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8"/>
  </p:notesMasterIdLst>
  <p:handoutMasterIdLst>
    <p:handoutMasterId r:id="rId9"/>
  </p:handoutMasterIdLst>
  <p:sldIdLst>
    <p:sldId id="258" r:id="rId2"/>
    <p:sldId id="283" r:id="rId3"/>
    <p:sldId id="284" r:id="rId4"/>
    <p:sldId id="285" r:id="rId5"/>
    <p:sldId id="286" r:id="rId6"/>
    <p:sldId id="287" r:id="rId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63" autoAdjust="0"/>
  </p:normalViewPr>
  <p:slideViewPr>
    <p:cSldViewPr showGuides="1">
      <p:cViewPr varScale="1">
        <p:scale>
          <a:sx n="128" d="100"/>
          <a:sy n="128" d="100"/>
        </p:scale>
        <p:origin x="400" y="16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9/19/19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9/19/19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our Chapter 1- that is Chemical Reactions and Equations</a:t>
            </a:r>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see what is oxidation We take some copper powder in a china dish and heat it.</a:t>
            </a:r>
          </a:p>
          <a:p>
            <a:pPr marL="0" indent="0">
              <a:buNone/>
            </a:pPr>
            <a:r>
              <a:rPr lang="en-IN" dirty="0"/>
              <a:t>We observe that the surface of copper powder becomes black copper oxide.</a:t>
            </a:r>
          </a:p>
        </p:txBody>
      </p:sp>
      <p:sp>
        <p:nvSpPr>
          <p:cNvPr id="4" name="Slide Number Placeholder 3"/>
          <p:cNvSpPr>
            <a:spLocks noGrp="1"/>
          </p:cNvSpPr>
          <p:nvPr>
            <p:ph type="sldNum" sz="quarter" idx="5"/>
          </p:nvPr>
        </p:nvSpPr>
        <p:spPr/>
        <p:txBody>
          <a:bodyPr/>
          <a:lstStyle/>
          <a:p>
            <a:fld id="{B8796F01-7154-41E0-B48B-A6921757531A}"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Marker" panose="03080602040302020204" pitchFamily="66" charset="0"/>
              </a:rPr>
              <a:t>Lets see the description of these-</a:t>
            </a:r>
          </a:p>
          <a:p>
            <a:r>
              <a:rPr lang="en-US" b="1" dirty="0">
                <a:latin typeface="Segoe Marker" panose="03080602040302020204" pitchFamily="66" charset="0"/>
              </a:rPr>
              <a:t>Corrosion</a:t>
            </a:r>
          </a:p>
          <a:p>
            <a:r>
              <a:rPr lang="en-US" dirty="0">
                <a:latin typeface="Segoe Marker" panose="03080602040302020204" pitchFamily="66" charset="0"/>
              </a:rPr>
              <a:t>Corrosion is the process in which metals are eaten up gradually by the action of air, moisture or a chemical (such as an acid) on their surface.</a:t>
            </a:r>
          </a:p>
          <a:p>
            <a:r>
              <a:rPr lang="en-US" dirty="0">
                <a:latin typeface="Segoe Marker" panose="03080602040302020204" pitchFamily="66" charset="0"/>
              </a:rPr>
              <a:t>Corrosion is caused mainly by the oxidation of metals by oxygen of air. Rusting of iron metal is the most common form of corrosion.</a:t>
            </a:r>
          </a:p>
          <a:p>
            <a:r>
              <a:rPr lang="en-US" dirty="0">
                <a:latin typeface="Segoe Marker" panose="03080602040302020204" pitchFamily="66" charset="0"/>
              </a:rPr>
              <a:t>During the corrosion of iron (rusting of iron), iron metal is oxidized by the oxygen of air in the presence of water (moisture) to form hydrated iron (III) oxide called rust.</a:t>
            </a:r>
          </a:p>
          <a:p>
            <a:r>
              <a:rPr lang="en-US" dirty="0">
                <a:latin typeface="Segoe Marker" panose="03080602040302020204" pitchFamily="66" charset="0"/>
              </a:rPr>
              <a:t>Corrosion weakens the iron and steel objects and structures such as railings, car bodies, bridges and ships, etc., and cuts short their life.</a:t>
            </a:r>
          </a:p>
          <a:p>
            <a:endParaRPr lang="en-US" dirty="0">
              <a:latin typeface="Segoe Marker" panose="03080602040302020204" pitchFamily="66" charset="0"/>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pPr/>
              <a:t>4</a:t>
            </a:fld>
            <a:endParaRPr lang="en-IN"/>
          </a:p>
        </p:txBody>
      </p:sp>
    </p:spTree>
    <p:extLst>
      <p:ext uri="{BB962C8B-B14F-4D97-AF65-F5344CB8AC3E}">
        <p14:creationId xmlns:p14="http://schemas.microsoft.com/office/powerpoint/2010/main" val="132962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u="sng" dirty="0">
                <a:solidFill>
                  <a:srgbClr val="0070C0"/>
                </a:solidFill>
                <a:latin typeface="Segoe Marker" panose="03080602040302020204" pitchFamily="66" charset="0"/>
              </a:rPr>
              <a:t>RANCIDITY:</a:t>
            </a:r>
          </a:p>
          <a:p>
            <a:pPr>
              <a:lnSpc>
                <a:spcPct val="150000"/>
              </a:lnSpc>
            </a:pPr>
            <a:r>
              <a:rPr lang="en-US" sz="1100" dirty="0">
                <a:latin typeface="Segoe Marker" panose="03080602040302020204" pitchFamily="66" charset="0"/>
              </a:rPr>
              <a:t>When the fats and oils present in food materials get oxidized by the oxygen (of air), their oxidation products have unpleasant smell and taste.</a:t>
            </a:r>
          </a:p>
          <a:p>
            <a:pPr>
              <a:lnSpc>
                <a:spcPct val="150000"/>
              </a:lnSpc>
            </a:pPr>
            <a:r>
              <a:rPr lang="en-US" sz="1100" u="sng" dirty="0">
                <a:latin typeface="Segoe Marker" panose="03080602040302020204" pitchFamily="66" charset="0"/>
              </a:rPr>
              <a:t>The condition produced by aerial oxidation of fats and oils in foods marked by unpleasant smell and taste is called rancidity.</a:t>
            </a:r>
            <a:endParaRPr lang="en-US" sz="1100" dirty="0">
              <a:latin typeface="Segoe Marker" panose="03080602040302020204" pitchFamily="66" charset="0"/>
            </a:endParaRPr>
          </a:p>
          <a:p>
            <a:pPr>
              <a:lnSpc>
                <a:spcPct val="150000"/>
              </a:lnSpc>
            </a:pPr>
            <a:r>
              <a:rPr lang="en-US" sz="1100" dirty="0">
                <a:latin typeface="Segoe Marker" panose="03080602040302020204" pitchFamily="66" charset="0"/>
              </a:rPr>
              <a:t>Rancidity spoils the food materials prepared in fats and oils which have been kept for a considerable time and make them unfit for eating.</a:t>
            </a:r>
          </a:p>
          <a:p>
            <a:pPr>
              <a:lnSpc>
                <a:spcPct val="100000"/>
              </a:lnSpc>
            </a:pPr>
            <a:r>
              <a:rPr lang="en-US" dirty="0">
                <a:latin typeface="Segoe Marker" panose="03080602040302020204" pitchFamily="66" charset="0"/>
              </a:rPr>
              <a:t>The development of rancidity of food can be prevented or retarded (slowed down) in the following ways:</a:t>
            </a:r>
          </a:p>
          <a:p>
            <a:pPr>
              <a:lnSpc>
                <a:spcPct val="100000"/>
              </a:lnSpc>
            </a:pPr>
            <a:r>
              <a:rPr lang="en-US" sz="1600" dirty="0">
                <a:latin typeface="Segoe Marker" panose="03080602040302020204" pitchFamily="66" charset="0"/>
              </a:rPr>
              <a:t>Rancidity can be prevented by adding anti-oxidants to foods containing fats and oils:</a:t>
            </a:r>
            <a:br>
              <a:rPr lang="en-US" sz="1600" dirty="0">
                <a:latin typeface="Segoe Marker" panose="03080602040302020204" pitchFamily="66" charset="0"/>
              </a:rPr>
            </a:br>
            <a:r>
              <a:rPr lang="en-US" sz="1600" dirty="0">
                <a:latin typeface="Segoe Marker" panose="03080602040302020204" pitchFamily="66" charset="0"/>
              </a:rPr>
              <a:t>Anti-oxidant is a substance (or chemical) which prevents oxidation. Anti-oxidants are actually reducing agent.</a:t>
            </a:r>
            <a:br>
              <a:rPr lang="en-US" sz="1600" dirty="0">
                <a:latin typeface="Segoe Marker" panose="03080602040302020204" pitchFamily="66" charset="0"/>
              </a:rPr>
            </a:br>
            <a:r>
              <a:rPr lang="en-US" sz="1600" dirty="0">
                <a:latin typeface="Segoe Marker" panose="03080602040302020204" pitchFamily="66" charset="0"/>
              </a:rPr>
              <a:t>The two common anti-oxidants used in foods to prevent the development of rancidity are BHA (Butylated Hydroxy – Anisole) and BHT (Butylated Hydroxy-Toluene).</a:t>
            </a:r>
          </a:p>
          <a:p>
            <a:pPr>
              <a:lnSpc>
                <a:spcPct val="100000"/>
              </a:lnSpc>
            </a:pPr>
            <a:r>
              <a:rPr lang="en-US" sz="1600" dirty="0">
                <a:latin typeface="Segoe Marker" panose="03080602040302020204" pitchFamily="66" charset="0"/>
              </a:rPr>
              <a:t>Rancidity can be prevented by packaging fats and oils containing foods in nitrogen gas: </a:t>
            </a:r>
            <a:br>
              <a:rPr lang="en-US" sz="1600" dirty="0">
                <a:latin typeface="Segoe Marker" panose="03080602040302020204" pitchFamily="66" charset="0"/>
              </a:rPr>
            </a:br>
            <a:r>
              <a:rPr lang="en-US" sz="1600" dirty="0">
                <a:latin typeface="Segoe Marker" panose="03080602040302020204" pitchFamily="66" charset="0"/>
              </a:rPr>
              <a:t>When the packed is surrounded by unreactive gas nitrogen, there is no oxygen to cause its oxidation and make it rancid.</a:t>
            </a:r>
            <a:br>
              <a:rPr lang="en-US" sz="1600" dirty="0">
                <a:latin typeface="Segoe Marker" panose="03080602040302020204" pitchFamily="66" charset="0"/>
              </a:rPr>
            </a:br>
            <a:endParaRPr lang="en-IN" sz="1600" dirty="0">
              <a:latin typeface="Segoe Marker" panose="03080602040302020204" pitchFamily="66" charset="0"/>
            </a:endParaRPr>
          </a:p>
          <a:p>
            <a:pPr>
              <a:lnSpc>
                <a:spcPct val="150000"/>
              </a:lnSpc>
            </a:pPr>
            <a:endParaRPr lang="en-US" sz="1100" dirty="0">
              <a:latin typeface="Segoe Marker" panose="03080602040302020204" pitchFamily="66" charset="0"/>
            </a:endParaRPr>
          </a:p>
          <a:p>
            <a:endParaRPr lang="en-IN" dirty="0">
              <a:latin typeface="Segoe Marker" panose="03080602040302020204" pitchFamily="66" charset="0"/>
            </a:endParaRPr>
          </a:p>
          <a:p>
            <a:endParaRPr lang="en-IN" dirty="0"/>
          </a:p>
        </p:txBody>
      </p:sp>
      <p:sp>
        <p:nvSpPr>
          <p:cNvPr id="4" name="Slide Number Placeholder 3"/>
          <p:cNvSpPr>
            <a:spLocks noGrp="1"/>
          </p:cNvSpPr>
          <p:nvPr>
            <p:ph type="sldNum" sz="quarter" idx="5"/>
          </p:nvPr>
        </p:nvSpPr>
        <p:spPr/>
        <p:txBody>
          <a:bodyPr/>
          <a:lstStyle/>
          <a:p>
            <a:fld id="{B8796F01-7154-41E0-B48B-A6921757531A}" type="slidenum">
              <a:rPr lang="en-IN" smtClean="0"/>
              <a:pPr/>
              <a:t>5</a:t>
            </a:fld>
            <a:endParaRPr lang="en-IN"/>
          </a:p>
        </p:txBody>
      </p:sp>
    </p:spTree>
    <p:extLst>
      <p:ext uri="{BB962C8B-B14F-4D97-AF65-F5344CB8AC3E}">
        <p14:creationId xmlns:p14="http://schemas.microsoft.com/office/powerpoint/2010/main" val="418044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9/19/19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p:transition spd="slow" advClick="0" advTm="100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p:transition spd="slow" advClick="0" advTm="100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p:transition spd="slow" advClick="0" advTm="100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p:transition spd="slow" advClick="0" advTm="100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p:transition spd="slow" advClick="0" advTm="100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p:transition spd="slow" advClick="0" advTm="100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9/19/19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p:transition spd="slow" advClick="0" advTm="100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9/19/19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p:transition spd="slow" advClick="0" advTm="100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p:transition spd="slow" advClick="0" advTm="100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p:transition spd="slow" advClick="0" advTm="100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p:transition spd="slow" advClick="0" advTm="1000">
    <p:push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9/19/19</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slow" advClick="0" advTm="1000">
    <p:push dir="r"/>
  </p:transition>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4740" y="1217216"/>
            <a:ext cx="7008574" cy="1426617"/>
          </a:xfrm>
        </p:spPr>
        <p:txBody>
          <a:bodyPr>
            <a:noAutofit/>
          </a:bodyPr>
          <a:lstStyle/>
          <a:p>
            <a:r>
              <a:rPr lang="en-US" sz="4800" dirty="0">
                <a:latin typeface="Segoe Marker" panose="03080602040302020204" pitchFamily="66" charset="0"/>
              </a:rPr>
              <a:t>Chemical Reactions and Equations</a:t>
            </a:r>
          </a:p>
        </p:txBody>
      </p:sp>
      <p:sp>
        <p:nvSpPr>
          <p:cNvPr id="3" name="Subtitle 2"/>
          <p:cNvSpPr>
            <a:spLocks noGrp="1"/>
          </p:cNvSpPr>
          <p:nvPr>
            <p:ph type="subTitle" idx="1"/>
          </p:nvPr>
        </p:nvSpPr>
        <p:spPr>
          <a:xfrm>
            <a:off x="4726260" y="404664"/>
            <a:ext cx="7008574" cy="740544"/>
          </a:xfrm>
        </p:spPr>
        <p:txBody>
          <a:bodyPr>
            <a:noAutofit/>
          </a:bodyPr>
          <a:lstStyle/>
          <a:p>
            <a:r>
              <a:rPr lang="en-US" sz="4000" b="1" dirty="0">
                <a:latin typeface="Segoe Marker" panose="03080602040302020204" pitchFamily="66" charset="0"/>
              </a:rPr>
              <a:t>CHAPTER 1</a:t>
            </a:r>
          </a:p>
        </p:txBody>
      </p:sp>
      <p:sp>
        <p:nvSpPr>
          <p:cNvPr id="4" name="Subtitle 2">
            <a:extLst>
              <a:ext uri="{FF2B5EF4-FFF2-40B4-BE49-F238E27FC236}">
                <a16:creationId xmlns:a16="http://schemas.microsoft.com/office/drawing/2014/main" xmlns="" id="{315A8F30-E3E5-4B09-9805-0360CE21AA92}"/>
              </a:ext>
            </a:extLst>
          </p:cNvPr>
          <p:cNvSpPr txBox="1">
            <a:spLocks/>
          </p:cNvSpPr>
          <p:nvPr/>
        </p:nvSpPr>
        <p:spPr>
          <a:xfrm>
            <a:off x="4864740" y="3573016"/>
            <a:ext cx="7008574" cy="740544"/>
          </a:xfrm>
          <a:prstGeom prst="rect">
            <a:avLst/>
          </a:prstGeom>
        </p:spPr>
        <p:txBody>
          <a:bodyPr vert="horz" lIns="121899" tIns="60949" rIns="121899" bIns="60949" rtlCol="0">
            <a:noAutofit/>
          </a:bodyPr>
          <a:lstStyle>
            <a:lvl1pPr marL="0" indent="0" algn="l" defTabSz="1218987" rtl="0" eaLnBrk="1" latinLnBrk="0" hangingPunct="1">
              <a:lnSpc>
                <a:spcPct val="95000"/>
              </a:lnSpc>
              <a:spcBef>
                <a:spcPts val="0"/>
              </a:spcBef>
              <a:buClr>
                <a:schemeClr val="accent6">
                  <a:lumMod val="50000"/>
                </a:schemeClr>
              </a:buClr>
              <a:buSzPct val="100000"/>
              <a:buFont typeface="Arial" pitchFamily="34" charset="0"/>
              <a:buNone/>
              <a:defRPr sz="2800" b="0" kern="1200" cap="none" spc="0">
                <a:ln w="0"/>
                <a:solidFill>
                  <a:schemeClr val="accent2">
                    <a:lumMod val="50000"/>
                  </a:schemeClr>
                </a:solidFill>
                <a:effectLst/>
                <a:latin typeface="+mn-lt"/>
                <a:ea typeface="+mn-ea"/>
                <a:cs typeface="+mn-cs"/>
              </a:defRPr>
            </a:lvl1pPr>
            <a:lvl2pPr marL="609493" indent="0" algn="ctr" defTabSz="1218987" rtl="0" eaLnBrk="1" latinLnBrk="0" hangingPunct="1">
              <a:lnSpc>
                <a:spcPct val="95000"/>
              </a:lnSpc>
              <a:spcBef>
                <a:spcPts val="1066"/>
              </a:spcBef>
              <a:buClr>
                <a:schemeClr val="accent6">
                  <a:lumMod val="50000"/>
                </a:schemeClr>
              </a:buClr>
              <a:buSzPct val="100000"/>
              <a:buFont typeface="Century Gothic" pitchFamily="34" charset="0"/>
              <a:buNone/>
              <a:defRPr sz="2000" kern="1200">
                <a:solidFill>
                  <a:schemeClr val="tx1">
                    <a:tint val="75000"/>
                  </a:schemeClr>
                </a:solidFill>
                <a:latin typeface="+mn-lt"/>
                <a:ea typeface="+mn-ea"/>
                <a:cs typeface="+mn-cs"/>
              </a:defRPr>
            </a:lvl2pPr>
            <a:lvl3pPr marL="1218987" indent="0" algn="ctr" defTabSz="1218987" rtl="0" eaLnBrk="1" latinLnBrk="0" hangingPunct="1">
              <a:lnSpc>
                <a:spcPct val="95000"/>
              </a:lnSpc>
              <a:spcBef>
                <a:spcPts val="1066"/>
              </a:spcBef>
              <a:buClr>
                <a:schemeClr val="accent6">
                  <a:lumMod val="50000"/>
                </a:schemeClr>
              </a:buClr>
              <a:buSzPct val="100000"/>
              <a:buFont typeface="Century Gothic" pitchFamily="34" charset="0"/>
              <a:buNone/>
              <a:defRPr sz="1800" kern="1200">
                <a:solidFill>
                  <a:schemeClr val="tx1">
                    <a:tint val="75000"/>
                  </a:schemeClr>
                </a:solidFill>
                <a:latin typeface="+mn-lt"/>
                <a:ea typeface="+mn-ea"/>
                <a:cs typeface="+mn-cs"/>
              </a:defRPr>
            </a:lvl3pPr>
            <a:lvl4pPr marL="1828480" indent="0" algn="ctr" defTabSz="1218987" rtl="0" eaLnBrk="1" latinLnBrk="0" hangingPunct="1">
              <a:lnSpc>
                <a:spcPct val="95000"/>
              </a:lnSpc>
              <a:spcBef>
                <a:spcPts val="1066"/>
              </a:spcBef>
              <a:buClr>
                <a:schemeClr val="accent6">
                  <a:lumMod val="50000"/>
                </a:schemeClr>
              </a:buClr>
              <a:buSzPct val="100000"/>
              <a:buFont typeface="Century Gothic" pitchFamily="34"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5000"/>
              </a:lnSpc>
              <a:spcBef>
                <a:spcPts val="1066"/>
              </a:spcBef>
              <a:buClr>
                <a:schemeClr val="accent6">
                  <a:lumMod val="50000"/>
                </a:schemeClr>
              </a:buClr>
              <a:buSzPct val="100000"/>
              <a:buFont typeface="Century Gothic" pitchFamily="34" charset="0"/>
              <a:buNone/>
              <a:defRPr sz="1800" kern="1200">
                <a:solidFill>
                  <a:schemeClr val="tx1">
                    <a:tint val="75000"/>
                  </a:schemeClr>
                </a:solidFill>
                <a:latin typeface="+mn-lt"/>
                <a:ea typeface="+mn-ea"/>
                <a:cs typeface="+mn-cs"/>
              </a:defRPr>
            </a:lvl5pPr>
            <a:lvl6pPr marL="3047467" indent="0" algn="ctr"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6pPr>
            <a:lvl7pPr marL="3656960" indent="0" algn="ctr"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7pPr>
            <a:lvl8pPr marL="4266453" indent="0" algn="ctr"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8pPr>
            <a:lvl9pPr marL="4875947" indent="0" algn="ctr"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1">
                    <a:tint val="75000"/>
                  </a:schemeClr>
                </a:solidFill>
                <a:latin typeface="+mn-lt"/>
                <a:ea typeface="+mn-ea"/>
                <a:cs typeface="+mn-cs"/>
              </a:defRPr>
            </a:lvl9pPr>
          </a:lstStyle>
          <a:p>
            <a:r>
              <a:rPr lang="en-US" sz="4000" b="1" dirty="0">
                <a:latin typeface="Segoe Marker" panose="03080602040302020204" pitchFamily="66" charset="0"/>
              </a:rPr>
              <a:t>Part 3- </a:t>
            </a:r>
            <a:r>
              <a:rPr lang="en-US" dirty="0">
                <a:latin typeface="Segoe Marker" panose="03080602040302020204" pitchFamily="66" charset="0"/>
              </a:rPr>
              <a:t>OXIDATION AND REDUCTION</a:t>
            </a:r>
            <a:endParaRPr lang="en-US" sz="4000" b="1" dirty="0">
              <a:latin typeface="Segoe Marker" panose="03080602040302020204" pitchFamily="66" charset="0"/>
            </a:endParaRPr>
          </a:p>
        </p:txBody>
      </p:sp>
      <p:sp>
        <p:nvSpPr>
          <p:cNvPr id="5" name="Rectangle 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2" nodeType="afterEffect">
                                  <p:stCondLst>
                                    <p:cond delay="1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2000"/>
                            </p:stCondLst>
                            <p:childTnLst>
                              <p:par>
                                <p:cTn id="10" presetID="1" presetClass="entr" presetSubtype="0" fill="hold" grpId="0" nodeType="afterEffect">
                                  <p:stCondLst>
                                    <p:cond delay="150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P spid="4" grpId="1" build="p"/>
      <p:bldP spid="4" grpId="2"/>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Segoe Marker" panose="03080602040302020204" pitchFamily="66" charset="0"/>
              </a:rPr>
              <a:t>OXIDATION AND REDUCTION</a:t>
            </a:r>
          </a:p>
        </p:txBody>
      </p:sp>
      <p:sp>
        <p:nvSpPr>
          <p:cNvPr id="3" name="Content Placeholder 2"/>
          <p:cNvSpPr>
            <a:spLocks noGrp="1"/>
          </p:cNvSpPr>
          <p:nvPr>
            <p:ph sz="half" idx="1"/>
          </p:nvPr>
        </p:nvSpPr>
        <p:spPr>
          <a:xfrm>
            <a:off x="1557908" y="1640914"/>
            <a:ext cx="8640960" cy="1235720"/>
          </a:xfrm>
        </p:spPr>
        <p:txBody>
          <a:bodyPr>
            <a:normAutofit/>
          </a:bodyPr>
          <a:lstStyle/>
          <a:p>
            <a:r>
              <a:rPr lang="en-IN" sz="3200" b="1" dirty="0">
                <a:latin typeface="Segoe Marker" panose="03080602040302020204" pitchFamily="66" charset="0"/>
              </a:rPr>
              <a:t>ACTIVITY: OXIDATION OF COPPER TO COPPER OXIDE</a:t>
            </a:r>
          </a:p>
        </p:txBody>
      </p:sp>
      <p:pic>
        <p:nvPicPr>
          <p:cNvPr id="5" name="Picture 4">
            <a:extLst>
              <a:ext uri="{FF2B5EF4-FFF2-40B4-BE49-F238E27FC236}">
                <a16:creationId xmlns:a16="http://schemas.microsoft.com/office/drawing/2014/main" xmlns="" id="{C727D006-C772-43A8-8ADB-DF722C65734B}"/>
              </a:ext>
            </a:extLst>
          </p:cNvPr>
          <p:cNvPicPr>
            <a:picLocks noChangeAspect="1"/>
          </p:cNvPicPr>
          <p:nvPr/>
        </p:nvPicPr>
        <p:blipFill>
          <a:blip r:embed="rId3"/>
          <a:stretch>
            <a:fillRect/>
          </a:stretch>
        </p:blipFill>
        <p:spPr>
          <a:xfrm>
            <a:off x="3214092" y="2780928"/>
            <a:ext cx="5543704" cy="3611930"/>
          </a:xfrm>
          <a:prstGeom prst="rect">
            <a:avLst/>
          </a:prstGeom>
        </p:spPr>
      </p:pic>
      <p:sp>
        <p:nvSpPr>
          <p:cNvPr id="6" name="Rectangle 5"/>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4000"/>
                            </p:stCondLst>
                            <p:childTnLst>
                              <p:par>
                                <p:cTn id="15" presetID="1" presetClass="entr" presetSubtype="0" fill="hold" grpId="0" nodeType="afterEffect">
                                  <p:stCondLst>
                                    <p:cond delay="150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309" y="404664"/>
            <a:ext cx="10157354" cy="5767536"/>
          </a:xfrm>
        </p:spPr>
        <p:txBody>
          <a:bodyPr>
            <a:normAutofit/>
          </a:bodyPr>
          <a:lstStyle/>
          <a:p>
            <a:pPr marL="0" indent="0">
              <a:buNone/>
            </a:pPr>
            <a:r>
              <a:rPr lang="en-IN" dirty="0">
                <a:latin typeface="Segoe Marker" panose="03080602040302020204" pitchFamily="66" charset="0"/>
              </a:rPr>
              <a:t>Oxygen is added to copper and copper oxide is formed, the black coating is formed.</a:t>
            </a:r>
          </a:p>
          <a:p>
            <a:pPr marL="0" indent="0">
              <a:buNone/>
            </a:pPr>
            <a:r>
              <a:rPr lang="pt-BR" dirty="0">
                <a:latin typeface="Segoe Marker" panose="03080602040302020204" pitchFamily="66" charset="0"/>
              </a:rPr>
              <a:t>	 </a:t>
            </a:r>
          </a:p>
          <a:p>
            <a:pPr marL="0" indent="0">
              <a:buNone/>
            </a:pPr>
            <a:r>
              <a:rPr lang="pt-BR" dirty="0">
                <a:latin typeface="Segoe Marker" panose="03080602040302020204" pitchFamily="66" charset="0"/>
              </a:rPr>
              <a:t>If hydrogen gas  is passed over this heated material (CuO), the black coating on the surface turns brown as the reverse reaction takes place.</a:t>
            </a:r>
          </a:p>
          <a:p>
            <a:pPr marL="0" indent="0">
              <a:buNone/>
            </a:pPr>
            <a:r>
              <a:rPr lang="pt-BR" dirty="0">
                <a:latin typeface="Segoe Marker" panose="03080602040302020204" pitchFamily="66" charset="0"/>
              </a:rPr>
              <a:t>	</a:t>
            </a:r>
          </a:p>
          <a:p>
            <a:pPr marL="0" indent="0">
              <a:buNone/>
            </a:pPr>
            <a:r>
              <a:rPr lang="pt-BR" sz="2800" dirty="0">
                <a:solidFill>
                  <a:srgbClr val="0070C0"/>
                </a:solidFill>
                <a:latin typeface="Segoe Marker" panose="03080602040302020204" pitchFamily="66" charset="0"/>
              </a:rPr>
              <a:t>If a substance gains oxygen during a reaction, it is said to be oxidised.</a:t>
            </a:r>
          </a:p>
          <a:p>
            <a:pPr marL="0" indent="0">
              <a:buNone/>
            </a:pPr>
            <a:r>
              <a:rPr lang="pt-BR" sz="2800" dirty="0">
                <a:solidFill>
                  <a:srgbClr val="0070C0"/>
                </a:solidFill>
                <a:latin typeface="Segoe Marker" panose="03080602040302020204" pitchFamily="66" charset="0"/>
              </a:rPr>
              <a:t>If a substance loses oxygen during a reaction, it is said to be reduced.</a:t>
            </a:r>
            <a:endParaRPr lang="en-IN" sz="2800" dirty="0">
              <a:solidFill>
                <a:srgbClr val="0070C0"/>
              </a:solidFill>
              <a:latin typeface="Segoe Marker" panose="03080602040302020204" pitchFamily="66" charset="0"/>
            </a:endParaRPr>
          </a:p>
        </p:txBody>
      </p:sp>
      <p:sp>
        <p:nvSpPr>
          <p:cNvPr id="4" name="TextBox 3">
            <a:extLst>
              <a:ext uri="{FF2B5EF4-FFF2-40B4-BE49-F238E27FC236}">
                <a16:creationId xmlns:a16="http://schemas.microsoft.com/office/drawing/2014/main" xmlns="" id="{3A733A35-D412-4181-BA04-23FC4941F9C3}"/>
              </a:ext>
            </a:extLst>
          </p:cNvPr>
          <p:cNvSpPr txBox="1"/>
          <p:nvPr/>
        </p:nvSpPr>
        <p:spPr>
          <a:xfrm>
            <a:off x="1405509" y="1293371"/>
            <a:ext cx="1140056"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a:t>2Cu(s)</a:t>
            </a:r>
          </a:p>
        </p:txBody>
      </p:sp>
      <p:sp>
        <p:nvSpPr>
          <p:cNvPr id="5" name="TextBox 4">
            <a:extLst>
              <a:ext uri="{FF2B5EF4-FFF2-40B4-BE49-F238E27FC236}">
                <a16:creationId xmlns:a16="http://schemas.microsoft.com/office/drawing/2014/main" xmlns="" id="{6747DF7E-CBFC-4593-A534-D1DF5079F353}"/>
              </a:ext>
            </a:extLst>
          </p:cNvPr>
          <p:cNvSpPr txBox="1"/>
          <p:nvPr/>
        </p:nvSpPr>
        <p:spPr>
          <a:xfrm>
            <a:off x="2685687" y="1293710"/>
            <a:ext cx="370614" cy="443198"/>
          </a:xfrm>
          <a:prstGeom prst="rect">
            <a:avLst/>
          </a:prstGeom>
          <a:noFill/>
        </p:spPr>
        <p:txBody>
          <a:bodyPr wrap="none" rtlCol="0">
            <a:spAutoFit/>
          </a:bodyPr>
          <a:lstStyle/>
          <a:p>
            <a:pPr>
              <a:lnSpc>
                <a:spcPct val="95000"/>
              </a:lnSpc>
            </a:pPr>
            <a:r>
              <a:rPr lang="en-US" dirty="0"/>
              <a:t>+</a:t>
            </a:r>
          </a:p>
        </p:txBody>
      </p:sp>
      <p:sp>
        <p:nvSpPr>
          <p:cNvPr id="6" name="TextBox 5">
            <a:extLst>
              <a:ext uri="{FF2B5EF4-FFF2-40B4-BE49-F238E27FC236}">
                <a16:creationId xmlns:a16="http://schemas.microsoft.com/office/drawing/2014/main" xmlns="" id="{94D06C43-7A8D-4C97-8546-4DD0F626B7AE}"/>
              </a:ext>
            </a:extLst>
          </p:cNvPr>
          <p:cNvSpPr txBox="1"/>
          <p:nvPr/>
        </p:nvSpPr>
        <p:spPr>
          <a:xfrm>
            <a:off x="3222955" y="1292377"/>
            <a:ext cx="1582192"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O2(g)</a:t>
            </a:r>
          </a:p>
        </p:txBody>
      </p:sp>
      <p:cxnSp>
        <p:nvCxnSpPr>
          <p:cNvPr id="7" name="Straight Arrow Connector 6">
            <a:extLst>
              <a:ext uri="{FF2B5EF4-FFF2-40B4-BE49-F238E27FC236}">
                <a16:creationId xmlns:a16="http://schemas.microsoft.com/office/drawing/2014/main" xmlns="" id="{E7BD5BE4-100E-4D24-B661-7007DC101C73}"/>
              </a:ext>
            </a:extLst>
          </p:cNvPr>
          <p:cNvCxnSpPr/>
          <p:nvPr/>
        </p:nvCxnSpPr>
        <p:spPr>
          <a:xfrm>
            <a:off x="5130576" y="1505404"/>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418599B8-7D8D-404D-8A51-91C9506AF522}"/>
              </a:ext>
            </a:extLst>
          </p:cNvPr>
          <p:cNvSpPr txBox="1"/>
          <p:nvPr/>
        </p:nvSpPr>
        <p:spPr>
          <a:xfrm>
            <a:off x="6584183" y="1283805"/>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2CuO(s)</a:t>
            </a:r>
          </a:p>
        </p:txBody>
      </p:sp>
      <p:sp>
        <p:nvSpPr>
          <p:cNvPr id="11" name="TextBox 10">
            <a:extLst>
              <a:ext uri="{FF2B5EF4-FFF2-40B4-BE49-F238E27FC236}">
                <a16:creationId xmlns:a16="http://schemas.microsoft.com/office/drawing/2014/main" xmlns="" id="{761ECB88-C544-4460-9423-9D97F12A5437}"/>
              </a:ext>
            </a:extLst>
          </p:cNvPr>
          <p:cNvSpPr txBox="1"/>
          <p:nvPr/>
        </p:nvSpPr>
        <p:spPr>
          <a:xfrm>
            <a:off x="1307326" y="2853044"/>
            <a:ext cx="1237839" cy="443198"/>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nSpc>
                <a:spcPct val="95000"/>
              </a:lnSpc>
            </a:pPr>
            <a:r>
              <a:rPr lang="en-US" dirty="0" err="1"/>
              <a:t>CuO</a:t>
            </a:r>
            <a:r>
              <a:rPr lang="en-US" dirty="0"/>
              <a:t>(s)</a:t>
            </a:r>
          </a:p>
        </p:txBody>
      </p:sp>
      <p:sp>
        <p:nvSpPr>
          <p:cNvPr id="12" name="TextBox 11">
            <a:extLst>
              <a:ext uri="{FF2B5EF4-FFF2-40B4-BE49-F238E27FC236}">
                <a16:creationId xmlns:a16="http://schemas.microsoft.com/office/drawing/2014/main" xmlns="" id="{839A6D37-4066-4439-B735-A46FAC7A6349}"/>
              </a:ext>
            </a:extLst>
          </p:cNvPr>
          <p:cNvSpPr txBox="1"/>
          <p:nvPr/>
        </p:nvSpPr>
        <p:spPr>
          <a:xfrm>
            <a:off x="2521247" y="2877981"/>
            <a:ext cx="370614" cy="443198"/>
          </a:xfrm>
          <a:prstGeom prst="rect">
            <a:avLst/>
          </a:prstGeom>
          <a:noFill/>
        </p:spPr>
        <p:txBody>
          <a:bodyPr wrap="none" rtlCol="0">
            <a:spAutoFit/>
          </a:bodyPr>
          <a:lstStyle/>
          <a:p>
            <a:pPr>
              <a:lnSpc>
                <a:spcPct val="95000"/>
              </a:lnSpc>
            </a:pPr>
            <a:r>
              <a:rPr lang="en-US" dirty="0"/>
              <a:t>+</a:t>
            </a:r>
          </a:p>
        </p:txBody>
      </p:sp>
      <p:sp>
        <p:nvSpPr>
          <p:cNvPr id="13" name="TextBox 12">
            <a:extLst>
              <a:ext uri="{FF2B5EF4-FFF2-40B4-BE49-F238E27FC236}">
                <a16:creationId xmlns:a16="http://schemas.microsoft.com/office/drawing/2014/main" xmlns="" id="{EE9BB60E-7CC9-4CF8-A2D1-E08E8179172B}"/>
              </a:ext>
            </a:extLst>
          </p:cNvPr>
          <p:cNvSpPr txBox="1"/>
          <p:nvPr/>
        </p:nvSpPr>
        <p:spPr>
          <a:xfrm>
            <a:off x="3241101" y="2853044"/>
            <a:ext cx="12378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H2(g)</a:t>
            </a:r>
          </a:p>
        </p:txBody>
      </p:sp>
      <p:cxnSp>
        <p:nvCxnSpPr>
          <p:cNvPr id="14" name="Straight Arrow Connector 13">
            <a:extLst>
              <a:ext uri="{FF2B5EF4-FFF2-40B4-BE49-F238E27FC236}">
                <a16:creationId xmlns:a16="http://schemas.microsoft.com/office/drawing/2014/main" xmlns="" id="{25299DC0-632B-4EC6-978E-6184189092B7}"/>
              </a:ext>
            </a:extLst>
          </p:cNvPr>
          <p:cNvCxnSpPr/>
          <p:nvPr/>
        </p:nvCxnSpPr>
        <p:spPr>
          <a:xfrm>
            <a:off x="4726360" y="3055702"/>
            <a:ext cx="936104" cy="0"/>
          </a:xfrm>
          <a:prstGeom prst="straightConnector1">
            <a:avLst/>
          </a:prstGeom>
          <a:ln w="28575">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27181041-458C-4A6B-826D-5AA6247DCECF}"/>
              </a:ext>
            </a:extLst>
          </p:cNvPr>
          <p:cNvSpPr txBox="1"/>
          <p:nvPr/>
        </p:nvSpPr>
        <p:spPr>
          <a:xfrm>
            <a:off x="6066680" y="2845900"/>
            <a:ext cx="2175139"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Cu(s)</a:t>
            </a:r>
          </a:p>
        </p:txBody>
      </p:sp>
      <p:sp>
        <p:nvSpPr>
          <p:cNvPr id="16" name="TextBox 15">
            <a:extLst>
              <a:ext uri="{FF2B5EF4-FFF2-40B4-BE49-F238E27FC236}">
                <a16:creationId xmlns:a16="http://schemas.microsoft.com/office/drawing/2014/main" xmlns="" id="{78D2299B-F038-4DAF-BCDC-5434C42A0987}"/>
              </a:ext>
            </a:extLst>
          </p:cNvPr>
          <p:cNvSpPr txBox="1"/>
          <p:nvPr/>
        </p:nvSpPr>
        <p:spPr>
          <a:xfrm>
            <a:off x="8514220" y="2874500"/>
            <a:ext cx="370614" cy="443198"/>
          </a:xfrm>
          <a:prstGeom prst="rect">
            <a:avLst/>
          </a:prstGeom>
          <a:noFill/>
        </p:spPr>
        <p:txBody>
          <a:bodyPr wrap="none" rtlCol="0">
            <a:spAutoFit/>
          </a:bodyPr>
          <a:lstStyle/>
          <a:p>
            <a:pPr>
              <a:lnSpc>
                <a:spcPct val="95000"/>
              </a:lnSpc>
            </a:pPr>
            <a:r>
              <a:rPr lang="en-US" dirty="0"/>
              <a:t>+</a:t>
            </a:r>
          </a:p>
        </p:txBody>
      </p:sp>
      <p:sp>
        <p:nvSpPr>
          <p:cNvPr id="17" name="TextBox 16">
            <a:extLst>
              <a:ext uri="{FF2B5EF4-FFF2-40B4-BE49-F238E27FC236}">
                <a16:creationId xmlns:a16="http://schemas.microsoft.com/office/drawing/2014/main" xmlns="" id="{0CF69F2D-58D7-4C20-A8C0-FA3E068E38FC}"/>
              </a:ext>
            </a:extLst>
          </p:cNvPr>
          <p:cNvSpPr txBox="1"/>
          <p:nvPr/>
        </p:nvSpPr>
        <p:spPr>
          <a:xfrm>
            <a:off x="8937755" y="2845900"/>
            <a:ext cx="1700586" cy="44319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nSpc>
                <a:spcPct val="95000"/>
              </a:lnSpc>
            </a:pPr>
            <a:r>
              <a:rPr lang="en-US" dirty="0"/>
              <a:t>H2O(g)</a:t>
            </a:r>
          </a:p>
        </p:txBody>
      </p:sp>
      <p:sp>
        <p:nvSpPr>
          <p:cNvPr id="18" name="Rectangle 17"/>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0" presetClass="entr" presetSubtype="0" fill="hold" grpId="0" nodeType="afterEffect">
                                  <p:stCondLst>
                                    <p:cond delay="1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6000"/>
                            </p:stCondLst>
                            <p:childTnLst>
                              <p:par>
                                <p:cTn id="19" presetID="10" presetClass="entr" presetSubtype="0" fill="hold" grpId="0" nodeType="afterEffect">
                                  <p:stCondLst>
                                    <p:cond delay="1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8000"/>
                            </p:stCondLst>
                            <p:childTnLst>
                              <p:par>
                                <p:cTn id="23" presetID="10" presetClass="entr" presetSubtype="0" fill="hold" grpId="0" nodeType="afterEffect">
                                  <p:stCondLst>
                                    <p:cond delay="1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0000"/>
                            </p:stCondLst>
                            <p:childTnLst>
                              <p:par>
                                <p:cTn id="27" presetID="22" presetClass="entr" presetSubtype="8" fill="hold" nodeType="afterEffect">
                                  <p:stCondLst>
                                    <p:cond delay="15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12000"/>
                            </p:stCondLst>
                            <p:childTnLst>
                              <p:par>
                                <p:cTn id="31" presetID="10" presetClass="entr" presetSubtype="0" fill="hold" grpId="0" nodeType="afterEffect">
                                  <p:stCondLst>
                                    <p:cond delay="15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14000"/>
                            </p:stCondLst>
                            <p:childTnLst>
                              <p:par>
                                <p:cTn id="35" presetID="12" presetClass="entr" presetSubtype="4" fill="hold" nodeType="afterEffect">
                                  <p:stCondLst>
                                    <p:cond delay="150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2" end="2"/>
                                            </p:txEl>
                                          </p:spTgt>
                                        </p:tgtEl>
                                      </p:cBhvr>
                                    </p:animEffect>
                                  </p:childTnLst>
                                </p:cTn>
                              </p:par>
                            </p:childTnLst>
                          </p:cTn>
                        </p:par>
                        <p:par>
                          <p:cTn id="39" fill="hold">
                            <p:stCondLst>
                              <p:cond delay="16000"/>
                            </p:stCondLst>
                            <p:childTnLst>
                              <p:par>
                                <p:cTn id="40" presetID="10" presetClass="entr" presetSubtype="0" fill="hold" grpId="0" nodeType="afterEffect">
                                  <p:stCondLst>
                                    <p:cond delay="1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18000"/>
                            </p:stCondLst>
                            <p:childTnLst>
                              <p:par>
                                <p:cTn id="44" presetID="10" presetClass="entr" presetSubtype="0" fill="hold" grpId="0" nodeType="afterEffect">
                                  <p:stCondLst>
                                    <p:cond delay="15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20000"/>
                            </p:stCondLst>
                            <p:childTnLst>
                              <p:par>
                                <p:cTn id="48" presetID="10" presetClass="entr" presetSubtype="0" fill="hold" grpId="0" nodeType="afterEffect">
                                  <p:stCondLst>
                                    <p:cond delay="15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22000"/>
                            </p:stCondLst>
                            <p:childTnLst>
                              <p:par>
                                <p:cTn id="52" presetID="22" presetClass="entr" presetSubtype="8" fill="hold" nodeType="afterEffect">
                                  <p:stCondLst>
                                    <p:cond delay="150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24000"/>
                            </p:stCondLst>
                            <p:childTnLst>
                              <p:par>
                                <p:cTn id="56" presetID="10" presetClass="entr" presetSubtype="0" fill="hold" grpId="0" nodeType="afterEffect">
                                  <p:stCondLst>
                                    <p:cond delay="15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26000"/>
                            </p:stCondLst>
                            <p:childTnLst>
                              <p:par>
                                <p:cTn id="60" presetID="10" presetClass="entr" presetSubtype="0" fill="hold" grpId="0" nodeType="afterEffect">
                                  <p:stCondLst>
                                    <p:cond delay="150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28000"/>
                            </p:stCondLst>
                            <p:childTnLst>
                              <p:par>
                                <p:cTn id="64" presetID="10" presetClass="entr" presetSubtype="0" fill="hold" grpId="0" nodeType="afterEffect">
                                  <p:stCondLst>
                                    <p:cond delay="15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30000"/>
                            </p:stCondLst>
                            <p:childTnLst>
                              <p:par>
                                <p:cTn id="68" presetID="12" presetClass="entr" presetSubtype="4" fill="hold" nodeType="afterEffect">
                                  <p:stCondLst>
                                    <p:cond delay="1500"/>
                                  </p:stCondLst>
                                  <p:childTnLst>
                                    <p:set>
                                      <p:cBhvr>
                                        <p:cTn id="69" dur="1" fill="hold">
                                          <p:stCondLst>
                                            <p:cond delay="0"/>
                                          </p:stCondLst>
                                        </p:cTn>
                                        <p:tgtEl>
                                          <p:spTgt spid="3">
                                            <p:txEl>
                                              <p:pRg st="4" end="4"/>
                                            </p:txEl>
                                          </p:spTgt>
                                        </p:tgtEl>
                                        <p:attrNameLst>
                                          <p:attrName>style.visibility</p:attrName>
                                        </p:attrNameLst>
                                      </p:cBhvr>
                                      <p:to>
                                        <p:strVal val="visible"/>
                                      </p:to>
                                    </p:set>
                                    <p:anim calcmode="lin" valueType="num">
                                      <p:cBhvr additive="base">
                                        <p:cTn id="7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
                                            <p:txEl>
                                              <p:pRg st="4" end="4"/>
                                            </p:txEl>
                                          </p:spTgt>
                                        </p:tgtEl>
                                      </p:cBhvr>
                                    </p:animEffect>
                                  </p:childTnLst>
                                </p:cTn>
                              </p:par>
                            </p:childTnLst>
                          </p:cTn>
                        </p:par>
                        <p:par>
                          <p:cTn id="72" fill="hold">
                            <p:stCondLst>
                              <p:cond delay="32000"/>
                            </p:stCondLst>
                            <p:childTnLst>
                              <p:par>
                                <p:cTn id="73" presetID="12" presetClass="entr" presetSubtype="4" fill="hold" nodeType="afterEffect">
                                  <p:stCondLst>
                                    <p:cond delay="1500"/>
                                  </p:stCondLst>
                                  <p:childTnLst>
                                    <p:set>
                                      <p:cBhvr>
                                        <p:cTn id="74" dur="1" fill="hold">
                                          <p:stCondLst>
                                            <p:cond delay="0"/>
                                          </p:stCondLst>
                                        </p:cTn>
                                        <p:tgtEl>
                                          <p:spTgt spid="3">
                                            <p:txEl>
                                              <p:pRg st="5" end="5"/>
                                            </p:txEl>
                                          </p:spTgt>
                                        </p:tgtEl>
                                        <p:attrNameLst>
                                          <p:attrName>style.visibility</p:attrName>
                                        </p:attrNameLst>
                                      </p:cBhvr>
                                      <p:to>
                                        <p:strVal val="visible"/>
                                      </p:to>
                                    </p:set>
                                    <p:anim calcmode="lin" valueType="num">
                                      <p:cBhvr additive="base">
                                        <p:cTn id="7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
                                            <p:txEl>
                                              <p:pRg st="5" end="5"/>
                                            </p:txEl>
                                          </p:spTgt>
                                        </p:tgtEl>
                                      </p:cBhvr>
                                    </p:animEffect>
                                  </p:childTnLst>
                                </p:cTn>
                              </p:par>
                            </p:childTnLst>
                          </p:cTn>
                        </p:par>
                        <p:par>
                          <p:cTn id="77" fill="hold">
                            <p:stCondLst>
                              <p:cond delay="34000"/>
                            </p:stCondLst>
                            <p:childTnLst>
                              <p:par>
                                <p:cTn id="78" presetID="1" presetClass="entr" presetSubtype="0" fill="hold" grpId="0" nodeType="afterEffect">
                                  <p:stCondLst>
                                    <p:cond delay="150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8" grpId="0" animBg="1"/>
      <p:bldP spid="11" grpId="0" animBg="1"/>
      <p:bldP spid="12" grpId="0"/>
      <p:bldP spid="13" grpId="0" animBg="1"/>
      <p:bldP spid="15" grpId="0" animBg="1"/>
      <p:bldP spid="16"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BBD28-47FE-4C8F-AF44-931E8E92014C}"/>
              </a:ext>
            </a:extLst>
          </p:cNvPr>
          <p:cNvSpPr>
            <a:spLocks noGrp="1"/>
          </p:cNvSpPr>
          <p:nvPr>
            <p:ph type="title"/>
          </p:nvPr>
        </p:nvSpPr>
        <p:spPr>
          <a:xfrm>
            <a:off x="1117309" y="76200"/>
            <a:ext cx="10157354" cy="1397000"/>
          </a:xfrm>
        </p:spPr>
        <p:txBody>
          <a:bodyPr/>
          <a:lstStyle/>
          <a:p>
            <a:r>
              <a:rPr lang="en-US" b="1" dirty="0">
                <a:latin typeface="Segoe Marker" panose="03080602040302020204" pitchFamily="66" charset="0"/>
              </a:rPr>
              <a:t>Effect of oxidation reactions in everyday life:</a:t>
            </a:r>
            <a:endParaRPr lang="en-IN" dirty="0">
              <a:latin typeface="Segoe Marker" panose="03080602040302020204" pitchFamily="66" charset="0"/>
            </a:endParaRPr>
          </a:p>
        </p:txBody>
      </p:sp>
      <p:sp>
        <p:nvSpPr>
          <p:cNvPr id="3" name="Content Placeholder 2">
            <a:extLst>
              <a:ext uri="{FF2B5EF4-FFF2-40B4-BE49-F238E27FC236}">
                <a16:creationId xmlns:a16="http://schemas.microsoft.com/office/drawing/2014/main" xmlns="" id="{0047BB8A-C388-478F-8013-688E89398E39}"/>
              </a:ext>
            </a:extLst>
          </p:cNvPr>
          <p:cNvSpPr>
            <a:spLocks noGrp="1"/>
          </p:cNvSpPr>
          <p:nvPr>
            <p:ph idx="1"/>
          </p:nvPr>
        </p:nvSpPr>
        <p:spPr>
          <a:xfrm>
            <a:off x="2710037" y="1701800"/>
            <a:ext cx="4968551" cy="5080000"/>
          </a:xfrm>
        </p:spPr>
        <p:txBody>
          <a:bodyPr>
            <a:normAutofit/>
          </a:bodyPr>
          <a:lstStyle/>
          <a:p>
            <a:r>
              <a:rPr lang="en-IN" sz="3200" b="1" u="sng" dirty="0">
                <a:solidFill>
                  <a:srgbClr val="0070C0"/>
                </a:solidFill>
                <a:latin typeface="Segoe Marker" panose="03080602040302020204" pitchFamily="66" charset="0"/>
              </a:rPr>
              <a:t>CORROSION</a:t>
            </a:r>
            <a:r>
              <a:rPr lang="en-IN" sz="3200" b="1" dirty="0">
                <a:solidFill>
                  <a:srgbClr val="0070C0"/>
                </a:solidFill>
                <a:latin typeface="Segoe Marker" panose="03080602040302020204" pitchFamily="66" charset="0"/>
              </a:rPr>
              <a:t>				</a:t>
            </a:r>
            <a:endParaRPr lang="en-IN" sz="3200" b="1" u="sng" dirty="0">
              <a:solidFill>
                <a:srgbClr val="0070C0"/>
              </a:solidFill>
              <a:latin typeface="Segoe Marker" panose="03080602040302020204" pitchFamily="66" charset="0"/>
            </a:endParaRPr>
          </a:p>
          <a:p>
            <a:endParaRPr lang="en-IN" sz="3200" b="1" u="sng" dirty="0">
              <a:solidFill>
                <a:srgbClr val="0070C0"/>
              </a:solidFill>
              <a:latin typeface="Segoe Marker" panose="03080602040302020204" pitchFamily="66" charset="0"/>
            </a:endParaRPr>
          </a:p>
          <a:p>
            <a:endParaRPr lang="en-IN" sz="3200" b="1" u="sng" dirty="0">
              <a:solidFill>
                <a:srgbClr val="0070C0"/>
              </a:solidFill>
              <a:latin typeface="Segoe Marker" panose="03080602040302020204" pitchFamily="66" charset="0"/>
            </a:endParaRPr>
          </a:p>
          <a:p>
            <a:endParaRPr lang="en-IN" sz="3200" b="1" u="sng" dirty="0">
              <a:solidFill>
                <a:srgbClr val="0070C0"/>
              </a:solidFill>
              <a:latin typeface="Segoe Marker" panose="03080602040302020204" pitchFamily="66" charset="0"/>
            </a:endParaRPr>
          </a:p>
          <a:p>
            <a:endParaRPr lang="en-IN" sz="2800" b="1" u="sng" dirty="0">
              <a:solidFill>
                <a:srgbClr val="0070C0"/>
              </a:solidFill>
              <a:latin typeface="Segoe Marker" panose="03080602040302020204" pitchFamily="66" charset="0"/>
            </a:endParaRPr>
          </a:p>
          <a:p>
            <a:pPr marL="0" indent="0">
              <a:buNone/>
            </a:pPr>
            <a:r>
              <a:rPr lang="en-IN" dirty="0">
                <a:solidFill>
                  <a:srgbClr val="0070C0"/>
                </a:solidFill>
                <a:latin typeface="Segoe Marker" panose="03080602040302020204" pitchFamily="66" charset="0"/>
              </a:rPr>
              <a:t>   Metal getting corroded		</a:t>
            </a:r>
          </a:p>
        </p:txBody>
      </p:sp>
      <p:pic>
        <p:nvPicPr>
          <p:cNvPr id="1026" name="Picture 2" descr="Image result for corrosion images">
            <a:extLst>
              <a:ext uri="{FF2B5EF4-FFF2-40B4-BE49-F238E27FC236}">
                <a16:creationId xmlns:a16="http://schemas.microsoft.com/office/drawing/2014/main" xmlns="" id="{EE076B34-7DEB-45C8-9D96-BB10FADF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6" y="2636912"/>
            <a:ext cx="4003724" cy="26642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9460"/>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5" end="5"/>
                                            </p:txEl>
                                          </p:spTgt>
                                        </p:tgtEl>
                                      </p:cBhvr>
                                    </p:animEffect>
                                  </p:childTnLst>
                                </p:cTn>
                              </p:par>
                            </p:childTnLst>
                          </p:cTn>
                        </p:par>
                        <p:par>
                          <p:cTn id="14" fill="hold">
                            <p:stCondLst>
                              <p:cond delay="4000"/>
                            </p:stCondLst>
                            <p:childTnLst>
                              <p:par>
                                <p:cTn id="15" presetID="12" presetClass="entr" presetSubtype="4" fill="hold" nodeType="afterEffect">
                                  <p:stCondLst>
                                    <p:cond delay="15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p:tgtEl>
                                          <p:spTgt spid="1026"/>
                                        </p:tgtEl>
                                        <p:attrNameLst>
                                          <p:attrName>ppt_y</p:attrName>
                                        </p:attrNameLst>
                                      </p:cBhvr>
                                      <p:tavLst>
                                        <p:tav tm="0">
                                          <p:val>
                                            <p:strVal val="#ppt_y+#ppt_h*1.125000"/>
                                          </p:val>
                                        </p:tav>
                                        <p:tav tm="100000">
                                          <p:val>
                                            <p:strVal val="#ppt_y"/>
                                          </p:val>
                                        </p:tav>
                                      </p:tavLst>
                                    </p:anim>
                                    <p:animEffect transition="in" filter="wipe(up)">
                                      <p:cBhvr>
                                        <p:cTn id="18" dur="500"/>
                                        <p:tgtEl>
                                          <p:spTgt spid="1026"/>
                                        </p:tgtEl>
                                      </p:cBhvr>
                                    </p:animEffect>
                                  </p:childTnLst>
                                </p:cTn>
                              </p:par>
                            </p:childTnLst>
                          </p:cTn>
                        </p:par>
                        <p:par>
                          <p:cTn id="19" fill="hold">
                            <p:stCondLst>
                              <p:cond delay="6000"/>
                            </p:stCondLst>
                            <p:childTnLst>
                              <p:par>
                                <p:cTn id="20" presetID="1" presetClass="entr" presetSubtype="0" fill="hold" grpId="0" nodeType="afterEffect">
                                  <p:stCondLst>
                                    <p:cond delay="150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9B2A354C-6B8F-47C5-9C49-D2FBF659C25B}"/>
              </a:ext>
            </a:extLst>
          </p:cNvPr>
          <p:cNvPicPr>
            <a:picLocks noGrp="1" noChangeAspect="1"/>
          </p:cNvPicPr>
          <p:nvPr>
            <p:ph idx="1"/>
          </p:nvPr>
        </p:nvPicPr>
        <p:blipFill>
          <a:blip r:embed="rId3"/>
          <a:stretch>
            <a:fillRect/>
          </a:stretch>
        </p:blipFill>
        <p:spPr>
          <a:xfrm>
            <a:off x="2926060" y="2017388"/>
            <a:ext cx="4344777" cy="2299346"/>
          </a:xfrm>
          <a:prstGeom prst="rect">
            <a:avLst/>
          </a:prstGeom>
        </p:spPr>
      </p:pic>
      <p:sp>
        <p:nvSpPr>
          <p:cNvPr id="5" name="Rectangle 4">
            <a:extLst>
              <a:ext uri="{FF2B5EF4-FFF2-40B4-BE49-F238E27FC236}">
                <a16:creationId xmlns:a16="http://schemas.microsoft.com/office/drawing/2014/main" xmlns="" id="{9E1FFA90-E1C7-4550-A76E-9A28421CAD30}"/>
              </a:ext>
            </a:extLst>
          </p:cNvPr>
          <p:cNvSpPr/>
          <p:nvPr/>
        </p:nvSpPr>
        <p:spPr>
          <a:xfrm>
            <a:off x="3286100" y="1052736"/>
            <a:ext cx="2736304" cy="584775"/>
          </a:xfrm>
          <a:prstGeom prst="rect">
            <a:avLst/>
          </a:prstGeom>
        </p:spPr>
        <p:txBody>
          <a:bodyPr wrap="square">
            <a:spAutoFit/>
          </a:bodyPr>
          <a:lstStyle/>
          <a:p>
            <a:r>
              <a:rPr lang="en-IN" sz="3200" b="1" dirty="0">
                <a:solidFill>
                  <a:srgbClr val="0070C0"/>
                </a:solidFill>
                <a:latin typeface="Segoe Marker" panose="03080602040302020204" pitchFamily="66" charset="0"/>
              </a:rPr>
              <a:t>RANCIDITY</a:t>
            </a:r>
            <a:endParaRPr lang="en-IN" sz="3200" b="1" u="sng" dirty="0">
              <a:solidFill>
                <a:srgbClr val="0070C0"/>
              </a:solidFill>
              <a:latin typeface="Segoe Marker" panose="03080602040302020204" pitchFamily="66" charset="0"/>
            </a:endParaRPr>
          </a:p>
        </p:txBody>
      </p:sp>
      <p:sp>
        <p:nvSpPr>
          <p:cNvPr id="6" name="Rectangle 5">
            <a:extLst>
              <a:ext uri="{FF2B5EF4-FFF2-40B4-BE49-F238E27FC236}">
                <a16:creationId xmlns:a16="http://schemas.microsoft.com/office/drawing/2014/main" xmlns="" id="{FDAEF63F-2E20-4CD9-B155-D8612CB0BE15}"/>
              </a:ext>
            </a:extLst>
          </p:cNvPr>
          <p:cNvSpPr/>
          <p:nvPr/>
        </p:nvSpPr>
        <p:spPr>
          <a:xfrm>
            <a:off x="3406260" y="4696611"/>
            <a:ext cx="3384376" cy="830997"/>
          </a:xfrm>
          <a:prstGeom prst="rect">
            <a:avLst/>
          </a:prstGeom>
        </p:spPr>
        <p:txBody>
          <a:bodyPr wrap="square">
            <a:spAutoFit/>
          </a:bodyPr>
          <a:lstStyle/>
          <a:p>
            <a:r>
              <a:rPr lang="en-IN" dirty="0">
                <a:solidFill>
                  <a:srgbClr val="0070C0"/>
                </a:solidFill>
                <a:latin typeface="Segoe Marker" panose="03080602040302020204" pitchFamily="66" charset="0"/>
              </a:rPr>
              <a:t>When bread is left at room for many days it get oxidised</a:t>
            </a:r>
            <a:endParaRPr lang="en-IN" dirty="0"/>
          </a:p>
        </p:txBody>
      </p:sp>
      <p:sp>
        <p:nvSpPr>
          <p:cNvPr id="7" name="Rectangle 6"/>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574164"/>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4000"/>
                            </p:stCondLst>
                            <p:childTnLst>
                              <p:par>
                                <p:cTn id="15" presetID="1" presetClass="entr" presetSubtype="0" fill="hold" grpId="0" nodeType="afterEffect">
                                  <p:stCondLst>
                                    <p:cond delay="15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C68FD-0E1F-42C9-9E54-86405A777697}"/>
              </a:ext>
            </a:extLst>
          </p:cNvPr>
          <p:cNvSpPr>
            <a:spLocks noGrp="1"/>
          </p:cNvSpPr>
          <p:nvPr>
            <p:ph type="title"/>
          </p:nvPr>
        </p:nvSpPr>
        <p:spPr>
          <a:xfrm>
            <a:off x="1117309" y="65314"/>
            <a:ext cx="10157354" cy="1397000"/>
          </a:xfrm>
        </p:spPr>
        <p:txBody>
          <a:bodyPr/>
          <a:lstStyle/>
          <a:p>
            <a:r>
              <a:rPr lang="en-IN" dirty="0">
                <a:latin typeface="Segoe Marker" panose="03080602040302020204" pitchFamily="66" charset="0"/>
              </a:rPr>
              <a:t>CONCLUSION</a:t>
            </a:r>
          </a:p>
        </p:txBody>
      </p:sp>
      <p:sp>
        <p:nvSpPr>
          <p:cNvPr id="3" name="Content Placeholder 2">
            <a:extLst>
              <a:ext uri="{FF2B5EF4-FFF2-40B4-BE49-F238E27FC236}">
                <a16:creationId xmlns:a16="http://schemas.microsoft.com/office/drawing/2014/main" xmlns="" id="{6210BE70-1AD1-4E0B-BF4C-FEEF83F9BACE}"/>
              </a:ext>
            </a:extLst>
          </p:cNvPr>
          <p:cNvSpPr>
            <a:spLocks noGrp="1"/>
          </p:cNvSpPr>
          <p:nvPr>
            <p:ph idx="1"/>
          </p:nvPr>
        </p:nvSpPr>
        <p:spPr/>
        <p:txBody>
          <a:bodyPr>
            <a:normAutofit/>
          </a:bodyPr>
          <a:lstStyle/>
          <a:p>
            <a:r>
              <a:rPr lang="en-IN" dirty="0">
                <a:latin typeface="Segoe Marker" panose="03080602040302020204" pitchFamily="66" charset="0"/>
              </a:rPr>
              <a:t>In this part we read about </a:t>
            </a:r>
          </a:p>
          <a:p>
            <a:pPr>
              <a:buFont typeface="Wingdings" panose="05000000000000000000" pitchFamily="2" charset="2"/>
              <a:buChar char="Ø"/>
            </a:pPr>
            <a:r>
              <a:rPr lang="en-IN" dirty="0">
                <a:latin typeface="Segoe Marker" panose="03080602040302020204" pitchFamily="66" charset="0"/>
              </a:rPr>
              <a:t>Oxidation and Reduction</a:t>
            </a:r>
          </a:p>
          <a:p>
            <a:pPr>
              <a:buFont typeface="Wingdings" panose="05000000000000000000" pitchFamily="2" charset="2"/>
              <a:buChar char="Ø"/>
            </a:pPr>
            <a:r>
              <a:rPr lang="en-IN" dirty="0">
                <a:latin typeface="Segoe Marker" panose="03080602040302020204" pitchFamily="66" charset="0"/>
              </a:rPr>
              <a:t>Oxidation reactions in daily life</a:t>
            </a:r>
          </a:p>
          <a:p>
            <a:pPr>
              <a:buFont typeface="Wingdings" panose="05000000000000000000" pitchFamily="2" charset="2"/>
              <a:buChar char="Ø"/>
            </a:pPr>
            <a:r>
              <a:rPr lang="en-IN" dirty="0">
                <a:latin typeface="Segoe Marker" panose="03080602040302020204" pitchFamily="66" charset="0"/>
              </a:rPr>
              <a:t>Rancidity</a:t>
            </a:r>
          </a:p>
        </p:txBody>
      </p:sp>
      <p:sp>
        <p:nvSpPr>
          <p:cNvPr id="4" name="Rectangle 3"/>
          <p:cNvSpPr/>
          <p:nvPr/>
        </p:nvSpPr>
        <p:spPr>
          <a:xfrm>
            <a:off x="11993078" y="6699183"/>
            <a:ext cx="195747" cy="158817"/>
          </a:xfrm>
          <a:prstGeom prst="rect">
            <a:avLst/>
          </a:prstGeom>
          <a:solidFill>
            <a:srgbClr val="168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655198"/>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 presetClass="entr" presetSubtype="0" fill="hold" grpId="0" nodeType="afterEffect">
                                  <p:stCondLst>
                                    <p:cond delay="150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Class open house presentation">
  <a:themeElements>
    <a:clrScheme name="Custom 2">
      <a:dk1>
        <a:sysClr val="windowText" lastClr="000000"/>
      </a:dk1>
      <a:lt1>
        <a:sysClr val="window" lastClr="FFFFFF"/>
      </a:lt1>
      <a:dk2>
        <a:srgbClr val="17406D"/>
      </a:dk2>
      <a:lt2>
        <a:srgbClr val="DBEFF9"/>
      </a:lt2>
      <a:accent1>
        <a:srgbClr val="4FCE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69</TotalTime>
  <Words>382</Words>
  <Application>Microsoft Macintosh PowerPoint</Application>
  <PresentationFormat>Custom</PresentationFormat>
  <Paragraphs>56</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Segoe Marker</vt:lpstr>
      <vt:lpstr>Wingdings</vt:lpstr>
      <vt:lpstr>Arial</vt:lpstr>
      <vt:lpstr>Class open house presentation</vt:lpstr>
      <vt:lpstr>Chemical Reactions and Equations</vt:lpstr>
      <vt:lpstr>OXIDATION AND REDUCTION</vt:lpstr>
      <vt:lpstr>PowerPoint Presentation</vt:lpstr>
      <vt:lpstr>Effect of oxidation reactions in everyday life:</vt:lpstr>
      <vt:lpstr>PowerPoint Presentation</vt:lpstr>
      <vt:lpstr>CONCLUSION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Reactions and Equations</dc:title>
  <dc:creator>Sanskruti Nair</dc:creator>
  <cp:lastModifiedBy>binny viswanath</cp:lastModifiedBy>
  <cp:revision>7</cp:revision>
  <dcterms:created xsi:type="dcterms:W3CDTF">2019-09-15T04:59:20Z</dcterms:created>
  <dcterms:modified xsi:type="dcterms:W3CDTF">2019-09-19T04:34:52Z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