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9"/>
  </p:handoutMasterIdLst>
  <p:sldIdLst>
    <p:sldId id="263" r:id="rId3"/>
    <p:sldId id="264" r:id="rId5"/>
    <p:sldId id="265" r:id="rId6"/>
    <p:sldId id="266" r:id="rId7"/>
    <p:sldId id="267" r:id="rId8"/>
  </p:sldIdLst>
  <p:sldSz cx="12188825" cy="6858000"/>
  <p:notesSz cx="6858000" cy="9144000"/>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B4B98B0-60AC-42C2-AFA5-B58CD77FA1E5}"/>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838" autoAdjust="0"/>
  </p:normalViewPr>
  <p:slideViewPr>
    <p:cSldViewPr showGuides="1">
      <p:cViewPr varScale="1">
        <p:scale>
          <a:sx n="59" d="100"/>
          <a:sy n="59" d="100"/>
        </p:scale>
        <p:origin x="72" y="132"/>
      </p:cViewPr>
      <p:guideLst>
        <p:guide orient="horz" pos="2160"/>
        <p:guide orient="horz" pos="945"/>
        <p:guide orient="horz" pos="3888"/>
        <p:guide orient="horz" pos="192"/>
        <p:guide orient="horz" pos="107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319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handoutMaster" Target="handoutMasters/handout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fld>
            <a:endParaRPr>
              <a:solidFill>
                <a:schemeClr val="tx2"/>
              </a:solidFill>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fld>
            <a:endParaRPr/>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2"/>
        </a:solidFill>
        <a:latin typeface="+mn-lt"/>
        <a:ea typeface="+mn-ea"/>
        <a:cs typeface="+mn-cs"/>
      </a:defRPr>
    </a:lvl1pPr>
    <a:lvl2pPr marL="609600" algn="l" defTabSz="1219200" rtl="0" eaLnBrk="1" latinLnBrk="0" hangingPunct="1">
      <a:defRPr sz="1600" kern="1200">
        <a:solidFill>
          <a:schemeClr val="tx2"/>
        </a:solidFill>
        <a:latin typeface="+mn-lt"/>
        <a:ea typeface="+mn-ea"/>
        <a:cs typeface="+mn-cs"/>
      </a:defRPr>
    </a:lvl2pPr>
    <a:lvl3pPr marL="1219200" algn="l" defTabSz="1219200" rtl="0" eaLnBrk="1" latinLnBrk="0" hangingPunct="1">
      <a:defRPr sz="1600" kern="1200">
        <a:solidFill>
          <a:schemeClr val="tx2"/>
        </a:solidFill>
        <a:latin typeface="+mn-lt"/>
        <a:ea typeface="+mn-ea"/>
        <a:cs typeface="+mn-cs"/>
      </a:defRPr>
    </a:lvl3pPr>
    <a:lvl4pPr marL="1828165" algn="l" defTabSz="1219200" rtl="0" eaLnBrk="1" latinLnBrk="0" hangingPunct="1">
      <a:defRPr sz="1600" kern="1200">
        <a:solidFill>
          <a:schemeClr val="tx2"/>
        </a:solidFill>
        <a:latin typeface="+mn-lt"/>
        <a:ea typeface="+mn-ea"/>
        <a:cs typeface="+mn-cs"/>
      </a:defRPr>
    </a:lvl4pPr>
    <a:lvl5pPr marL="2437765" algn="l" defTabSz="1219200" rtl="0" eaLnBrk="1" latinLnBrk="0" hangingPunct="1">
      <a:defRPr sz="1600" kern="1200">
        <a:solidFill>
          <a:schemeClr val="tx2"/>
        </a:solidFill>
        <a:latin typeface="+mn-lt"/>
        <a:ea typeface="+mn-ea"/>
        <a:cs typeface="+mn-cs"/>
      </a:defRPr>
    </a:lvl5pPr>
    <a:lvl6pPr marL="3047365" algn="l" defTabSz="1219200" rtl="0" eaLnBrk="1" latinLnBrk="0" hangingPunct="1">
      <a:defRPr sz="1600" kern="1200">
        <a:solidFill>
          <a:schemeClr val="tx1"/>
        </a:solidFill>
        <a:latin typeface="+mn-lt"/>
        <a:ea typeface="+mn-ea"/>
        <a:cs typeface="+mn-cs"/>
      </a:defRPr>
    </a:lvl6pPr>
    <a:lvl7pPr marL="3656965" algn="l" defTabSz="1219200" rtl="0" eaLnBrk="1" latinLnBrk="0" hangingPunct="1">
      <a:defRPr sz="1600" kern="1200">
        <a:solidFill>
          <a:schemeClr val="tx1"/>
        </a:solidFill>
        <a:latin typeface="+mn-lt"/>
        <a:ea typeface="+mn-ea"/>
        <a:cs typeface="+mn-cs"/>
      </a:defRPr>
    </a:lvl7pPr>
    <a:lvl8pPr marL="4266565" algn="l" defTabSz="1219200" rtl="0" eaLnBrk="1" latinLnBrk="0" hangingPunct="1">
      <a:defRPr sz="1600" kern="1200">
        <a:solidFill>
          <a:schemeClr val="tx1"/>
        </a:solidFill>
        <a:latin typeface="+mn-lt"/>
        <a:ea typeface="+mn-ea"/>
        <a:cs typeface="+mn-cs"/>
      </a:defRPr>
    </a:lvl8pPr>
    <a:lvl9pPr marL="487616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students. In </a:t>
            </a:r>
            <a:r>
              <a:rPr lang="en-US" baseline="0" dirty="0"/>
              <a:t>t</a:t>
            </a:r>
            <a:r>
              <a:rPr lang="en-US" dirty="0"/>
              <a:t>his chapter, we are going to learn all</a:t>
            </a:r>
            <a:r>
              <a:rPr lang="en-US" baseline="0" dirty="0"/>
              <a:t> </a:t>
            </a:r>
            <a:r>
              <a:rPr lang="en-US" dirty="0"/>
              <a:t> about</a:t>
            </a:r>
            <a:r>
              <a:rPr lang="en-US" baseline="0" dirty="0"/>
              <a:t> reflection and refraction of light.</a:t>
            </a:r>
            <a:endParaRPr lang="en-US" dirty="0"/>
          </a:p>
        </p:txBody>
      </p:sp>
      <p:sp>
        <p:nvSpPr>
          <p:cNvPr id="4" name="Slide Number Placeholder 3"/>
          <p:cNvSpPr>
            <a:spLocks noGrp="1"/>
          </p:cNvSpPr>
          <p:nvPr>
            <p:ph type="sldNum" sz="quarter" idx="10"/>
          </p:nvPr>
        </p:nvSpPr>
        <p:spPr/>
        <p:txBody>
          <a:bodyPr/>
          <a:lstStyle/>
          <a:p>
            <a:fld id="{FBBF81A0-ADA6-4623-BE4F-40CFB8BBCB3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2"/>
                </a:solidFill>
                <a:effectLst/>
                <a:latin typeface="+mn-lt"/>
                <a:ea typeface="+mn-ea"/>
                <a:cs typeface="+mn-cs"/>
              </a:rPr>
              <a:t>Now ,what is light?</a:t>
            </a:r>
            <a:endParaRPr lang="en-US" sz="1600" b="0" i="0" kern="1200" dirty="0">
              <a:solidFill>
                <a:schemeClr val="tx2"/>
              </a:solidFill>
              <a:effectLst/>
              <a:latin typeface="+mn-lt"/>
              <a:ea typeface="+mn-ea"/>
              <a:cs typeface="+mn-cs"/>
            </a:endParaRPr>
          </a:p>
          <a:p>
            <a:r>
              <a:rPr lang="en-US" sz="1600" b="0" i="0" kern="1200" dirty="0">
                <a:solidFill>
                  <a:schemeClr val="tx2"/>
                </a:solidFill>
                <a:effectLst/>
                <a:latin typeface="+mn-lt"/>
                <a:ea typeface="+mn-ea"/>
                <a:cs typeface="+mn-cs"/>
              </a:rPr>
              <a:t>Light is a form of energy which enables us to see objects and the straight line along which it travels is called ray of light.</a:t>
            </a:r>
            <a:endParaRPr lang="en-US" b="0" dirty="0"/>
          </a:p>
        </p:txBody>
      </p:sp>
      <p:sp>
        <p:nvSpPr>
          <p:cNvPr id="4" name="Slide Number Placeholder 3"/>
          <p:cNvSpPr>
            <a:spLocks noGrp="1"/>
          </p:cNvSpPr>
          <p:nvPr>
            <p:ph type="sldNum" sz="quarter" idx="10"/>
          </p:nvPr>
        </p:nvSpPr>
        <p:spPr/>
        <p:txBody>
          <a:bodyPr/>
          <a:lstStyle/>
          <a:p>
            <a:fld id="{B8796F01-7154-41E0-B48B-A6921757531A}"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2"/>
                </a:solidFill>
                <a:effectLst/>
                <a:latin typeface="+mn-lt"/>
                <a:ea typeface="+mn-ea"/>
                <a:cs typeface="+mn-cs"/>
              </a:rPr>
              <a:t>Now that we know what</a:t>
            </a:r>
            <a:r>
              <a:rPr lang="en-US" sz="1600" b="0" i="0" kern="1200" baseline="0" dirty="0">
                <a:solidFill>
                  <a:schemeClr val="tx2"/>
                </a:solidFill>
                <a:effectLst/>
                <a:latin typeface="+mn-lt"/>
                <a:ea typeface="+mn-ea"/>
                <a:cs typeface="+mn-cs"/>
              </a:rPr>
              <a:t> light </a:t>
            </a:r>
            <a:r>
              <a:rPr lang="en-US" sz="1600" b="0" i="0" kern="1200" baseline="0" dirty="0" err="1">
                <a:solidFill>
                  <a:schemeClr val="tx2"/>
                </a:solidFill>
                <a:effectLst/>
                <a:latin typeface="+mn-lt"/>
                <a:ea typeface="+mn-ea"/>
                <a:cs typeface="+mn-cs"/>
              </a:rPr>
              <a:t>is,let</a:t>
            </a:r>
            <a:r>
              <a:rPr lang="en-US" sz="1600" b="0" i="0" kern="1200" baseline="0" dirty="0">
                <a:solidFill>
                  <a:schemeClr val="tx2"/>
                </a:solidFill>
                <a:effectLst/>
                <a:latin typeface="+mn-lt"/>
                <a:ea typeface="+mn-ea"/>
                <a:cs typeface="+mn-cs"/>
              </a:rPr>
              <a:t> us now learn about Reflection.</a:t>
            </a:r>
            <a:endParaRPr lang="en-US" sz="1600" b="0" i="0" kern="1200" dirty="0">
              <a:solidFill>
                <a:schemeClr val="tx2"/>
              </a:solidFill>
              <a:effectLst/>
              <a:latin typeface="+mn-lt"/>
              <a:ea typeface="+mn-ea"/>
              <a:cs typeface="+mn-cs"/>
            </a:endParaRPr>
          </a:p>
          <a:p>
            <a:r>
              <a:rPr lang="en-US" sz="1600" b="0" i="0" kern="1200" dirty="0">
                <a:solidFill>
                  <a:schemeClr val="tx2"/>
                </a:solidFill>
                <a:effectLst/>
                <a:latin typeface="+mn-lt"/>
                <a:ea typeface="+mn-ea"/>
                <a:cs typeface="+mn-cs"/>
              </a:rPr>
              <a:t>Reflection of Light is the process of sending back the light rays which falls on the surface of an object</a:t>
            </a:r>
            <a:r>
              <a:rPr lang="en-US" sz="1600" b="0" i="0" kern="1200" baseline="0" dirty="0">
                <a:solidFill>
                  <a:schemeClr val="tx2"/>
                </a:solidFill>
                <a:effectLst/>
                <a:latin typeface="+mn-lt"/>
                <a:ea typeface="+mn-ea"/>
                <a:cs typeface="+mn-cs"/>
              </a:rPr>
              <a:t> and the</a:t>
            </a:r>
            <a:r>
              <a:rPr lang="en-US" sz="1600" b="0" i="0" kern="1200" dirty="0">
                <a:solidFill>
                  <a:schemeClr val="tx2"/>
                </a:solidFill>
                <a:effectLst/>
                <a:latin typeface="+mn-lt"/>
                <a:ea typeface="+mn-ea"/>
                <a:cs typeface="+mn-cs"/>
              </a:rPr>
              <a:t> image formed due to reflection of an object on a plane mirror is at different places. It is the bouncing back of the</a:t>
            </a:r>
            <a:r>
              <a:rPr lang="en-US" sz="1600" b="0" i="0" kern="1200" baseline="0" dirty="0">
                <a:solidFill>
                  <a:schemeClr val="tx2"/>
                </a:solidFill>
                <a:effectLst/>
                <a:latin typeface="+mn-lt"/>
                <a:ea typeface="+mn-ea"/>
                <a:cs typeface="+mn-cs"/>
              </a:rPr>
              <a:t> energy back into the same medium after striking a </a:t>
            </a:r>
            <a:r>
              <a:rPr lang="en-US" sz="1600" b="0" i="0" kern="1200" baseline="0" dirty="0" err="1">
                <a:solidFill>
                  <a:schemeClr val="tx2"/>
                </a:solidFill>
                <a:effectLst/>
                <a:latin typeface="+mn-lt"/>
                <a:ea typeface="+mn-ea"/>
                <a:cs typeface="+mn-cs"/>
              </a:rPr>
              <a:t>surface</a:t>
            </a:r>
            <a:r>
              <a:rPr lang="en-US" sz="1600" b="0" i="0" kern="1200" dirty="0" err="1">
                <a:solidFill>
                  <a:schemeClr val="tx2"/>
                </a:solidFill>
                <a:effectLst/>
                <a:latin typeface="+mn-lt"/>
                <a:ea typeface="+mn-ea"/>
                <a:cs typeface="+mn-cs"/>
              </a:rPr>
              <a:t>For</a:t>
            </a:r>
            <a:r>
              <a:rPr lang="en-US" sz="1600" b="0" i="0" kern="1200" baseline="0" dirty="0">
                <a:solidFill>
                  <a:schemeClr val="tx2"/>
                </a:solidFill>
                <a:effectLst/>
                <a:latin typeface="+mn-lt"/>
                <a:ea typeface="+mn-ea"/>
                <a:cs typeface="+mn-cs"/>
              </a:rPr>
              <a:t> </a:t>
            </a:r>
            <a:r>
              <a:rPr lang="en-US" sz="1600" b="0" i="0" kern="1200" baseline="0" dirty="0" err="1">
                <a:solidFill>
                  <a:schemeClr val="tx2"/>
                </a:solidFill>
                <a:effectLst/>
                <a:latin typeface="+mn-lt"/>
                <a:ea typeface="+mn-ea"/>
                <a:cs typeface="+mn-cs"/>
              </a:rPr>
              <a:t>eg</a:t>
            </a:r>
            <a:r>
              <a:rPr lang="en-US" sz="1600" b="0" i="0" kern="1200" baseline="0" dirty="0">
                <a:solidFill>
                  <a:schemeClr val="tx2"/>
                </a:solidFill>
                <a:effectLst/>
                <a:latin typeface="+mn-lt"/>
                <a:ea typeface="+mn-ea"/>
                <a:cs typeface="+mn-cs"/>
              </a:rPr>
              <a:t>: We are able to see objects only when the reflected light from the object are received by our eyes.</a:t>
            </a:r>
            <a:endParaRPr lang="en-US" b="0" dirty="0"/>
          </a:p>
        </p:txBody>
      </p:sp>
      <p:sp>
        <p:nvSpPr>
          <p:cNvPr id="4" name="Slide Number Placeholder 3"/>
          <p:cNvSpPr>
            <a:spLocks noGrp="1"/>
          </p:cNvSpPr>
          <p:nvPr>
            <p:ph type="sldNum" sz="quarter" idx="10"/>
          </p:nvPr>
        </p:nvSpPr>
        <p:spPr/>
        <p:txBody>
          <a:bodyPr/>
          <a:lstStyle/>
          <a:p>
            <a:fld id="{B8796F01-7154-41E0-B48B-A6921757531A}"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100" dirty="0"/>
              <a:t>Laws of reflection has been practically proved.</a:t>
            </a:r>
            <a:endParaRPr lang="en-US" sz="1100" dirty="0"/>
          </a:p>
          <a:p>
            <a:r>
              <a:rPr lang="en-US" sz="800" dirty="0"/>
              <a:t>So the first law</a:t>
            </a:r>
            <a:r>
              <a:rPr lang="en-US" sz="800" baseline="0" dirty="0"/>
              <a:t> of reflection says that, the angle of incidence denoted by </a:t>
            </a:r>
            <a:r>
              <a:rPr lang="en-US" sz="800" baseline="0" dirty="0" err="1"/>
              <a:t>i</a:t>
            </a:r>
            <a:r>
              <a:rPr lang="en-US" sz="800" baseline="0" dirty="0"/>
              <a:t>, and the angle of reflection denoted by r , are equal.</a:t>
            </a:r>
            <a:endParaRPr lang="en-US" sz="800" baseline="0" dirty="0"/>
          </a:p>
          <a:p>
            <a:pPr marL="0" marR="0" indent="0" algn="l" defTabSz="1219200" rtl="0" eaLnBrk="1" fontAlgn="auto" latinLnBrk="0" hangingPunct="1">
              <a:lnSpc>
                <a:spcPct val="100000"/>
              </a:lnSpc>
              <a:spcBef>
                <a:spcPts val="0"/>
              </a:spcBef>
              <a:spcAft>
                <a:spcPts val="0"/>
              </a:spcAft>
              <a:buClrTx/>
              <a:buSzTx/>
              <a:buFontTx/>
              <a:buNone/>
              <a:defRPr/>
            </a:pPr>
            <a:r>
              <a:rPr lang="en-US" sz="800" dirty="0"/>
              <a:t>∠</a:t>
            </a:r>
            <a:r>
              <a:rPr lang="en-US" sz="800" dirty="0" err="1"/>
              <a:t>i</a:t>
            </a:r>
            <a:r>
              <a:rPr lang="en-US" sz="800" dirty="0"/>
              <a:t> = ∠r.</a:t>
            </a:r>
            <a:endParaRPr lang="en-US" sz="800" dirty="0"/>
          </a:p>
          <a:p>
            <a:pPr marL="0" marR="0" indent="0" algn="l" defTabSz="1219200" rtl="0" eaLnBrk="1" fontAlgn="auto" latinLnBrk="0" hangingPunct="1">
              <a:lnSpc>
                <a:spcPct val="100000"/>
              </a:lnSpc>
              <a:spcBef>
                <a:spcPts val="0"/>
              </a:spcBef>
              <a:spcAft>
                <a:spcPts val="0"/>
              </a:spcAft>
              <a:buClrTx/>
              <a:buSzTx/>
              <a:buFontTx/>
              <a:buNone/>
              <a:defRPr/>
            </a:pPr>
            <a:r>
              <a:rPr lang="en-US" sz="900" dirty="0"/>
              <a:t>The second law says that The incident ray, reflected ray and the normal to the reflecting surface at the point of incidence </a:t>
            </a:r>
            <a:r>
              <a:rPr lang="en-US" sz="900" dirty="0">
                <a:solidFill>
                  <a:srgbClr val="FF0000"/>
                </a:solidFill>
              </a:rPr>
              <a:t>lie in the same plane. Note that all the three meet at the point of incidence.</a:t>
            </a:r>
            <a:endParaRPr lang="en-US" sz="900" dirty="0">
              <a:solidFill>
                <a:srgbClr val="FF0000"/>
              </a:solidFill>
            </a:endParaRPr>
          </a:p>
          <a:p>
            <a:pPr marL="0" marR="0" indent="0" algn="l" defTabSz="1219200" rtl="0" eaLnBrk="1" fontAlgn="auto" latinLnBrk="0" hangingPunct="1">
              <a:lnSpc>
                <a:spcPct val="100000"/>
              </a:lnSpc>
              <a:spcBef>
                <a:spcPts val="0"/>
              </a:spcBef>
              <a:spcAft>
                <a:spcPts val="0"/>
              </a:spcAft>
              <a:buClrTx/>
              <a:buSzTx/>
              <a:buFontTx/>
              <a:buNone/>
              <a:defRPr/>
            </a:pPr>
            <a:endParaRPr lang="en-US" sz="105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image formed by a plane mirror is another important topic</a:t>
            </a:r>
            <a:r>
              <a:rPr lang="en-US" baseline="0" dirty="0"/>
              <a:t> .</a:t>
            </a:r>
            <a:endParaRPr lang="en-US" baseline="0" dirty="0"/>
          </a:p>
          <a:p>
            <a:r>
              <a:rPr lang="en-US" baseline="0" dirty="0"/>
              <a:t>Let us first understand what is the difference between virtual and erect image.</a:t>
            </a:r>
            <a:endParaRPr lang="en-US" baseline="0" dirty="0"/>
          </a:p>
          <a:p>
            <a:r>
              <a:rPr lang="en-US" baseline="0" dirty="0"/>
              <a:t>A </a:t>
            </a:r>
            <a:r>
              <a:rPr lang="en-US" dirty="0">
                <a:solidFill>
                  <a:srgbClr val="FF0000"/>
                </a:solidFill>
              </a:rPr>
              <a:t>Virtual image is</a:t>
            </a:r>
            <a:r>
              <a:rPr lang="en-US" baseline="0" dirty="0">
                <a:solidFill>
                  <a:srgbClr val="FF0000"/>
                </a:solidFill>
              </a:rPr>
              <a:t> an</a:t>
            </a:r>
            <a:r>
              <a:rPr lang="en-US" dirty="0">
                <a:solidFill>
                  <a:srgbClr val="FF0000"/>
                </a:solidFill>
              </a:rPr>
              <a:t> image that is not formed on screen</a:t>
            </a:r>
            <a:r>
              <a:rPr lang="en-US" dirty="0"/>
              <a:t>. It is said to be imaginary and is formed behind the mirror .</a:t>
            </a:r>
            <a:endParaRPr lang="en-US" dirty="0"/>
          </a:p>
          <a:p>
            <a:endParaRPr lang="en-US" dirty="0"/>
          </a:p>
          <a:p>
            <a:r>
              <a:rPr lang="en-US" dirty="0"/>
              <a:t>The</a:t>
            </a:r>
            <a:r>
              <a:rPr lang="en-US" baseline="0" dirty="0"/>
              <a:t> image is of the same size as that of the object and the distance between the object and the mirror is the same as the distance between the mirror and the virtual image of it formed behind the mirror.</a:t>
            </a:r>
            <a:endParaRPr lang="en-US" dirty="0"/>
          </a:p>
          <a:p>
            <a:endParaRPr lang="en-US" dirty="0"/>
          </a:p>
          <a:p>
            <a:r>
              <a:rPr lang="en-US" sz="1600" b="0" i="0" kern="1200" dirty="0">
                <a:solidFill>
                  <a:schemeClr val="tx2"/>
                </a:solidFill>
                <a:effectLst/>
                <a:latin typeface="+mn-lt"/>
                <a:ea typeface="+mn-ea"/>
                <a:cs typeface="+mn-cs"/>
              </a:rPr>
              <a:t>Notice that the reflected rays appear to the observer to come directly from the image behind the mirror. In reality, these rays come from points on the mirror where they are reflected. The </a:t>
            </a:r>
            <a:r>
              <a:rPr lang="en-US" sz="1600" b="0" i="0" kern="1200" baseline="0" dirty="0">
                <a:solidFill>
                  <a:schemeClr val="tx2"/>
                </a:solidFill>
                <a:effectLst/>
                <a:latin typeface="+mn-lt"/>
                <a:ea typeface="+mn-ea"/>
                <a:cs typeface="+mn-cs"/>
              </a:rPr>
              <a:t> </a:t>
            </a:r>
            <a:r>
              <a:rPr lang="en-US" sz="1600" b="0" i="0" kern="1200" dirty="0">
                <a:solidFill>
                  <a:schemeClr val="tx2"/>
                </a:solidFill>
                <a:effectLst/>
                <a:latin typeface="+mn-lt"/>
                <a:ea typeface="+mn-ea"/>
                <a:cs typeface="+mn-cs"/>
              </a:rPr>
              <a:t>image formed  behind the mirror is called a virtual </a:t>
            </a:r>
            <a:r>
              <a:rPr lang="en-US" sz="1600" b="0" i="0" kern="1200" dirty="0" err="1">
                <a:solidFill>
                  <a:schemeClr val="tx2"/>
                </a:solidFill>
                <a:effectLst/>
                <a:latin typeface="+mn-lt"/>
                <a:ea typeface="+mn-ea"/>
                <a:cs typeface="+mn-cs"/>
              </a:rPr>
              <a:t>image.This</a:t>
            </a:r>
            <a:r>
              <a:rPr lang="en-US" sz="1600" b="0" i="0" kern="1200" baseline="0" dirty="0">
                <a:solidFill>
                  <a:schemeClr val="tx2"/>
                </a:solidFill>
                <a:effectLst/>
                <a:latin typeface="+mn-lt"/>
                <a:ea typeface="+mn-ea"/>
                <a:cs typeface="+mn-cs"/>
              </a:rPr>
              <a:t> image cannot</a:t>
            </a:r>
            <a:r>
              <a:rPr lang="en-US" sz="1600" b="0" i="0" kern="1200" dirty="0">
                <a:solidFill>
                  <a:schemeClr val="tx2"/>
                </a:solidFill>
                <a:effectLst/>
                <a:latin typeface="+mn-lt"/>
                <a:ea typeface="+mn-ea"/>
                <a:cs typeface="+mn-cs"/>
              </a:rPr>
              <a:t> be projected onto a </a:t>
            </a:r>
            <a:r>
              <a:rPr lang="en-US" sz="1600" b="0" i="0" kern="1200" dirty="0" err="1">
                <a:solidFill>
                  <a:schemeClr val="tx2"/>
                </a:solidFill>
                <a:effectLst/>
                <a:latin typeface="+mn-lt"/>
                <a:ea typeface="+mn-ea"/>
                <a:cs typeface="+mn-cs"/>
              </a:rPr>
              <a:t>screen.The</a:t>
            </a:r>
            <a:r>
              <a:rPr lang="en-US" sz="1600" b="0" i="0" kern="1200" dirty="0">
                <a:solidFill>
                  <a:schemeClr val="tx2"/>
                </a:solidFill>
                <a:effectLst/>
                <a:latin typeface="+mn-lt"/>
                <a:ea typeface="+mn-ea"/>
                <a:cs typeface="+mn-cs"/>
              </a:rPr>
              <a:t> rays only appear to originate from a common point behind the mirror. If you walk behind the mirror, you cannot see the image, because the rays do not go there. However, in front of the mirror, the rays behave exactly as if they come from behind the mirror, so that is where the virtual image is located.</a:t>
            </a:r>
            <a:endParaRPr lang="en-US" dirty="0"/>
          </a:p>
          <a:p>
            <a:endParaRPr lang="en-US" baseline="0" dirty="0"/>
          </a:p>
          <a:p>
            <a:r>
              <a:rPr lang="en-US" baseline="0" dirty="0"/>
              <a:t>Now , A Laterally inverted image is an image which is a copy of the object formed at the location from which the light rays appear to come </a:t>
            </a:r>
            <a:r>
              <a:rPr lang="en-US" baseline="0" dirty="0" err="1"/>
              <a:t>i.e</a:t>
            </a:r>
            <a:r>
              <a:rPr lang="en-US" baseline="0" dirty="0"/>
              <a:t> behind the mirror. This image is a "mirror image" of the object. If a person is reflected in a plane mirror, the image of his left hand appears to be the right hand of the image.</a:t>
            </a:r>
            <a:endParaRPr lang="en-US" baseline="0" dirty="0"/>
          </a:p>
          <a:p>
            <a:endParaRPr lang="en-US" baseline="0" dirty="0"/>
          </a:p>
          <a:p>
            <a:r>
              <a:rPr lang="en-US" baseline="0" dirty="0"/>
              <a:t>We will now loom into spherical mirrors in the next lecture.</a:t>
            </a:r>
            <a:endParaRPr lang="en-US" baseline="0" dirty="0"/>
          </a:p>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descr="Stack of books"/>
          <p:cNvGrpSpPr/>
          <p:nvPr userDrawn="1"/>
        </p:nvGrpSpPr>
        <p:grpSpPr>
          <a:xfrm>
            <a:off x="0" y="0"/>
            <a:ext cx="12190572"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grpSp>
          <p:nvGrpSpPr>
            <p:cNvPr id="12" name="Group 11"/>
            <p:cNvGrpSpPr/>
            <p:nvPr/>
          </p:nvGrpSpPr>
          <p:grpSpPr>
            <a:xfrm>
              <a:off x="0" y="0"/>
              <a:ext cx="4726044" cy="6858000"/>
              <a:chOff x="0" y="0"/>
              <a:chExt cx="4726044" cy="6858000"/>
            </a:xfrm>
          </p:grpSpPr>
          <p:pic>
            <p:nvPicPr>
              <p:cNvPr id="9" name="Picture 8"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588884"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ctrTitle"/>
          </p:nvPr>
        </p:nvSpPr>
        <p:spPr>
          <a:xfrm>
            <a:off x="4879346"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79346"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42E3C847-D284-421D-B330-2D43513B0F9C}" type="datetime1">
              <a:rPr lang="en-US" smtClean="0"/>
            </a:fld>
            <a:endParaRPr lang="en-US"/>
          </a:p>
        </p:txBody>
      </p:sp>
      <p:sp>
        <p:nvSpPr>
          <p:cNvPr id="7" name="Footer Placeholder 6"/>
          <p:cNvSpPr>
            <a:spLocks noGrp="1"/>
          </p:cNvSpPr>
          <p:nvPr>
            <p:ph type="ftr" sz="quarter" idx="11"/>
          </p:nvPr>
        </p:nvSpPr>
        <p:spPr/>
        <p:txBody>
          <a:bodyPr/>
          <a:lstStyle/>
          <a:p>
            <a:r>
              <a:rPr lang="en-US" dirty="0"/>
              <a:t>Add a footer</a:t>
            </a:r>
            <a:endParaRPr lang="en-US" dirty="0"/>
          </a:p>
        </p:txBody>
      </p:sp>
      <p:sp>
        <p:nvSpPr>
          <p:cNvPr id="11" name="Slide Number Placeholder 10"/>
          <p:cNvSpPr>
            <a:spLocks noGrp="1"/>
          </p:cNvSpPr>
          <p:nvPr>
            <p:ph type="sldNum" sz="quarter" idx="12"/>
          </p:nvPr>
        </p:nvSpPr>
        <p:spPr/>
        <p:txBody>
          <a:bodyPr/>
          <a:lstStyle/>
          <a:p>
            <a:fld id="{EB37DED6-D4C7-42EE-AB49-D2E39E64FDE4}"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fld id="{F6987518-40ED-4895-8580-DE2A722FC423}" type="datetime1">
              <a:rPr lang="en-US" smtClean="0"/>
            </a:fld>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591C5AD9-787D-40FA-8A4D-16A055B9AF81}"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fld id="{CA8D9F34-BDBC-4273-B9BC-22458F940BE7}" type="datetime1">
              <a:rPr lang="en-US" smtClean="0"/>
            </a:fld>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591C5AD9-787D-40FA-8A4D-16A055B9AF81}"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fld id="{E5785147-19A6-4970-A04E-ED9B1D83C0F1}" type="datetime1">
              <a:rPr lang="en-US" smtClean="0"/>
            </a:fld>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DA60BA0E-20D0-4E7C-B286-26C960A6788F}"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88952"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2"/>
                </a:solidFill>
              </a:endParaRPr>
            </a:p>
          </p:txBody>
        </p:sp>
      </p:grpSp>
      <p:pic>
        <p:nvPicPr>
          <p:cNvPr id="5" name="Picture 4"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7" name="Title 1"/>
          <p:cNvSpPr>
            <a:spLocks noGrp="1"/>
          </p:cNvSpPr>
          <p:nvPr>
            <p:ph type="ctrTitle"/>
          </p:nvPr>
        </p:nvSpPr>
        <p:spPr>
          <a:xfrm>
            <a:off x="237149"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37149"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E8F41008-E89D-49CD-9BF4-E6F3FE09F7AC}" type="datetime1">
              <a:rPr lang="en-US" smtClean="0"/>
            </a:fld>
            <a:endParaRPr lang="en-US"/>
          </a:p>
        </p:txBody>
      </p:sp>
      <p:sp>
        <p:nvSpPr>
          <p:cNvPr id="3" name="Footer Placeholder 2"/>
          <p:cNvSpPr>
            <a:spLocks noGrp="1"/>
          </p:cNvSpPr>
          <p:nvPr>
            <p:ph type="ftr" sz="quarter" idx="11"/>
          </p:nvPr>
        </p:nvSpPr>
        <p:spPr/>
        <p:txBody>
          <a:bodyPr/>
          <a:lstStyle/>
          <a:p>
            <a:r>
              <a:rPr lang="en-US" dirty="0"/>
              <a:t>Add a footer</a:t>
            </a:r>
            <a:endParaRPr lang="en-US" dirty="0"/>
          </a:p>
        </p:txBody>
      </p:sp>
      <p:sp>
        <p:nvSpPr>
          <p:cNvPr id="9" name="Slide Number Placeholder 8"/>
          <p:cNvSpPr>
            <a:spLocks noGrp="1"/>
          </p:cNvSpPr>
          <p:nvPr>
            <p:ph type="sldNum" sz="quarter" idx="12"/>
          </p:nvPr>
        </p:nvSpPr>
        <p:spPr/>
        <p:txBody>
          <a:bodyPr/>
          <a:lstStyle/>
          <a:p>
            <a:fld id="{EB37DED6-D4C7-42EE-AB49-D2E39E64FDE4}"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5" name="Date Placeholder 4"/>
          <p:cNvSpPr>
            <a:spLocks noGrp="1"/>
          </p:cNvSpPr>
          <p:nvPr>
            <p:ph type="dt" sz="half" idx="10"/>
          </p:nvPr>
        </p:nvSpPr>
        <p:spPr/>
        <p:txBody>
          <a:bodyPr/>
          <a:lstStyle/>
          <a:p>
            <a:fld id="{6C9E199F-4583-41EB-929F-5865E95EECAA}" type="datetime1">
              <a:rPr lang="en-US" smtClean="0"/>
            </a:fld>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7" name="Slide Number Placeholder 6"/>
          <p:cNvSpPr>
            <a:spLocks noGrp="1"/>
          </p:cNvSpPr>
          <p:nvPr>
            <p:ph type="sldNum" sz="quarter" idx="12"/>
          </p:nvPr>
        </p:nvSpPr>
        <p:spPr/>
        <p:txBody>
          <a:bodyPr/>
          <a:lstStyle/>
          <a:p>
            <a:fld id="{EB37DED6-D4C7-42EE-AB49-D2E39E64FDE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endParaRPr lang="en-US"/>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7" name="Date Placeholder 6"/>
          <p:cNvSpPr>
            <a:spLocks noGrp="1"/>
          </p:cNvSpPr>
          <p:nvPr>
            <p:ph type="dt" sz="half" idx="10"/>
          </p:nvPr>
        </p:nvSpPr>
        <p:spPr/>
        <p:txBody>
          <a:bodyPr/>
          <a:lstStyle/>
          <a:p>
            <a:fld id="{ADE652EB-356C-4482-B27C-7C8E08F5D88F}" type="datetime1">
              <a:rPr lang="en-US" smtClean="0"/>
            </a:fld>
            <a:endParaRPr lang="en-US"/>
          </a:p>
        </p:txBody>
      </p:sp>
      <p:sp>
        <p:nvSpPr>
          <p:cNvPr id="8" name="Footer Placeholder 7"/>
          <p:cNvSpPr>
            <a:spLocks noGrp="1"/>
          </p:cNvSpPr>
          <p:nvPr>
            <p:ph type="ftr" sz="quarter" idx="11"/>
          </p:nvPr>
        </p:nvSpPr>
        <p:spPr/>
        <p:txBody>
          <a:bodyPr/>
          <a:lstStyle/>
          <a:p>
            <a:r>
              <a:rPr lang="en-US" dirty="0"/>
              <a:t>Add a footer</a:t>
            </a:r>
            <a:endParaRPr lang="en-US" dirty="0"/>
          </a:p>
        </p:txBody>
      </p:sp>
      <p:sp>
        <p:nvSpPr>
          <p:cNvPr id="9" name="Slide Number Placeholder 8"/>
          <p:cNvSpPr>
            <a:spLocks noGrp="1"/>
          </p:cNvSpPr>
          <p:nvPr>
            <p:ph type="sldNum" sz="quarter" idx="12"/>
          </p:nvPr>
        </p:nvSpPr>
        <p:spPr/>
        <p:txBody>
          <a:bodyPr/>
          <a:lstStyle/>
          <a:p>
            <a:fld id="{EB37DED6-D4C7-42EE-AB49-D2E39E64FDE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1B0895E-43C3-4560-B59A-90049317E860}" type="datetime1">
              <a:rPr lang="en-US" smtClean="0"/>
            </a:fld>
            <a:endParaRPr lang="en-US"/>
          </a:p>
        </p:txBody>
      </p:sp>
      <p:sp>
        <p:nvSpPr>
          <p:cNvPr id="4" name="Footer Placeholder 3"/>
          <p:cNvSpPr>
            <a:spLocks noGrp="1"/>
          </p:cNvSpPr>
          <p:nvPr>
            <p:ph type="ftr" sz="quarter" idx="11"/>
          </p:nvPr>
        </p:nvSpPr>
        <p:spPr/>
        <p:txBody>
          <a:bodyPr/>
          <a:lstStyle/>
          <a:p>
            <a:r>
              <a:rPr lang="en-US" dirty="0"/>
              <a:t>Add a footer</a:t>
            </a:r>
            <a:endParaRPr lang="en-US" dirty="0"/>
          </a:p>
        </p:txBody>
      </p:sp>
      <p:sp>
        <p:nvSpPr>
          <p:cNvPr id="5" name="Slide Number Placeholder 4"/>
          <p:cNvSpPr>
            <a:spLocks noGrp="1"/>
          </p:cNvSpPr>
          <p:nvPr>
            <p:ph type="sldNum" sz="quarter" idx="12"/>
          </p:nvPr>
        </p:nvSpPr>
        <p:spPr/>
        <p:txBody>
          <a:bodyPr/>
          <a:lstStyle/>
          <a:p>
            <a:fld id="{EB37DED6-D4C7-42EE-AB49-D2E39E64FDE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78C32-B81D-4A68-A851-5185C690F024}" type="datetime1">
              <a:rPr lang="en-US" smtClean="0"/>
            </a:fld>
            <a:endParaRPr lang="en-US"/>
          </a:p>
        </p:txBody>
      </p:sp>
      <p:sp>
        <p:nvSpPr>
          <p:cNvPr id="3" name="Footer Placeholder 2"/>
          <p:cNvSpPr>
            <a:spLocks noGrp="1"/>
          </p:cNvSpPr>
          <p:nvPr>
            <p:ph type="ftr" sz="quarter" idx="11"/>
          </p:nvPr>
        </p:nvSpPr>
        <p:spPr/>
        <p:txBody>
          <a:bodyPr/>
          <a:lstStyle/>
          <a:p>
            <a:r>
              <a:rPr lang="en-US" dirty="0"/>
              <a:t>Add a footer</a:t>
            </a:r>
            <a:endParaRPr lang="en-US" dirty="0"/>
          </a:p>
        </p:txBody>
      </p:sp>
      <p:sp>
        <p:nvSpPr>
          <p:cNvPr id="4" name="Slide Number Placeholder 3"/>
          <p:cNvSpPr>
            <a:spLocks noGrp="1"/>
          </p:cNvSpPr>
          <p:nvPr>
            <p:ph type="sldNum" sz="quarter" idx="12"/>
          </p:nvPr>
        </p:nvSpPr>
        <p:spPr/>
        <p:txBody>
          <a:bodyPr/>
          <a:lstStyle/>
          <a:p>
            <a:fld id="{EB37DED6-D4C7-42EE-AB49-D2E39E64FDE4}"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2" name="Title 1"/>
          <p:cNvSpPr>
            <a:spLocks noGrp="1"/>
          </p:cNvSpPr>
          <p:nvPr>
            <p:ph type="title"/>
          </p:nvPr>
        </p:nvSpPr>
        <p:spPr>
          <a:xfrm>
            <a:off x="455612" y="1701800"/>
            <a:ext cx="3351927" cy="2844800"/>
          </a:xfrm>
        </p:spPr>
        <p:txBody>
          <a:bodyPr anchor="b">
            <a:normAutofit/>
          </a:bodyPr>
          <a:lstStyle>
            <a:lvl1pPr algn="l">
              <a:defRPr sz="2000" b="1">
                <a:effectLst/>
              </a:defRPr>
            </a:lvl1pPr>
          </a:lstStyle>
          <a:p>
            <a:r>
              <a:rPr lang="en-US"/>
              <a:t>Click to edit Master title style</a:t>
            </a:r>
            <a:endParaRPr dirty="0"/>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Text Placeholder 3"/>
          <p:cNvSpPr>
            <a:spLocks noGrp="1"/>
          </p:cNvSpPr>
          <p:nvPr>
            <p:ph type="body" sz="half" idx="2"/>
          </p:nvPr>
        </p:nvSpPr>
        <p:spPr>
          <a:xfrm>
            <a:off x="455612" y="4648200"/>
            <a:ext cx="3351927" cy="1727200"/>
          </a:xfrm>
        </p:spPr>
        <p:txBody>
          <a:bodyPr>
            <a:normAutofit/>
          </a:bodyPr>
          <a:lstStyle>
            <a:lvl1pPr marL="0" indent="0">
              <a:spcBef>
                <a:spcPts val="120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1765D79-EF31-4E8F-A1BE-AF31805C2859}" type="datetime1">
              <a:rPr lang="en-US" smtClean="0"/>
            </a:fld>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7" name="Slide Number Placeholder 6"/>
          <p:cNvSpPr>
            <a:spLocks noGrp="1"/>
          </p:cNvSpPr>
          <p:nvPr>
            <p:ph type="sldNum" sz="quarter" idx="12"/>
          </p:nvPr>
        </p:nvSpPr>
        <p:spPr/>
        <p:txBody>
          <a:bodyPr/>
          <a:lstStyle/>
          <a:p>
            <a:fld id="{2DFBB78A-01B4-41F2-96B0-677A4A282832}"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effectLst/>
              </a:defRPr>
            </a:lvl1pPr>
          </a:lstStyle>
          <a:p>
            <a:r>
              <a:rPr lang="en-US"/>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600" indent="0">
              <a:buNone/>
              <a:defRPr sz="37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r>
              <a:rPr lang="en-US"/>
              <a:t>Click icon to add picture</a:t>
            </a:r>
            <a:endParaRPr lang="en-US"/>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32FBA3B-941F-4778-A0CB-865223FDAE69}" type="datetime1">
              <a:rPr lang="en-US" smtClean="0"/>
            </a:fld>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7" name="Slide Number Placeholder 6"/>
          <p:cNvSpPr>
            <a:spLocks noGrp="1"/>
          </p:cNvSpPr>
          <p:nvPr>
            <p:ph type="sldNum" sz="quarter" idx="12"/>
          </p:nvPr>
        </p:nvSpPr>
        <p:spPr/>
        <p:txBody>
          <a:bodyPr/>
          <a:lstStyle/>
          <a:p>
            <a:fld id="{2DFBB78A-01B4-41F2-96B0-677A4A282832}"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88952"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p>
          </p:txBody>
        </p:sp>
      </p:gr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72EBFD46-0FD3-4428-ADEC-1DFD6489930D}" type="datetime1">
              <a:rPr lang="en-US" smtClean="0"/>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dirty="0"/>
              <a:t>Add a footer</a:t>
            </a:r>
            <a:endParaRPr lang="en-US" dirty="0"/>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hf sldNum="0" hdr="0" ftr="0" dt="0"/>
  <p:txStyles>
    <p:titleStyle>
      <a:lvl1pPr algn="l" defTabSz="1219200" rtl="0" eaLnBrk="1" latinLnBrk="0" hangingPunct="1">
        <a:lnSpc>
          <a:spcPct val="85000"/>
        </a:lnSpc>
        <a:spcBef>
          <a:spcPct val="0"/>
        </a:spcBef>
        <a:buNone/>
        <a:defRPr sz="4400" b="0" kern="1200" cap="none" baseline="0">
          <a:solidFill>
            <a:schemeClr val="accent2">
              <a:lumMod val="50000"/>
            </a:schemeClr>
          </a:solidFill>
          <a:effectLst/>
          <a:latin typeface="+mj-lt"/>
          <a:ea typeface="+mj-ea"/>
          <a:cs typeface="+mj-cs"/>
        </a:defRPr>
      </a:lvl1pPr>
    </p:titleStyle>
    <p:bodyStyle>
      <a:lvl1pPr marL="304800" indent="-304800" algn="l" defTabSz="1219200" rtl="0" eaLnBrk="1" latinLnBrk="0" hangingPunct="1">
        <a:lnSpc>
          <a:spcPct val="95000"/>
        </a:lnSpc>
        <a:spcBef>
          <a:spcPts val="1865"/>
        </a:spcBef>
        <a:buClr>
          <a:schemeClr val="accent6">
            <a:lumMod val="50000"/>
          </a:schemeClr>
        </a:buClr>
        <a:buSzPct val="100000"/>
        <a:buFont typeface="Arial" panose="020B0604020202020204" pitchFamily="34" charset="0"/>
        <a:buChar char="•"/>
        <a:defRPr sz="2400" kern="1200">
          <a:solidFill>
            <a:schemeClr val="tx1"/>
          </a:solidFill>
          <a:latin typeface="+mn-lt"/>
          <a:ea typeface="+mn-ea"/>
          <a:cs typeface="+mn-cs"/>
        </a:defRPr>
      </a:lvl1pPr>
      <a:lvl2pPr marL="73152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24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96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045"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43776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6pPr>
      <a:lvl7pPr marL="286448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7pPr>
      <a:lvl8pPr marL="329120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8pPr>
      <a:lvl9pPr marL="3474085" indent="0" algn="l" defTabSz="1219200" rtl="0" eaLnBrk="1" latinLnBrk="0" hangingPunct="1">
        <a:lnSpc>
          <a:spcPct val="95000"/>
        </a:lnSpc>
        <a:spcBef>
          <a:spcPts val="1065"/>
        </a:spcBef>
        <a:buClr>
          <a:schemeClr val="accent6">
            <a:lumMod val="50000"/>
          </a:schemeClr>
        </a:buClr>
        <a:buSzPct val="90000"/>
        <a:buFont typeface="Century Gothic" pitchFamily="34" charset="0"/>
        <a:buNone/>
        <a:defRPr sz="1800" kern="1200">
          <a:solidFill>
            <a:schemeClr val="tx2">
              <a:lumMod val="50000"/>
            </a:schemeClr>
          </a:solidFill>
          <a:latin typeface="+mn-lt"/>
          <a:ea typeface="+mn-ea"/>
          <a:cs typeface="+mn-cs"/>
        </a:defRPr>
      </a:lvl9pPr>
    </p:bodyStyle>
    <p:otherStyle>
      <a:defPPr>
        <a:defRPr/>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7.GIF"/></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742642" y="1700808"/>
            <a:ext cx="272416" cy="76200"/>
          </a:xfrm>
          <a:prstGeom prst="rect">
            <a:avLst/>
          </a:prstGeom>
          <a:solidFill>
            <a:schemeClr val="accent1">
              <a:lumMod val="40000"/>
              <a:lumOff val="60000"/>
            </a:schemeClr>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IN"/>
          </a:p>
        </p:txBody>
      </p:sp>
      <p:sp>
        <p:nvSpPr>
          <p:cNvPr id="2" name="Title 1"/>
          <p:cNvSpPr>
            <a:spLocks noGrp="1"/>
          </p:cNvSpPr>
          <p:nvPr>
            <p:ph type="ctrTitle"/>
          </p:nvPr>
        </p:nvSpPr>
        <p:spPr>
          <a:xfrm>
            <a:off x="4870276" y="3140968"/>
            <a:ext cx="7008574" cy="1426617"/>
          </a:xfrm>
        </p:spPr>
        <p:txBody>
          <a:bodyPr>
            <a:normAutofit/>
          </a:bodyPr>
          <a:lstStyle/>
          <a:p>
            <a:r>
              <a:rPr lang="en-US" dirty="0"/>
              <a:t>Reflection</a:t>
            </a:r>
            <a:endParaRPr lang="en-US" dirty="0"/>
          </a:p>
        </p:txBody>
      </p:sp>
      <p:sp>
        <p:nvSpPr>
          <p:cNvPr id="3" name="Subtitle 2"/>
          <p:cNvSpPr>
            <a:spLocks noGrp="1"/>
          </p:cNvSpPr>
          <p:nvPr>
            <p:ph type="subTitle" idx="1"/>
          </p:nvPr>
        </p:nvSpPr>
        <p:spPr>
          <a:xfrm>
            <a:off x="4870276" y="2564904"/>
            <a:ext cx="7008574" cy="740544"/>
          </a:xfrm>
        </p:spPr>
        <p:txBody>
          <a:bodyPr/>
          <a:lstStyle/>
          <a:p>
            <a:r>
              <a:rPr lang="en-US" dirty="0"/>
              <a:t>CHAPTER 10 :part 1</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500"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2000"/>
                            </p:stCondLst>
                            <p:childTnLst>
                              <p:par>
                                <p:cTn id="10" presetID="12" presetClass="entr" presetSubtype="4" fill="hold" grpId="0" nodeType="afterEffect">
                                  <p:stCondLst>
                                    <p:cond delay="1500"/>
                                  </p:stCondLst>
                                  <p:childTnLst>
                                    <p:set>
                                      <p:cBhvr>
                                        <p:cTn id="11" dur="500"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up)">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Light?</a:t>
            </a:r>
            <a:br>
              <a:rPr lang="en-US" dirty="0"/>
            </a:br>
            <a:endParaRPr lang="en-US" dirty="0"/>
          </a:p>
        </p:txBody>
      </p:sp>
      <p:sp>
        <p:nvSpPr>
          <p:cNvPr id="3" name="Content Placeholder 2"/>
          <p:cNvSpPr>
            <a:spLocks noGrp="1"/>
          </p:cNvSpPr>
          <p:nvPr>
            <p:ph idx="1"/>
          </p:nvPr>
        </p:nvSpPr>
        <p:spPr>
          <a:xfrm>
            <a:off x="609441" y="1600202"/>
            <a:ext cx="10969943" cy="1371599"/>
          </a:xfrm>
        </p:spPr>
        <p:txBody>
          <a:bodyPr/>
          <a:lstStyle/>
          <a:p>
            <a:r>
              <a:rPr lang="en-US" dirty="0">
                <a:latin typeface="Segoe Marker"/>
              </a:rPr>
              <a:t>Light is a form of energy, which enables us to see an object.</a:t>
            </a:r>
            <a:endParaRPr lang="en-US" dirty="0">
              <a:latin typeface="Segoe Marker"/>
            </a:endParaRPr>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917948" y="2564904"/>
            <a:ext cx="7200800" cy="3827803"/>
          </a:xfrm>
          <a:prstGeom prst="rect">
            <a:avLst/>
          </a:prstGeom>
        </p:spPr>
      </p:pic>
      <p:sp>
        <p:nvSpPr>
          <p:cNvPr id="5" name="Rectangle 4"/>
          <p:cNvSpPr/>
          <p:nvPr/>
        </p:nvSpPr>
        <p:spPr>
          <a:xfrm>
            <a:off x="11742642" y="1700808"/>
            <a:ext cx="272416" cy="76200"/>
          </a:xfrm>
          <a:prstGeom prst="rect">
            <a:avLst/>
          </a:prstGeom>
          <a:solidFill>
            <a:schemeClr val="accent1">
              <a:lumMod val="40000"/>
              <a:lumOff val="60000"/>
            </a:schemeClr>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500"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0" presetClass="entr" presetSubtype="0" fill="hold" nodeType="afterEffect">
                                  <p:stCondLst>
                                    <p:cond delay="1500"/>
                                  </p:stCondLst>
                                  <p:childTnLst>
                                    <p:set>
                                      <p:cBhvr>
                                        <p:cTn id="11" dur="500"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4000"/>
                            </p:stCondLst>
                            <p:childTnLst>
                              <p:par>
                                <p:cTn id="14" presetID="12" presetClass="entr" presetSubtype="4" fill="hold" grpId="0" nodeType="afterEffect">
                                  <p:stCondLst>
                                    <p:cond delay="1500"/>
                                  </p:stCondLst>
                                  <p:childTnLst>
                                    <p:set>
                                      <p:cBhvr>
                                        <p:cTn id="15" dur="500" fill="hold">
                                          <p:stCondLst>
                                            <p:cond delay="0"/>
                                          </p:stCondLst>
                                        </p:cTn>
                                        <p:tgtEl>
                                          <p:spTgt spid="5"/>
                                        </p:tgtEl>
                                        <p:attrNameLst>
                                          <p:attrName>style.visibility</p:attrName>
                                        </p:attrNameLst>
                                      </p:cBhvr>
                                      <p:to>
                                        <p:strVal val="visible"/>
                                      </p:to>
                                    </p:set>
                                    <p:anim calcmode="lin" valueType="num">
                                      <p:cBhvr additive="base">
                                        <p:cTn id="16" dur="500"/>
                                        <p:tgtEl>
                                          <p:spTgt spid="5"/>
                                        </p:tgtEl>
                                        <p:attrNameLst>
                                          <p:attrName>ppt_y</p:attrName>
                                        </p:attrNameLst>
                                      </p:cBhvr>
                                      <p:tavLst>
                                        <p:tav tm="0">
                                          <p:val>
                                            <p:strVal val="#ppt_y+#ppt_h*1.125000"/>
                                          </p:val>
                                        </p:tav>
                                        <p:tav tm="100000">
                                          <p:val>
                                            <p:strVal val="#ppt_y"/>
                                          </p:val>
                                        </p:tav>
                                      </p:tavLst>
                                    </p:anim>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Reflection of Light</a:t>
            </a:r>
            <a:endParaRPr lang="en-US" dirty="0"/>
          </a:p>
        </p:txBody>
      </p:sp>
      <p:sp>
        <p:nvSpPr>
          <p:cNvPr id="3" name="Content Placeholder 2"/>
          <p:cNvSpPr>
            <a:spLocks noGrp="1"/>
          </p:cNvSpPr>
          <p:nvPr>
            <p:ph idx="1"/>
          </p:nvPr>
        </p:nvSpPr>
        <p:spPr>
          <a:xfrm>
            <a:off x="1117600" y="1701800"/>
            <a:ext cx="4896485" cy="4470400"/>
          </a:xfrm>
        </p:spPr>
        <p:txBody>
          <a:bodyPr/>
          <a:lstStyle/>
          <a:p>
            <a:r>
              <a:rPr lang="en-US" dirty="0"/>
              <a:t>When the light is allowed to fall</a:t>
            </a:r>
            <a:r>
              <a:rPr lang="en-US" dirty="0">
                <a:solidFill>
                  <a:srgbClr val="FF0000"/>
                </a:solidFill>
              </a:rPr>
              <a:t> on highly polished surface</a:t>
            </a:r>
            <a:r>
              <a:rPr lang="en-US" dirty="0"/>
              <a:t>, such as mirror, most of the light gets reflected.</a:t>
            </a:r>
            <a:endParaRPr lang="en-US" dirty="0"/>
          </a:p>
          <a:p>
            <a:pPr marL="0" indent="0">
              <a:buNone/>
            </a:pPr>
            <a:endParaRPr lang="en-US" dirty="0"/>
          </a:p>
        </p:txBody>
      </p:sp>
      <p:pic>
        <p:nvPicPr>
          <p:cNvPr id="12" name="Picture 11"/>
          <p:cNvPicPr>
            <a:picLocks noChangeAspect="1"/>
          </p:cNvPicPr>
          <p:nvPr/>
        </p:nvPicPr>
        <p:blipFill>
          <a:blip r:embed="rId1"/>
          <a:stretch>
            <a:fillRect/>
          </a:stretch>
        </p:blipFill>
        <p:spPr>
          <a:xfrm>
            <a:off x="6710045" y="1920875"/>
            <a:ext cx="4730750" cy="2809240"/>
          </a:xfrm>
          <a:prstGeom prst="rect">
            <a:avLst/>
          </a:prstGeom>
        </p:spPr>
      </p:pic>
      <p:sp>
        <p:nvSpPr>
          <p:cNvPr id="5" name="Rectangle 4"/>
          <p:cNvSpPr/>
          <p:nvPr/>
        </p:nvSpPr>
        <p:spPr>
          <a:xfrm>
            <a:off x="11742642" y="1700808"/>
            <a:ext cx="272416" cy="76200"/>
          </a:xfrm>
          <a:prstGeom prst="rect">
            <a:avLst/>
          </a:prstGeom>
          <a:solidFill>
            <a:schemeClr val="accent1">
              <a:lumMod val="40000"/>
              <a:lumOff val="60000"/>
            </a:schemeClr>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0" presetClass="entr" presetSubtype="0" fill="hold" nodeType="afterEffect">
                                  <p:stCondLst>
                                    <p:cond delay="150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par>
                          <p:cTn id="13" fill="hold">
                            <p:stCondLst>
                              <p:cond delay="4000"/>
                            </p:stCondLst>
                            <p:childTnLst>
                              <p:par>
                                <p:cTn id="14" presetID="1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25000"/>
                                        <p:tgtEl>
                                          <p:spTgt spid="5"/>
                                        </p:tgtEl>
                                        <p:attrNameLst>
                                          <p:attrName>ppt_y</p:attrName>
                                        </p:attrNameLst>
                                      </p:cBhvr>
                                      <p:tavLst>
                                        <p:tav tm="0">
                                          <p:val>
                                            <p:strVal val="#ppt_y+#ppt_h*1.125000"/>
                                          </p:val>
                                        </p:tav>
                                        <p:tav tm="100000">
                                          <p:val>
                                            <p:strVal val="#ppt_y"/>
                                          </p:val>
                                        </p:tav>
                                      </p:tavLst>
                                    </p:anim>
                                    <p:animEffect transition="in" filter="wipe(up)">
                                      <p:cBhvr>
                                        <p:cTn id="17" dur="25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Laws of Reflection</a:t>
            </a:r>
            <a:endParaRPr lang="en-US" dirty="0"/>
          </a:p>
        </p:txBody>
      </p:sp>
      <p:sp>
        <p:nvSpPr>
          <p:cNvPr id="5" name="TextBox 4"/>
          <p:cNvSpPr txBox="1"/>
          <p:nvPr/>
        </p:nvSpPr>
        <p:spPr>
          <a:xfrm>
            <a:off x="1083256" y="1836689"/>
            <a:ext cx="5688118" cy="3907790"/>
          </a:xfrm>
          <a:prstGeom prst="rect">
            <a:avLst/>
          </a:prstGeom>
          <a:noFill/>
        </p:spPr>
        <p:txBody>
          <a:bodyPr wrap="square" rtlCol="0">
            <a:spAutoFit/>
          </a:bodyPr>
          <a:lstStyle/>
          <a:p>
            <a:pPr marL="514350" indent="-514350" fontAlgn="base">
              <a:buFont typeface="Arial" panose="020B0604020202020204" pitchFamily="34" charset="0"/>
              <a:buChar char="•"/>
            </a:pPr>
            <a:r>
              <a:rPr lang="en-US" sz="2800" dirty="0"/>
              <a:t>The angle of incidence ∠</a:t>
            </a:r>
            <a:r>
              <a:rPr lang="en-US" sz="2800" dirty="0" err="1"/>
              <a:t>i</a:t>
            </a:r>
            <a:r>
              <a:rPr lang="en-US" sz="2800" dirty="0"/>
              <a:t> = ∠r.</a:t>
            </a:r>
            <a:endParaRPr lang="en-US" sz="2800" dirty="0"/>
          </a:p>
          <a:p>
            <a:pPr fontAlgn="base"/>
            <a:r>
              <a:rPr lang="en-US" sz="2800" dirty="0"/>
              <a:t>  </a:t>
            </a:r>
            <a:endParaRPr lang="en-US" sz="2800" dirty="0"/>
          </a:p>
          <a:p>
            <a:pPr marL="457200" indent="-457200" fontAlgn="base">
              <a:buFont typeface="Arial" panose="020B0604020202020204" pitchFamily="34" charset="0"/>
              <a:buChar char="•"/>
            </a:pPr>
            <a:r>
              <a:rPr lang="en-US" sz="2800" dirty="0"/>
              <a:t>The incident ray, reflected ray and the normal to the reflecting surface at the point of incidence </a:t>
            </a:r>
            <a:r>
              <a:rPr lang="en-US" sz="2800" dirty="0">
                <a:solidFill>
                  <a:srgbClr val="FF0000"/>
                </a:solidFill>
              </a:rPr>
              <a:t>lie in the same plane.</a:t>
            </a:r>
            <a:endParaRPr lang="en-US" sz="2800" dirty="0">
              <a:solidFill>
                <a:srgbClr val="FF0000"/>
              </a:solidFill>
            </a:endParaRPr>
          </a:p>
          <a:p>
            <a:endParaRPr lang="en-US" dirty="0"/>
          </a:p>
        </p:txBody>
      </p:sp>
      <p:pic>
        <p:nvPicPr>
          <p:cNvPr id="7" name="Picture 6"/>
          <p:cNvPicPr>
            <a:picLocks noChangeAspect="1"/>
          </p:cNvPicPr>
          <p:nvPr/>
        </p:nvPicPr>
        <p:blipFill>
          <a:blip r:embed="rId1">
            <a:clrChange>
              <a:clrFrom>
                <a:srgbClr val="FFFFFF"/>
              </a:clrFrom>
              <a:clrTo>
                <a:srgbClr val="FFFFFF">
                  <a:alpha val="0"/>
                </a:srgbClr>
              </a:clrTo>
            </a:clrChange>
          </a:blip>
          <a:stretch>
            <a:fillRect/>
          </a:stretch>
        </p:blipFill>
        <p:spPr>
          <a:xfrm>
            <a:off x="6771640" y="2054225"/>
            <a:ext cx="5040630" cy="3116580"/>
          </a:xfrm>
          <a:prstGeom prst="rect">
            <a:avLst/>
          </a:prstGeom>
        </p:spPr>
      </p:pic>
      <p:sp>
        <p:nvSpPr>
          <p:cNvPr id="6" name="Rectangle 5"/>
          <p:cNvSpPr/>
          <p:nvPr/>
        </p:nvSpPr>
        <p:spPr>
          <a:xfrm>
            <a:off x="11742642" y="1700808"/>
            <a:ext cx="272416" cy="76200"/>
          </a:xfrm>
          <a:prstGeom prst="rect">
            <a:avLst/>
          </a:prstGeom>
          <a:solidFill>
            <a:schemeClr val="accent1">
              <a:lumMod val="40000"/>
              <a:lumOff val="60000"/>
            </a:schemeClr>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1500"/>
                                  </p:stCondLst>
                                  <p:childTnLst>
                                    <p:set>
                                      <p:cBhvr>
                                        <p:cTn id="6" dur="500"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par>
                          <p:cTn id="9" fill="hold">
                            <p:stCondLst>
                              <p:cond delay="2000"/>
                            </p:stCondLst>
                            <p:childTnLst>
                              <p:par>
                                <p:cTn id="10" presetID="12" presetClass="entr" presetSubtype="4" fill="hold" nodeType="afterEffect">
                                  <p:stCondLst>
                                    <p:cond delay="1500"/>
                                  </p:stCondLst>
                                  <p:childTnLst>
                                    <p:set>
                                      <p:cBhvr>
                                        <p:cTn id="11" dur="500" fill="hold">
                                          <p:stCondLst>
                                            <p:cond delay="0"/>
                                          </p:stCondLst>
                                        </p:cTn>
                                        <p:tgtEl>
                                          <p:spTgt spid="5">
                                            <p:txEl>
                                              <p:pRg st="2" end="2"/>
                                            </p:txEl>
                                          </p:spTgt>
                                        </p:tgtEl>
                                        <p:attrNameLst>
                                          <p:attrName>style.visibility</p:attrName>
                                        </p:attrNameLst>
                                      </p:cBhvr>
                                      <p:to>
                                        <p:strVal val="visible"/>
                                      </p:to>
                                    </p:set>
                                    <p:anim calcmode="lin" valueType="num">
                                      <p:cBhvr additive="base">
                                        <p:cTn id="12"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13" dur="500"/>
                                        <p:tgtEl>
                                          <p:spTgt spid="5">
                                            <p:txEl>
                                              <p:pRg st="2" end="2"/>
                                            </p:txEl>
                                          </p:spTgt>
                                        </p:tgtEl>
                                      </p:cBhvr>
                                    </p:animEffect>
                                  </p:childTnLst>
                                </p:cTn>
                              </p:par>
                            </p:childTnLst>
                          </p:cTn>
                        </p:par>
                        <p:par>
                          <p:cTn id="14" fill="hold">
                            <p:stCondLst>
                              <p:cond delay="4000"/>
                            </p:stCondLst>
                            <p:childTnLst>
                              <p:par>
                                <p:cTn id="15" presetID="10" presetClass="entr" presetSubtype="0" fill="hold" nodeType="afterEffect">
                                  <p:stCondLst>
                                    <p:cond delay="1500"/>
                                  </p:stCondLst>
                                  <p:childTnLst>
                                    <p:set>
                                      <p:cBhvr>
                                        <p:cTn id="16" dur="500"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6000"/>
                            </p:stCondLst>
                            <p:childTnLst>
                              <p:par>
                                <p:cTn id="19" presetID="12" presetClass="entr" presetSubtype="4" fill="hold" grpId="0" nodeType="afterEffect">
                                  <p:stCondLst>
                                    <p:cond delay="3000"/>
                                  </p:stCondLst>
                                  <p:childTnLst>
                                    <p:set>
                                      <p:cBhvr>
                                        <p:cTn id="20" dur="500" fill="hold">
                                          <p:stCondLst>
                                            <p:cond delay="0"/>
                                          </p:stCondLst>
                                        </p:cTn>
                                        <p:tgtEl>
                                          <p:spTgt spid="6"/>
                                        </p:tgtEl>
                                        <p:attrNameLst>
                                          <p:attrName>style.visibility</p:attrName>
                                        </p:attrNameLst>
                                      </p:cBhvr>
                                      <p:to>
                                        <p:strVal val="visible"/>
                                      </p:to>
                                    </p:set>
                                    <p:anim calcmode="lin" valueType="num">
                                      <p:cBhvr additive="base">
                                        <p:cTn id="21" dur="500"/>
                                        <p:tgtEl>
                                          <p:spTgt spid="6"/>
                                        </p:tgtEl>
                                        <p:attrNameLst>
                                          <p:attrName>ppt_y</p:attrName>
                                        </p:attrNameLst>
                                      </p:cBhvr>
                                      <p:tavLst>
                                        <p:tav tm="0">
                                          <p:val>
                                            <p:strVal val="#ppt_y+#ppt_h*1.125000"/>
                                          </p:val>
                                        </p:tav>
                                        <p:tav tm="100000">
                                          <p:val>
                                            <p:strVal val="#ppt_y"/>
                                          </p:val>
                                        </p:tav>
                                      </p:tavLst>
                                    </p:anim>
                                    <p:animEffect transition="in" filter="wipe(up)">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Image formed by Plane Mirror</a:t>
            </a:r>
            <a:r>
              <a:rPr lang="en-US" dirty="0"/>
              <a:t> </a:t>
            </a:r>
            <a:endParaRPr lang="en-US" dirty="0"/>
          </a:p>
        </p:txBody>
      </p:sp>
      <p:sp>
        <p:nvSpPr>
          <p:cNvPr id="3" name="Content Placeholder 2"/>
          <p:cNvSpPr>
            <a:spLocks noGrp="1"/>
          </p:cNvSpPr>
          <p:nvPr>
            <p:ph idx="1"/>
          </p:nvPr>
        </p:nvSpPr>
        <p:spPr>
          <a:xfrm>
            <a:off x="609441" y="1600201"/>
            <a:ext cx="4875530" cy="3809999"/>
          </a:xfrm>
        </p:spPr>
        <p:txBody>
          <a:bodyPr>
            <a:normAutofit/>
          </a:bodyPr>
          <a:lstStyle/>
          <a:p>
            <a:pPr fontAlgn="base"/>
            <a:r>
              <a:rPr lang="en-US" dirty="0"/>
              <a:t>1. Virtual (imaginary) &amp; Erect image</a:t>
            </a:r>
            <a:endParaRPr lang="en-US" dirty="0"/>
          </a:p>
          <a:p>
            <a:pPr fontAlgn="base"/>
            <a:r>
              <a:rPr lang="en-US" dirty="0"/>
              <a:t>2. Laterally inverted image</a:t>
            </a:r>
            <a:endParaRPr lang="en-US" dirty="0"/>
          </a:p>
          <a:p>
            <a:pPr fontAlgn="base"/>
            <a:r>
              <a:rPr lang="en-US" dirty="0"/>
              <a:t>3. The size of image is equal to that of object.</a:t>
            </a:r>
            <a:endParaRPr lang="en-US" dirty="0"/>
          </a:p>
          <a:p>
            <a:pPr fontAlgn="base"/>
            <a:r>
              <a:rPr lang="en-US" dirty="0"/>
              <a:t>4. The image formed is as far behind the mirror as the object is in </a:t>
            </a:r>
            <a:r>
              <a:rPr lang="en-US" dirty="0">
                <a:solidFill>
                  <a:srgbClr val="FF0000"/>
                </a:solidFill>
              </a:rPr>
              <a:t>front</a:t>
            </a:r>
            <a:r>
              <a:rPr lang="en-US" dirty="0"/>
              <a:t> of it.</a:t>
            </a:r>
            <a:endParaRPr lang="en-US" dirty="0"/>
          </a:p>
          <a:p>
            <a:pPr fontAlgn="base"/>
            <a:endParaRPr lang="en-US"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688118" y="1371600"/>
            <a:ext cx="6500707" cy="4343400"/>
          </a:xfrm>
          <a:prstGeom prst="rect">
            <a:avLst/>
          </a:prstGeom>
        </p:spPr>
      </p:pic>
      <p:pic>
        <p:nvPicPr>
          <p:cNvPr id="6" name="Picture 5"/>
          <p:cNvPicPr>
            <a:picLocks noChangeAspect="1"/>
          </p:cNvPicPr>
          <p:nvPr/>
        </p:nvPicPr>
        <p:blipFill>
          <a:blip r:embed="rId2"/>
          <a:stretch>
            <a:fillRect/>
          </a:stretch>
        </p:blipFill>
        <p:spPr>
          <a:xfrm>
            <a:off x="5951143" y="3383276"/>
            <a:ext cx="286537" cy="91448"/>
          </a:xfrm>
          <a:prstGeom prst="rect">
            <a:avLst/>
          </a:prstGeom>
        </p:spPr>
      </p:pic>
      <p:sp>
        <p:nvSpPr>
          <p:cNvPr id="7" name="Rectangle 6"/>
          <p:cNvSpPr/>
          <p:nvPr/>
        </p:nvSpPr>
        <p:spPr>
          <a:xfrm>
            <a:off x="11443176" y="1524001"/>
            <a:ext cx="272416" cy="76200"/>
          </a:xfrm>
          <a:prstGeom prst="rect">
            <a:avLst/>
          </a:prstGeom>
          <a:solidFill>
            <a:schemeClr val="accent1">
              <a:lumMod val="40000"/>
              <a:lumOff val="60000"/>
            </a:schemeClr>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500"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par>
                          <p:cTn id="9" fill="hold">
                            <p:stCondLst>
                              <p:cond delay="2000"/>
                            </p:stCondLst>
                            <p:childTnLst>
                              <p:par>
                                <p:cTn id="10" presetID="12" presetClass="entr" presetSubtype="4" fill="hold" grpId="0" nodeType="afterEffect">
                                  <p:stCondLst>
                                    <p:cond delay="1500"/>
                                  </p:stCondLst>
                                  <p:childTnLst>
                                    <p:set>
                                      <p:cBhvr>
                                        <p:cTn id="11" dur="500"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childTnLst>
                          </p:cTn>
                        </p:par>
                        <p:par>
                          <p:cTn id="14" fill="hold">
                            <p:stCondLst>
                              <p:cond delay="4000"/>
                            </p:stCondLst>
                            <p:childTnLst>
                              <p:par>
                                <p:cTn id="15" presetID="12" presetClass="entr" presetSubtype="4" fill="hold" grpId="0" nodeType="afterEffect">
                                  <p:stCondLst>
                                    <p:cond delay="1500"/>
                                  </p:stCondLst>
                                  <p:childTnLst>
                                    <p:set>
                                      <p:cBhvr>
                                        <p:cTn id="16" dur="500" fill="hold">
                                          <p:stCondLst>
                                            <p:cond delay="0"/>
                                          </p:stCondLst>
                                        </p:cTn>
                                        <p:tgtEl>
                                          <p:spTgt spid="3">
                                            <p:txEl>
                                              <p:pRg st="2" end="2"/>
                                            </p:txEl>
                                          </p:spTgt>
                                        </p:tgtEl>
                                        <p:attrNameLst>
                                          <p:attrName>style.visibility</p:attrName>
                                        </p:attrNameLst>
                                      </p:cBhvr>
                                      <p:to>
                                        <p:strVal val="visible"/>
                                      </p:to>
                                    </p:set>
                                    <p:anim calcmode="lin" valueType="num">
                                      <p:cBhvr additive="base">
                                        <p:cTn id="1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2" end="2"/>
                                            </p:txEl>
                                          </p:spTgt>
                                        </p:tgtEl>
                                      </p:cBhvr>
                                    </p:animEffect>
                                  </p:childTnLst>
                                </p:cTn>
                              </p:par>
                            </p:childTnLst>
                          </p:cTn>
                        </p:par>
                        <p:par>
                          <p:cTn id="19" fill="hold">
                            <p:stCondLst>
                              <p:cond delay="6000"/>
                            </p:stCondLst>
                            <p:childTnLst>
                              <p:par>
                                <p:cTn id="20" presetID="12" presetClass="entr" presetSubtype="4" fill="hold" grpId="0" nodeType="afterEffect">
                                  <p:stCondLst>
                                    <p:cond delay="1500"/>
                                  </p:stCondLst>
                                  <p:childTnLst>
                                    <p:set>
                                      <p:cBhvr>
                                        <p:cTn id="21" dur="500" fill="hold">
                                          <p:stCondLst>
                                            <p:cond delay="0"/>
                                          </p:stCondLst>
                                        </p:cTn>
                                        <p:tgtEl>
                                          <p:spTgt spid="3">
                                            <p:txEl>
                                              <p:pRg st="3" end="3"/>
                                            </p:txEl>
                                          </p:spTgt>
                                        </p:tgtEl>
                                        <p:attrNameLst>
                                          <p:attrName>style.visibility</p:attrName>
                                        </p:attrNameLst>
                                      </p:cBhvr>
                                      <p:to>
                                        <p:strVal val="visible"/>
                                      </p:to>
                                    </p:set>
                                    <p:anim calcmode="lin" valueType="num">
                                      <p:cBhvr additive="base">
                                        <p:cTn id="22"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3" dur="500"/>
                                        <p:tgtEl>
                                          <p:spTgt spid="3">
                                            <p:txEl>
                                              <p:pRg st="3" end="3"/>
                                            </p:txEl>
                                          </p:spTgt>
                                        </p:tgtEl>
                                      </p:cBhvr>
                                    </p:animEffect>
                                  </p:childTnLst>
                                </p:cTn>
                              </p:par>
                            </p:childTnLst>
                          </p:cTn>
                        </p:par>
                        <p:par>
                          <p:cTn id="24" fill="hold">
                            <p:stCondLst>
                              <p:cond delay="8000"/>
                            </p:stCondLst>
                            <p:childTnLst>
                              <p:par>
                                <p:cTn id="25" presetID="10" presetClass="entr" presetSubtype="0" fill="hold" nodeType="afterEffect">
                                  <p:stCondLst>
                                    <p:cond delay="1500"/>
                                  </p:stCondLst>
                                  <p:childTnLst>
                                    <p:set>
                                      <p:cBhvr>
                                        <p:cTn id="26" dur="500"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par>
                          <p:cTn id="28" fill="hold">
                            <p:stCondLst>
                              <p:cond delay="10000"/>
                            </p:stCondLst>
                            <p:childTnLst>
                              <p:par>
                                <p:cTn id="29" presetID="12" presetClass="entr" presetSubtype="4" fill="hold" grpId="0" nodeType="afterEffect">
                                  <p:stCondLst>
                                    <p:cond delay="1500"/>
                                  </p:stCondLst>
                                  <p:childTnLst>
                                    <p:set>
                                      <p:cBhvr>
                                        <p:cTn id="30" dur="500" fill="hold">
                                          <p:stCondLst>
                                            <p:cond delay="0"/>
                                          </p:stCondLst>
                                        </p:cTn>
                                        <p:tgtEl>
                                          <p:spTgt spid="7"/>
                                        </p:tgtEl>
                                        <p:attrNameLst>
                                          <p:attrName>style.visibility</p:attrName>
                                        </p:attrNameLst>
                                      </p:cBhvr>
                                      <p:to>
                                        <p:strVal val="visible"/>
                                      </p:to>
                                    </p:set>
                                    <p:anim calcmode="lin" valueType="num">
                                      <p:cBhvr additive="base">
                                        <p:cTn id="31" dur="500"/>
                                        <p:tgtEl>
                                          <p:spTgt spid="7"/>
                                        </p:tgtEl>
                                        <p:attrNameLst>
                                          <p:attrName>ppt_y</p:attrName>
                                        </p:attrNameLst>
                                      </p:cBhvr>
                                      <p:tavLst>
                                        <p:tav tm="0">
                                          <p:val>
                                            <p:strVal val="#ppt_y+#ppt_h*1.125000"/>
                                          </p:val>
                                        </p:tav>
                                        <p:tav tm="100000">
                                          <p:val>
                                            <p:strVal val="#ppt_y"/>
                                          </p:val>
                                        </p:tav>
                                      </p:tavLst>
                                    </p:anim>
                                    <p:animEffect transition="in" filter="wipe(up)">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theme/theme1.xml><?xml version="1.0" encoding="utf-8"?>
<a:theme xmlns:a="http://schemas.openxmlformats.org/drawingml/2006/main" name="Welcome back to school presentation">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back to school presentation</Template>
  <TotalTime>0</TotalTime>
  <Words>626</Words>
  <Application>WPS Presentation</Application>
  <PresentationFormat>Custom</PresentationFormat>
  <Paragraphs>28</Paragraphs>
  <Slides>5</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vt:i4>
      </vt:variant>
    </vt:vector>
  </HeadingPairs>
  <TitlesOfParts>
    <vt:vector size="15" baseType="lpstr">
      <vt:lpstr>Arial</vt:lpstr>
      <vt:lpstr>SimSun</vt:lpstr>
      <vt:lpstr>Wingdings</vt:lpstr>
      <vt:lpstr>Century Gothic</vt:lpstr>
      <vt:lpstr>Arial</vt:lpstr>
      <vt:lpstr>Segoe Marker</vt:lpstr>
      <vt:lpstr>Segoe Print</vt:lpstr>
      <vt:lpstr>Microsoft YaHei</vt:lpstr>
      <vt:lpstr>Arial Unicode MS</vt:lpstr>
      <vt:lpstr>Welcome back to school presentation</vt:lpstr>
      <vt:lpstr>Reflection</vt:lpstr>
      <vt:lpstr>What is Light? </vt:lpstr>
      <vt:lpstr>Reflection of Light</vt:lpstr>
      <vt:lpstr>Laws of Reflection</vt:lpstr>
      <vt:lpstr>Image formed by Plane Mirror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NAME</dc:title>
  <dc:creator>Sanskruti Nair</dc:creator>
  <cp:lastModifiedBy>tenzi</cp:lastModifiedBy>
  <cp:revision>24</cp:revision>
  <dcterms:created xsi:type="dcterms:W3CDTF">2019-07-24T09:54:00Z</dcterms:created>
  <dcterms:modified xsi:type="dcterms:W3CDTF">2019-09-21T10:35:06Z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74068096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1033-11.2.0.8942</vt:lpwstr>
  </property>
</Properties>
</file>