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8" r:id="rId3"/>
    <p:sldId id="263" r:id="rId5"/>
    <p:sldId id="264" r:id="rId6"/>
    <p:sldId id="265" r:id="rId7"/>
    <p:sldId id="266" r:id="rId8"/>
    <p:sldId id="267" r:id="rId9"/>
    <p:sldId id="272" r:id="rId10"/>
    <p:sldId id="268" r:id="rId11"/>
    <p:sldId id="269" r:id="rId12"/>
    <p:sldId id="270" r:id="rId13"/>
    <p:sldId id="271" r:id="rId14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67" autoAdjust="0"/>
  </p:normalViewPr>
  <p:slideViewPr>
    <p:cSldViewPr showGuides="1">
      <p:cViewPr varScale="1">
        <p:scale>
          <a:sx n="56" d="100"/>
          <a:sy n="56" d="100"/>
        </p:scale>
        <p:origin x="180" y="28"/>
      </p:cViewPr>
      <p:guideLst>
        <p:guide orient="horz" pos="2139"/>
        <p:guide orient="horz" pos="928"/>
        <p:guide orient="horz" pos="3888"/>
        <p:guide orient="horz" pos="192"/>
        <p:guide orient="horz" pos="1072"/>
        <p:guide pos="3839"/>
        <p:guide pos="670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5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</a:fld>
            <a:endParaRPr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mirror formula for a concave mirror gives the relation between the image distance ‘v’ ,object distance ‘u’ and the focal</a:t>
            </a:r>
            <a:r>
              <a:rPr lang="en-US" baseline="0" dirty="0"/>
              <a:t> length ‘f’.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magnification is defined as the size</a:t>
            </a:r>
            <a:r>
              <a:rPr lang="en-US" baseline="0" dirty="0"/>
              <a:t> of the image formed by the mirror  to the size of the object .It can also be defined as the ratio of image distance divided by the object distance.</a:t>
            </a:r>
            <a:endParaRPr lang="en-US" baseline="0" dirty="0"/>
          </a:p>
          <a:p>
            <a:r>
              <a:rPr lang="en-US" baseline="0" dirty="0"/>
              <a:t>Remember students that the distances and heights used in the above formulae follow sign convention. Hence in the second formula we see a negative ‘v’.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Equate equation 1 and 2 to get the third equation seen </a:t>
            </a:r>
            <a:r>
              <a:rPr lang="en-US" baseline="0" dirty="0" err="1"/>
              <a:t>above.Depending</a:t>
            </a:r>
            <a:r>
              <a:rPr lang="en-US" baseline="0" dirty="0"/>
              <a:t> on the value of </a:t>
            </a:r>
            <a:r>
              <a:rPr lang="en-US" baseline="0" dirty="0" err="1"/>
              <a:t>m,we</a:t>
            </a:r>
            <a:r>
              <a:rPr lang="en-US" baseline="0" dirty="0"/>
              <a:t> can conclude the magnification property of the </a:t>
            </a:r>
            <a:r>
              <a:rPr lang="en-US" baseline="0" dirty="0" err="1"/>
              <a:t>image.Image</a:t>
            </a:r>
            <a:r>
              <a:rPr lang="en-US" baseline="0" dirty="0"/>
              <a:t> is magnified if m&gt;1.</a:t>
            </a:r>
            <a:endParaRPr lang="en-US" baseline="0" dirty="0"/>
          </a:p>
          <a:p>
            <a:r>
              <a:rPr lang="en-US" baseline="0" dirty="0"/>
              <a:t>Image is of the same size as the object if m=1. </a:t>
            </a:r>
            <a:endParaRPr lang="en-US" baseline="0" dirty="0"/>
          </a:p>
          <a:p>
            <a:r>
              <a:rPr lang="en-US" baseline="0" dirty="0"/>
              <a:t>Image is diminished if m&lt;1.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Spherical</a:t>
            </a:r>
            <a:r>
              <a:rPr lang="en-US" baseline="0" dirty="0"/>
              <a:t> mirrors are those mirrors whose surfaces are curved either inwards or outwards.</a:t>
            </a:r>
            <a:endParaRPr lang="en-US" baseline="0" dirty="0"/>
          </a:p>
          <a:p>
            <a:r>
              <a:rPr lang="en-US" baseline="0" dirty="0"/>
              <a:t>A spoon is also a spherical mirror.</a:t>
            </a:r>
            <a:endParaRPr lang="en-US" baseline="0" dirty="0"/>
          </a:p>
          <a:p>
            <a:r>
              <a:rPr lang="en-US" baseline="0" dirty="0"/>
              <a:t>There are two types of spherical </a:t>
            </a:r>
            <a:r>
              <a:rPr lang="en-US" baseline="0" dirty="0" err="1"/>
              <a:t>mirrors;concave</a:t>
            </a:r>
            <a:r>
              <a:rPr lang="en-US" baseline="0" dirty="0"/>
              <a:t> and convex mirrors.</a:t>
            </a:r>
            <a:endParaRPr lang="en-US" baseline="0" dirty="0"/>
          </a:p>
          <a:p>
            <a:r>
              <a:rPr lang="en-US" baseline="0" dirty="0"/>
              <a:t>1.Concave mirrors 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converging </a:t>
            </a:r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mirrors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, are  </a:t>
            </a:r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mirrors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which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have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 reflecting surface that bulges inwards and converges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light to one point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2.Convex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mirrors </a:t>
            </a:r>
            <a:r>
              <a:rPr lang="en-US" sz="1600" b="1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mirrors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 where the reflective surface bulges outwards in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direction of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the light source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the light appears to diverges outwards from a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now look into a few basic</a:t>
            </a:r>
            <a:r>
              <a:rPr lang="en-US" baseline="0" dirty="0"/>
              <a:t> terms related to spherical mirrors.</a:t>
            </a:r>
            <a:endParaRPr lang="en-US" baseline="0" dirty="0"/>
          </a:p>
          <a:p>
            <a:r>
              <a:rPr lang="en-US" baseline="0" dirty="0"/>
              <a:t>Take a look at the diagram as we discuss through the terms.</a:t>
            </a:r>
            <a:endParaRPr lang="en-US" baseline="0" dirty="0"/>
          </a:p>
          <a:p>
            <a:r>
              <a:rPr lang="en-US" b="1" dirty="0"/>
              <a:t>Principal axis</a:t>
            </a:r>
            <a:r>
              <a:rPr lang="en-US" dirty="0"/>
              <a:t> : It is the Line joining the pole and center of curvature of the spherical mirror.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The Pole </a:t>
            </a:r>
            <a:r>
              <a:rPr lang="en-US" dirty="0"/>
              <a:t> is the geometrical central point of the reflecting spherical surface</a:t>
            </a:r>
            <a:r>
              <a:rPr lang="en-US" baseline="0" dirty="0"/>
              <a:t> or the </a:t>
            </a:r>
            <a:r>
              <a:rPr lang="en-US" dirty="0"/>
              <a:t>aperture, and is denoted by (P).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Aperture </a:t>
            </a:r>
            <a:r>
              <a:rPr lang="en-US" b="0" dirty="0"/>
              <a:t>is</a:t>
            </a:r>
            <a:r>
              <a:rPr lang="en-US" b="0" baseline="0" dirty="0"/>
              <a:t> the w</a:t>
            </a:r>
            <a:r>
              <a:rPr lang="en-US" dirty="0"/>
              <a:t>idth of reflecting spherical surface.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Centre of curvature</a:t>
            </a:r>
            <a:r>
              <a:rPr lang="en-US" dirty="0"/>
              <a:t> is the center of the hollow glass sphere of which the spherical mirror is a part of is called center of curvature.</a:t>
            </a:r>
            <a:endParaRPr lang="en-US" dirty="0"/>
          </a:p>
          <a:p>
            <a:r>
              <a:rPr lang="en-US" b="1" dirty="0"/>
              <a:t>Radius of curvature</a:t>
            </a:r>
            <a:r>
              <a:rPr lang="en-US" dirty="0"/>
              <a:t> is</a:t>
            </a:r>
            <a:r>
              <a:rPr lang="en-US" baseline="0" dirty="0"/>
              <a:t> </a:t>
            </a:r>
            <a:r>
              <a:rPr lang="en-US" dirty="0"/>
              <a:t> the distance between the pole and the </a:t>
            </a:r>
            <a:r>
              <a:rPr lang="en-US" dirty="0" err="1"/>
              <a:t>centre</a:t>
            </a:r>
            <a:r>
              <a:rPr lang="en-US" dirty="0"/>
              <a:t> of curvature. i.e.</a:t>
            </a:r>
            <a:br>
              <a:rPr lang="en-US" dirty="0"/>
            </a:br>
            <a:r>
              <a:rPr lang="en-US" b="1" dirty="0"/>
              <a:t>PC = R</a:t>
            </a:r>
            <a:r>
              <a:rPr lang="en-US" dirty="0"/>
              <a:t> or The radius of the hollow sphere of which the mirror is a part.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Focus point</a:t>
            </a:r>
            <a:r>
              <a:rPr lang="en-US" dirty="0"/>
              <a:t> is that point on the principal axis, where all parallel rays meet after reflection is called as Principal Focus or Focus. It is denoted by letter ‘F’.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Focal length</a:t>
            </a:r>
            <a:r>
              <a:rPr lang="en-US" dirty="0"/>
              <a:t> is the distance between the pole and focus point i.e. </a:t>
            </a:r>
            <a:r>
              <a:rPr lang="en-US" b="1" dirty="0"/>
              <a:t>PF = f.</a:t>
            </a:r>
            <a:endParaRPr lang="en-US" b="1" dirty="0"/>
          </a:p>
          <a:p>
            <a:r>
              <a:rPr lang="en-US" b="1" dirty="0"/>
              <a:t>We will see focus point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The relationship between focal length and Radius of curvature</a:t>
            </a:r>
            <a:r>
              <a:rPr lang="en-US" baseline="0" dirty="0"/>
              <a:t> is given by</a:t>
            </a:r>
            <a:r>
              <a:rPr lang="en-US" dirty="0">
                <a:solidFill>
                  <a:srgbClr val="FF0000"/>
                </a:solidFill>
              </a:rPr>
              <a:t> F=R/2</a:t>
            </a:r>
            <a:r>
              <a:rPr lang="en-US" baseline="0" dirty="0">
                <a:solidFill>
                  <a:srgbClr val="FF0000"/>
                </a:solidFill>
              </a:rPr>
              <a:t> where R is the </a:t>
            </a:r>
            <a:r>
              <a:rPr lang="en-US" b="1" dirty="0"/>
              <a:t>Radius of curvature.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Let us now look into Image formulation by spherical mirrors.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Rule one states that a </a:t>
            </a:r>
            <a:r>
              <a:rPr lang="en-US" dirty="0"/>
              <a:t>ray of light which is </a:t>
            </a:r>
            <a:r>
              <a:rPr lang="en-US" dirty="0">
                <a:solidFill>
                  <a:srgbClr val="FF0000"/>
                </a:solidFill>
              </a:rPr>
              <a:t>parallel to the principle axis </a:t>
            </a:r>
            <a:r>
              <a:rPr lang="en-US" dirty="0"/>
              <a:t>always passes </a:t>
            </a:r>
            <a:r>
              <a:rPr lang="en-US" dirty="0">
                <a:solidFill>
                  <a:srgbClr val="FF0000"/>
                </a:solidFill>
              </a:rPr>
              <a:t>through focus </a:t>
            </a:r>
            <a:r>
              <a:rPr lang="en-US" dirty="0"/>
              <a:t>(meet at focus) or </a:t>
            </a:r>
            <a:r>
              <a:rPr lang="en-US" b="1" dirty="0"/>
              <a:t>vice-versa.</a:t>
            </a:r>
            <a:endParaRPr lang="en-US" b="1" dirty="0"/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From the figure given above it can be clearly seen that the light rays are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parallel to the principle </a:t>
            </a:r>
            <a:r>
              <a:rPr lang="en-US" sz="1600" b="0" i="0" kern="1200" baseline="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axis,then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this ray always passes through the focus in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case of concave mirrors and appears to diverge from principle focus in case of concave mirrors. This can be seen from the diagrams above.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Rule 2 states that :</a:t>
            </a:r>
            <a:r>
              <a:rPr lang="en-US" dirty="0"/>
              <a:t>A ray of light which </a:t>
            </a:r>
            <a:r>
              <a:rPr lang="en-US" dirty="0">
                <a:solidFill>
                  <a:srgbClr val="FF0000"/>
                </a:solidFill>
              </a:rPr>
              <a:t>passes through the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r>
              <a:rPr lang="en-US" dirty="0">
                <a:solidFill>
                  <a:srgbClr val="FF0000"/>
                </a:solidFill>
              </a:rPr>
              <a:t> of curvature </a:t>
            </a:r>
            <a:r>
              <a:rPr lang="en-US" dirty="0"/>
              <a:t>also known as normal at the point of incidence on spherical mirror will </a:t>
            </a:r>
            <a:r>
              <a:rPr lang="en-US" dirty="0">
                <a:solidFill>
                  <a:srgbClr val="FF0000"/>
                </a:solidFill>
              </a:rPr>
              <a:t>retrace its path after </a:t>
            </a:r>
            <a:r>
              <a:rPr lang="en-US" dirty="0" err="1">
                <a:solidFill>
                  <a:srgbClr val="FF0000"/>
                </a:solidFill>
              </a:rPr>
              <a:t>reflection.It</a:t>
            </a:r>
            <a:r>
              <a:rPr lang="en-US" dirty="0">
                <a:solidFill>
                  <a:srgbClr val="FF0000"/>
                </a:solidFill>
              </a:rPr>
              <a:t> is reflected back along the same path.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 third rule says that a ray of light falling directly on pole will get reflected with the same angle on the other side of principal axis.</a:t>
            </a:r>
            <a:endParaRPr lang="en-US" dirty="0"/>
          </a:p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And finally the fourth</a:t>
            </a:r>
            <a:r>
              <a:rPr lang="en-US" baseline="0" dirty="0"/>
              <a:t> rule states that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 ray passing through principle focus of a concave mirror or a ray which is directed towards the principal focus of a convex mirror, becomes parallel to the principle axis after reflection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 images formed by concave mirrors consist of six </a:t>
            </a:r>
            <a:r>
              <a:rPr lang="en-US" dirty="0" err="1"/>
              <a:t>diagram.They</a:t>
            </a:r>
            <a:r>
              <a:rPr lang="en-US" baseline="0" dirty="0"/>
              <a:t> are:</a:t>
            </a:r>
            <a:endParaRPr lang="en-US" dirty="0"/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infinity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infinity and Centre of Curvature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Centre of Curvature (C)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Centre of curvature (C) and Principal Focus (F)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Principal Focus (F)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Principal Focus (F) and Pole (P)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In the following slide we will go through them one by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en-US" sz="1600" b="1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into the diagram given as we discuss each of them.</a:t>
            </a:r>
            <a:endParaRPr lang="en-US" sz="1600" b="1" i="0" kern="1200" baseline="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 (a) shows the 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infinity: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Parallel rays coming from the object towards the mirror ,after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reflection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converge at principal focus F of a concave mirror;  Hence, when the object is at infinity the image will form at F.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image is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Point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sized,Highly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diminished ,Real and inverted.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 (b)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shows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infinity and Centre of Curvature: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 object is placed between infinity and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curvature of a concave mirror the image is formed between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curvature (C) and focus (F).The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properties of this image include it being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Diminished compared to the  object, Real and inverted.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 (c)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Centre of Curvature (C):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 the object is placed at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curvature (C) of a concave mirror, a real and inverted image is formed at the same position.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Properties are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 that the image is the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Same size as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object,Real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inverted.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 (d) shows: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Centre of curvature (C) and Principal Focus (F):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 the object is placed between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curvature and principal focus of concave mirror, a real image is formed beyond the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centre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of curvature (C).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Image</a:t>
            </a:r>
            <a:r>
              <a:rPr lang="en-US" sz="1600" b="1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Larger than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object,Real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inverted.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(e) </a:t>
            </a:r>
            <a:r>
              <a:rPr lang="en-US" sz="1600" b="0" i="0" kern="1200" baseline="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showss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at Principal Focus (F):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 the object is placed at principal focus (F) of a concave mirror, a highly enlarged image is formed at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infinity.This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image is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Highly </a:t>
            </a:r>
            <a:r>
              <a:rPr lang="en-US" sz="1600" b="0" i="0" kern="1200" dirty="0" err="1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enlarged,Real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and inverted.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Figure (f) shows: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1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Object between Principal Focus (F) and Pole (P):</a:t>
            </a: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When the object is placed between principal focus and pole of a concave mirror, an enlarged, virtual and erect image is formed behind the mirror.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image is </a:t>
            </a:r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Enlarged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Virtual and erect.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It is important to remember these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properties in order to draw the ray diagrams easily.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Let us now</a:t>
            </a:r>
            <a:r>
              <a:rPr lang="en-US" sz="1600" b="0" i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talk about some of the uses of concave mirror.</a:t>
            </a:r>
            <a:endParaRPr lang="en-US" sz="1600" b="0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Some of the uses</a:t>
            </a:r>
            <a:r>
              <a:rPr lang="en-US" baseline="0" dirty="0"/>
              <a:t> of concave mirrors are: </a:t>
            </a:r>
            <a:r>
              <a:rPr lang="en-US" dirty="0"/>
              <a:t>Concave mirrors are commonly used in </a:t>
            </a:r>
            <a:r>
              <a:rPr lang="en-US" dirty="0">
                <a:solidFill>
                  <a:srgbClr val="FF0000"/>
                </a:solidFill>
              </a:rPr>
              <a:t>torches, search-lights and vehicles headlights </a:t>
            </a:r>
            <a:r>
              <a:rPr lang="en-US" dirty="0"/>
              <a:t>to get powerful parallel beams of light. They are often used </a:t>
            </a:r>
            <a:r>
              <a:rPr lang="en-US" dirty="0">
                <a:solidFill>
                  <a:srgbClr val="FF0000"/>
                </a:solidFill>
              </a:rPr>
              <a:t>as shaving mirrors </a:t>
            </a:r>
            <a:r>
              <a:rPr lang="en-US" dirty="0"/>
              <a:t>to see a larger image of the face. The dentists use concave mirrors to see </a:t>
            </a:r>
            <a:r>
              <a:rPr lang="en-US" dirty="0">
                <a:solidFill>
                  <a:srgbClr val="FF0000"/>
                </a:solidFill>
              </a:rPr>
              <a:t>large images of the teeth of patients.</a:t>
            </a:r>
            <a:r>
              <a:rPr lang="en-US" dirty="0"/>
              <a:t> Large concave mirrors are used to concentrate sunlight to produce heat in solar furnaces.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to the next topic which is concave mirrors:</a:t>
            </a:r>
            <a:endParaRPr lang="en-US" dirty="0"/>
          </a:p>
          <a:p>
            <a:r>
              <a:rPr lang="en-US" baseline="0" dirty="0"/>
              <a:t>When the object is placed at infinity or at any finite distance from the </a:t>
            </a:r>
            <a:r>
              <a:rPr lang="en-US" baseline="0" dirty="0" err="1"/>
              <a:t>mirror,the</a:t>
            </a:r>
            <a:r>
              <a:rPr lang="en-US" baseline="0" dirty="0"/>
              <a:t> image formed is always diminished ,upright and virtual.</a:t>
            </a:r>
            <a:endParaRPr lang="en-US" baseline="0" dirty="0"/>
          </a:p>
          <a:p>
            <a:r>
              <a:rPr lang="en-US" baseline="0" dirty="0"/>
              <a:t>The image will always be formed between the pole and the focus.</a:t>
            </a:r>
            <a:endParaRPr lang="en-US" baseline="0" dirty="0"/>
          </a:p>
          <a:p>
            <a:endParaRPr lang="en-US" baseline="0" dirty="0"/>
          </a:p>
          <a:p>
            <a: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aseline="0" dirty="0"/>
              <a:t>Some of the uses of convex mirror are </a:t>
            </a:r>
            <a:r>
              <a:rPr lang="en-US" dirty="0">
                <a:solidFill>
                  <a:srgbClr val="FF0000"/>
                </a:solidFill>
              </a:rPr>
              <a:t>rear-view</a:t>
            </a:r>
            <a:r>
              <a:rPr lang="en-US" dirty="0"/>
              <a:t> (wing) mirrors in vehicles. These mirrors are fitted on the sides of the vehicle, enabling the driver to see traffic behind him/her to facilitate safe driving. Convex mirrors are preferred because they always </a:t>
            </a:r>
            <a:r>
              <a:rPr lang="en-US" dirty="0">
                <a:solidFill>
                  <a:srgbClr val="FF0000"/>
                </a:solidFill>
              </a:rPr>
              <a:t>give an erect, though diminished, image.</a:t>
            </a:r>
            <a:r>
              <a:rPr lang="en-US" dirty="0"/>
              <a:t> Also, they have a wider field of view as they are curved outwards. Thus, convex mirrors enable the driver </a:t>
            </a:r>
            <a:r>
              <a:rPr lang="en-US" dirty="0">
                <a:solidFill>
                  <a:srgbClr val="FF0000"/>
                </a:solidFill>
              </a:rPr>
              <a:t>to view much larger are</a:t>
            </a:r>
            <a:r>
              <a:rPr lang="en-US" dirty="0"/>
              <a:t>a than would be possible with a plane mirror.</a:t>
            </a:r>
            <a:endParaRPr lang="en-US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</a:t>
            </a:r>
            <a:r>
              <a:rPr lang="en-US" baseline="0" dirty="0"/>
              <a:t> to sign </a:t>
            </a:r>
            <a:r>
              <a:rPr lang="en-US" baseline="0" dirty="0" err="1"/>
              <a:t>convention,the</a:t>
            </a:r>
            <a:r>
              <a:rPr lang="en-US" baseline="0" dirty="0"/>
              <a:t> distance of the object (AB) is negative if the object lies on the left hand side of the mirror.</a:t>
            </a:r>
            <a:endParaRPr lang="en-US" baseline="0" dirty="0"/>
          </a:p>
          <a:p>
            <a:r>
              <a:rPr lang="en-US" baseline="0" dirty="0"/>
              <a:t>The distance (B’P)of the real inverted image formed by the mirror is considered negative.</a:t>
            </a:r>
            <a:endParaRPr lang="en-US" baseline="0" dirty="0"/>
          </a:p>
          <a:p>
            <a:r>
              <a:rPr lang="en-US" baseline="0" dirty="0"/>
              <a:t>If the image is formed behind the mirror, then the virtual image will be upright and is taken as positive.</a:t>
            </a:r>
            <a:endParaRPr lang="en-US" baseline="0" dirty="0"/>
          </a:p>
          <a:p>
            <a:r>
              <a:rPr lang="en-US" baseline="0" dirty="0"/>
              <a:t>For an upright object (AB) the size of the object is positive and the size of the image formed after refection its size is </a:t>
            </a:r>
            <a:r>
              <a:rPr lang="en-US" baseline="0" dirty="0" err="1"/>
              <a:t>negative.This</a:t>
            </a:r>
            <a:r>
              <a:rPr lang="en-US" baseline="0" dirty="0"/>
              <a:t> is if the image is a real and inverted image.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If the image formed is a virtual image then the size is positive as the image is always upright for a virtual image.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045">
              <a:defRPr sz="1800"/>
            </a:lvl5pPr>
            <a:lvl6pPr marL="2011045">
              <a:defRPr sz="1800"/>
            </a:lvl6pPr>
            <a:lvl7pPr marL="2011045">
              <a:defRPr sz="1800"/>
            </a:lvl7pPr>
            <a:lvl8pPr marL="2011045">
              <a:defRPr sz="1800"/>
            </a:lvl8pPr>
            <a:lvl9pPr marL="2011045"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hf sldNum="0" hdr="0" ftr="0" dt="0"/>
  <p:txStyles>
    <p:titleStyle>
      <a:lvl1pPr algn="l" defTabSz="1219200" rtl="0" eaLnBrk="1" latinLnBrk="0" hangingPunct="1">
        <a:lnSpc>
          <a:spcPct val="85000"/>
        </a:lnSpc>
        <a:spcBef>
          <a:spcPct val="0"/>
        </a:spcBef>
        <a:buNone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5000"/>
        </a:lnSpc>
        <a:spcBef>
          <a:spcPts val="1865"/>
        </a:spcBef>
        <a:buClr>
          <a:schemeClr val="accent6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4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960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4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10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76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48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05" indent="-30480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085" indent="0" algn="l" defTabSz="1219200" rtl="0" eaLnBrk="1" latinLnBrk="0" hangingPunct="1">
        <a:lnSpc>
          <a:spcPct val="95000"/>
        </a:lnSpc>
        <a:spcBef>
          <a:spcPts val="1065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0276" y="3140968"/>
            <a:ext cx="7008574" cy="1426617"/>
          </a:xfrm>
        </p:spPr>
        <p:txBody>
          <a:bodyPr/>
          <a:lstStyle/>
          <a:p>
            <a:r>
              <a:rPr lang="en-US" dirty="0"/>
              <a:t>Spherical Mirrors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0276" y="2564904"/>
            <a:ext cx="7008574" cy="740544"/>
          </a:xfrm>
        </p:spPr>
        <p:txBody>
          <a:bodyPr/>
          <a:lstStyle/>
          <a:p>
            <a:r>
              <a:rPr lang="en-US" dirty="0"/>
              <a:t>CHAPTER 10:part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Mirror Formula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99133" y="1676401"/>
            <a:ext cx="49771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dirty="0"/>
              <a:t> = distance between F and Pole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dirty="0"/>
              <a:t> = distance of image from Pole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US" sz="3200" dirty="0"/>
              <a:t>=  distance of object from Pole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  =distance between </a:t>
            </a:r>
            <a:r>
              <a:rPr lang="en-US" sz="3200" dirty="0" err="1"/>
              <a:t>centre</a:t>
            </a:r>
            <a:r>
              <a:rPr lang="en-US" sz="3200" dirty="0"/>
              <a:t> of curvature and pole.</a:t>
            </a:r>
            <a:endParaRPr lang="en-US" sz="3200" dirty="0"/>
          </a:p>
          <a:p>
            <a:r>
              <a:rPr lang="en-US" sz="3200" dirty="0"/>
              <a:t>Where  </a:t>
            </a:r>
            <a:r>
              <a:rPr lang="en-US" sz="3200" dirty="0">
                <a:solidFill>
                  <a:srgbClr val="FF0000"/>
                </a:solidFill>
              </a:rPr>
              <a:t>F=R/2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05980" y="2808577"/>
                <a:ext cx="2880320" cy="1552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sz="4000" b="0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80" y="2808577"/>
                <a:ext cx="2880320" cy="155209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Magnification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89391" y="3754708"/>
                <a:ext cx="3528392" cy="1811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/>
                  <a:t>We  can say that</a:t>
                </a:r>
              </a:p>
              <a:p>
                <a:pPr>
                  <a:lnSpc>
                    <a:spcPct val="950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91" y="3754708"/>
                <a:ext cx="3528392" cy="1811137"/>
              </a:xfrm>
              <a:prstGeom prst="rect">
                <a:avLst/>
              </a:prstGeom>
              <a:blipFill rotWithShape="1">
                <a:blip r:embed="rId1"/>
                <a:stretch>
                  <a:fillRect l="-2763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065113" y="1595703"/>
                <a:ext cx="3879716" cy="8592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𝑜𝑏𝑗𝑒𝑐𝑡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3" y="1595703"/>
                <a:ext cx="3879716" cy="8592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248138" y="2798650"/>
                <a:ext cx="1405449" cy="725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138" y="2798650"/>
                <a:ext cx="1405449" cy="7255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783892" y="4195751"/>
            <a:ext cx="3888432" cy="3244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4822825" y="4195445"/>
            <a:ext cx="6452235" cy="11436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95000"/>
              </a:lnSpc>
            </a:pPr>
            <a:r>
              <a:rPr lang="en-IN" altLang="en-US"/>
              <a:t>If magnifiaciton m&gt;l ---- Image is magnified</a:t>
            </a:r>
            <a:endParaRPr lang="en-IN" altLang="en-US"/>
          </a:p>
          <a:p>
            <a:pPr>
              <a:lnSpc>
                <a:spcPct val="95000"/>
              </a:lnSpc>
            </a:pPr>
            <a:r>
              <a:rPr lang="en-IN" altLang="en-US"/>
              <a:t>	            m=l ---- Image is of same size</a:t>
            </a:r>
            <a:endParaRPr lang="en-IN" altLang="en-US"/>
          </a:p>
          <a:p>
            <a:pPr>
              <a:lnSpc>
                <a:spcPct val="95000"/>
              </a:lnSpc>
            </a:pPr>
            <a:r>
              <a:rPr lang="en-IN" altLang="en-US"/>
              <a:t>	            m&lt;1 ---- Image is diminished</a:t>
            </a:r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9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Spherical Mirrors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59"/>
          <a:stretch>
            <a:fillRect/>
          </a:stretch>
        </p:blipFill>
        <p:spPr bwMode="auto">
          <a:xfrm>
            <a:off x="2638028" y="1473200"/>
            <a:ext cx="7704856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6220" y="4653136"/>
            <a:ext cx="187220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CONCAVE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64150" y="1692889"/>
            <a:ext cx="18002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CONVEX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Few Basic terms related to </a:t>
            </a:r>
            <a:r>
              <a:rPr lang="en-US" b="1" dirty="0" err="1"/>
              <a:t>Spherial</a:t>
            </a:r>
            <a:r>
              <a:rPr lang="en-US" b="1" dirty="0"/>
              <a:t>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660228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Principal axis</a:t>
            </a:r>
            <a:r>
              <a:rPr lang="en-US" dirty="0"/>
              <a:t> </a:t>
            </a:r>
            <a:endParaRPr lang="en-US" dirty="0"/>
          </a:p>
          <a:p>
            <a:r>
              <a:rPr lang="en-US" b="1" dirty="0"/>
              <a:t>Pole </a:t>
            </a:r>
            <a:endParaRPr lang="en-US" dirty="0"/>
          </a:p>
          <a:p>
            <a:r>
              <a:rPr lang="en-US" b="1" dirty="0"/>
              <a:t>Aperture(A)</a:t>
            </a:r>
            <a:r>
              <a:rPr lang="en-US" dirty="0"/>
              <a:t> </a:t>
            </a:r>
            <a:endParaRPr lang="en-US" dirty="0"/>
          </a:p>
          <a:p>
            <a:r>
              <a:rPr lang="en-US" b="1" dirty="0"/>
              <a:t>Centre of curvature</a:t>
            </a:r>
            <a:endParaRPr lang="en-US" b="1" dirty="0"/>
          </a:p>
          <a:p>
            <a:r>
              <a:rPr lang="en-US" b="1" dirty="0"/>
              <a:t>Radius of curvature</a:t>
            </a:r>
            <a:r>
              <a:rPr lang="en-US" dirty="0"/>
              <a:t> :</a:t>
            </a:r>
            <a:endParaRPr lang="en-US" dirty="0"/>
          </a:p>
          <a:p>
            <a:r>
              <a:rPr lang="en-US" b="1" dirty="0"/>
              <a:t>Focus point</a:t>
            </a:r>
            <a:r>
              <a:rPr lang="en-US" dirty="0"/>
              <a:t> :</a:t>
            </a:r>
            <a:endParaRPr lang="en-US" dirty="0"/>
          </a:p>
          <a:p>
            <a:r>
              <a:rPr lang="en-US" b="1" dirty="0"/>
              <a:t>Focal length</a:t>
            </a:r>
            <a:r>
              <a:rPr lang="en-US" dirty="0"/>
              <a:t> :  </a:t>
            </a:r>
            <a:r>
              <a:rPr lang="en-US" b="1" dirty="0"/>
              <a:t>PF = f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f=R/2.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203" y="1371600"/>
            <a:ext cx="7425283" cy="4576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8508" y="2768600"/>
            <a:ext cx="1440160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b="1" dirty="0">
                <a:solidFill>
                  <a:schemeClr val="accent5"/>
                </a:solidFill>
              </a:rPr>
              <a:t>Principal axis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737" y="4197882"/>
            <a:ext cx="898915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Pole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14292" y="2060848"/>
            <a:ext cx="936104" cy="100475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0236" y="1772816"/>
            <a:ext cx="1152128" cy="3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accent5"/>
                </a:solidFill>
              </a:rPr>
              <a:t>Aperture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9832" y="3045984"/>
            <a:ext cx="108012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b="1" dirty="0">
                <a:solidFill>
                  <a:schemeClr val="accent5"/>
                </a:solidFill>
              </a:rPr>
              <a:t>Center of curvature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2724" y="5671023"/>
            <a:ext cx="2170185" cy="2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400" b="1" dirty="0">
                <a:solidFill>
                  <a:schemeClr val="accent5"/>
                </a:solidFill>
              </a:rPr>
              <a:t>Radius of curvature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11" grpId="0"/>
      <p:bldP spid="12" grpId="0"/>
      <p:bldP spid="14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Image Formation by Spherical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Rule 1:Ray of light parallel to principle axis.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 2:A ray of light which </a:t>
            </a:r>
            <a:r>
              <a:rPr lang="en-US" dirty="0">
                <a:solidFill>
                  <a:srgbClr val="FF0000"/>
                </a:solidFill>
              </a:rPr>
              <a:t>passes through </a:t>
            </a:r>
            <a:r>
              <a:rPr lang="en-US" dirty="0" err="1">
                <a:solidFill>
                  <a:srgbClr val="FF0000"/>
                </a:solidFill>
              </a:rPr>
              <a:t>centre</a:t>
            </a:r>
            <a:r>
              <a:rPr lang="en-US" dirty="0">
                <a:solidFill>
                  <a:srgbClr val="FF0000"/>
                </a:solidFill>
              </a:rPr>
              <a:t> of curvature.</a:t>
            </a:r>
            <a:endParaRPr lang="en-US" dirty="0"/>
          </a:p>
        </p:txBody>
      </p:sp>
      <p:pic>
        <p:nvPicPr>
          <p:cNvPr id="4" name="Content Placeholder 3" descr="wow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5810" y="2113915"/>
            <a:ext cx="5428615" cy="3365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Image Formation by Spherical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650230" cy="4800600"/>
          </a:xfrm>
        </p:spPr>
        <p:txBody>
          <a:bodyPr/>
          <a:lstStyle/>
          <a:p>
            <a:r>
              <a:rPr lang="en-US" dirty="0"/>
              <a:t>Rule 3: A ray of light falling directly on pole will get reflected with the same angle on the other side of principal axis.</a:t>
            </a:r>
            <a:endParaRPr lang="en-US" dirty="0"/>
          </a:p>
          <a:p>
            <a:r>
              <a:rPr lang="en-US" dirty="0"/>
              <a:t>Rule 4:A ray passing through principle focus.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18" y="2025308"/>
            <a:ext cx="4104456" cy="28083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Image Formation by CONCAVE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at infinity</a:t>
            </a:r>
            <a:endParaRPr lang="en-US" dirty="0"/>
          </a:p>
          <a:p>
            <a:r>
              <a:rPr lang="en-US" dirty="0"/>
              <a:t>Object between infinity and </a:t>
            </a:r>
            <a:r>
              <a:rPr lang="en-US" dirty="0" err="1"/>
              <a:t>centre</a:t>
            </a:r>
            <a:r>
              <a:rPr lang="en-US" dirty="0"/>
              <a:t> of curvature (C)</a:t>
            </a:r>
            <a:endParaRPr lang="en-US" dirty="0"/>
          </a:p>
          <a:p>
            <a:r>
              <a:rPr lang="en-US" dirty="0"/>
              <a:t>Object at </a:t>
            </a:r>
            <a:r>
              <a:rPr lang="en-US" dirty="0" err="1"/>
              <a:t>centre</a:t>
            </a:r>
            <a:r>
              <a:rPr lang="en-US" dirty="0"/>
              <a:t> of curvature (C)</a:t>
            </a:r>
            <a:endParaRPr lang="en-US" dirty="0"/>
          </a:p>
          <a:p>
            <a:r>
              <a:rPr lang="en-US" dirty="0"/>
              <a:t>Object between </a:t>
            </a:r>
            <a:r>
              <a:rPr lang="en-US" dirty="0" err="1"/>
              <a:t>centre</a:t>
            </a:r>
            <a:r>
              <a:rPr lang="en-US" dirty="0"/>
              <a:t> of curvature (C) and Principal focus (F)</a:t>
            </a:r>
            <a:endParaRPr lang="en-US" dirty="0"/>
          </a:p>
          <a:p>
            <a:r>
              <a:rPr lang="en-US" dirty="0"/>
              <a:t>Object at Principal Focus (F)</a:t>
            </a:r>
            <a:endParaRPr lang="en-US" dirty="0"/>
          </a:p>
          <a:p>
            <a:r>
              <a:rPr lang="en-US" dirty="0"/>
              <a:t>Object between Principal Focus (F) and Pole (P)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Ray diagrams for concave spherical mirrors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518940"/>
            <a:ext cx="8712968" cy="48361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Image formation by Convex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position is when the object is at infinity and the second position is when the object is at a finite distance from the mirror.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5" t="44811" r="25001" b="33404"/>
          <a:stretch>
            <a:fillRect/>
          </a:stretch>
        </p:blipFill>
        <p:spPr bwMode="auto">
          <a:xfrm>
            <a:off x="914163" y="3347207"/>
            <a:ext cx="10291299" cy="28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Sign Convention for Reflection by Spherical Mirror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1771650"/>
            <a:ext cx="8856984" cy="42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580006" y="476672"/>
            <a:ext cx="272416" cy="76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7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3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5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165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>
        <p:push dir="u"/>
      </p:transition>
    </mc:Choice>
    <mc:Fallback>
      <p:transition spd="slow" advClick="0" advTm="200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Welcome back to school presentat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 presentation</Template>
  <TotalTime>0</TotalTime>
  <Words>1484</Words>
  <Application>WPS Presentation</Application>
  <PresentationFormat>Custom</PresentationFormat>
  <Paragraphs>95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Century Gothic</vt:lpstr>
      <vt:lpstr>Yu Gothic UI</vt:lpstr>
      <vt:lpstr>Microsoft YaHei</vt:lpstr>
      <vt:lpstr>Arial Unicode MS</vt:lpstr>
      <vt:lpstr>Welcome back to school presentation</vt:lpstr>
      <vt:lpstr>Spherical Mirrors</vt:lpstr>
      <vt:lpstr>Spherical Mirrors</vt:lpstr>
      <vt:lpstr>Few Basic terms related to Spherial Mirror</vt:lpstr>
      <vt:lpstr>Image Formation by Spherical Mirror</vt:lpstr>
      <vt:lpstr>Image Formation by Spherical Mirror</vt:lpstr>
      <vt:lpstr>Image Formation by CONCAVE Mirror</vt:lpstr>
      <vt:lpstr>Ray diagrams for concave spherical mirrors</vt:lpstr>
      <vt:lpstr>Image formation by Convex Mirror</vt:lpstr>
      <vt:lpstr>Sign Convention for Reflection by Spherical Mirror</vt:lpstr>
      <vt:lpstr>Mirror Formula</vt:lpstr>
      <vt:lpstr>Magnification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NAME</dc:title>
  <dc:creator>Sanskruti Nair</dc:creator>
  <cp:lastModifiedBy>tenzi</cp:lastModifiedBy>
  <cp:revision>33</cp:revision>
  <dcterms:created xsi:type="dcterms:W3CDTF">2019-07-24T09:54:00Z</dcterms:created>
  <dcterms:modified xsi:type="dcterms:W3CDTF">2019-09-21T10:39:20Z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1033-11.2.0.8942</vt:lpwstr>
  </property>
</Properties>
</file>