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68" r:id="rId2"/>
    <p:sldId id="276" r:id="rId3"/>
    <p:sldId id="277" r:id="rId4"/>
    <p:sldId id="278" r:id="rId5"/>
    <p:sldId id="279" r:id="rId6"/>
    <p:sldId id="292" r:id="rId7"/>
    <p:sldId id="293" r:id="rId8"/>
    <p:sldId id="294" r:id="rId9"/>
    <p:sldId id="283" r:id="rId10"/>
    <p:sldId id="284" r:id="rId11"/>
    <p:sldId id="295" r:id="rId12"/>
    <p:sldId id="285" r:id="rId13"/>
    <p:sldId id="291" r:id="rId14"/>
    <p:sldId id="287" r:id="rId15"/>
    <p:sldId id="288" r:id="rId16"/>
    <p:sldId id="289" r:id="rId17"/>
    <p:sldId id="290" r:id="rId18"/>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28">
          <p15:clr>
            <a:srgbClr val="A4A3A4"/>
          </p15:clr>
        </p15:guide>
        <p15:guide id="3" orient="horz" pos="3888">
          <p15:clr>
            <a:srgbClr val="A4A3A4"/>
          </p15:clr>
        </p15:guide>
        <p15:guide id="4" orient="horz" pos="192">
          <p15:clr>
            <a:srgbClr val="A4A3A4"/>
          </p15:clr>
        </p15:guide>
        <p15:guide id="5" orient="horz" pos="104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133" autoAdjust="0"/>
  </p:normalViewPr>
  <p:slideViewPr>
    <p:cSldViewPr showGuides="1">
      <p:cViewPr varScale="1">
        <p:scale>
          <a:sx n="55" d="100"/>
          <a:sy n="55" d="100"/>
        </p:scale>
        <p:origin x="204" y="48"/>
      </p:cViewPr>
      <p:guideLst>
        <p:guide orient="horz" pos="2160"/>
        <p:guide orient="horz" pos="928"/>
        <p:guide orient="horz" pos="3888"/>
        <p:guide orient="horz" pos="192"/>
        <p:guide orient="horz" pos="104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t>9/20/2019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t>‹#›</a:t>
            </a:fld>
            <a:endParaRPr/>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2"/>
        </a:solidFill>
        <a:latin typeface="+mn-lt"/>
        <a:ea typeface="+mn-ea"/>
        <a:cs typeface="+mn-cs"/>
      </a:defRPr>
    </a:lvl1pPr>
    <a:lvl2pPr marL="609600" algn="l" defTabSz="1219200" rtl="0" eaLnBrk="1" latinLnBrk="0" hangingPunct="1">
      <a:defRPr sz="1600" kern="1200">
        <a:solidFill>
          <a:schemeClr val="tx2"/>
        </a:solidFill>
        <a:latin typeface="+mn-lt"/>
        <a:ea typeface="+mn-ea"/>
        <a:cs typeface="+mn-cs"/>
      </a:defRPr>
    </a:lvl2pPr>
    <a:lvl3pPr marL="1219200" algn="l" defTabSz="1219200" rtl="0" eaLnBrk="1" latinLnBrk="0" hangingPunct="1">
      <a:defRPr sz="1600" kern="1200">
        <a:solidFill>
          <a:schemeClr val="tx2"/>
        </a:solidFill>
        <a:latin typeface="+mn-lt"/>
        <a:ea typeface="+mn-ea"/>
        <a:cs typeface="+mn-cs"/>
      </a:defRPr>
    </a:lvl3pPr>
    <a:lvl4pPr marL="1828165" algn="l" defTabSz="1219200" rtl="0" eaLnBrk="1" latinLnBrk="0" hangingPunct="1">
      <a:defRPr sz="1600" kern="1200">
        <a:solidFill>
          <a:schemeClr val="tx2"/>
        </a:solidFill>
        <a:latin typeface="+mn-lt"/>
        <a:ea typeface="+mn-ea"/>
        <a:cs typeface="+mn-cs"/>
      </a:defRPr>
    </a:lvl4pPr>
    <a:lvl5pPr marL="2437765" algn="l" defTabSz="1219200" rtl="0" eaLnBrk="1" latinLnBrk="0" hangingPunct="1">
      <a:defRPr sz="1600" kern="1200">
        <a:solidFill>
          <a:schemeClr val="tx2"/>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students. In </a:t>
            </a:r>
            <a:r>
              <a:rPr lang="en-US" baseline="0" dirty="0"/>
              <a:t>t</a:t>
            </a:r>
            <a:r>
              <a:rPr lang="en-US" dirty="0"/>
              <a:t>his chapter, we are going to learn all</a:t>
            </a:r>
            <a:r>
              <a:rPr lang="en-US" baseline="0" dirty="0"/>
              <a:t> </a:t>
            </a:r>
            <a:r>
              <a:rPr lang="en-US" dirty="0"/>
              <a:t> about</a:t>
            </a:r>
            <a:r>
              <a:rPr lang="en-US" baseline="0" dirty="0"/>
              <a:t> reflection and refraction of light.</a:t>
            </a:r>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draw ray diagrams and for obtaining the position of the </a:t>
            </a:r>
            <a:r>
              <a:rPr lang="en-US" baseline="0" dirty="0" err="1"/>
              <a:t>image,use</a:t>
            </a:r>
            <a:r>
              <a:rPr lang="en-US" baseline="0" dirty="0"/>
              <a:t> any two of the above stated rules.</a:t>
            </a:r>
          </a:p>
          <a:p>
            <a:r>
              <a:rPr lang="en-US" baseline="0" dirty="0"/>
              <a:t>Let us look into the Geometrical construction of images in a convex lens</a:t>
            </a:r>
          </a:p>
          <a:p>
            <a:pPr marL="342900" indent="-342900">
              <a:buAutoNum type="arabicParenR"/>
            </a:pPr>
            <a:r>
              <a:rPr lang="en-US" b="0" dirty="0"/>
              <a:t>When object</a:t>
            </a:r>
            <a:r>
              <a:rPr lang="en-US" b="0" baseline="0" dirty="0"/>
              <a:t> is at infinity and rays are parallel to the principle axis the image is formed at the focus on the other side of the lens. The image formed is real ,inverted and highly </a:t>
            </a:r>
            <a:r>
              <a:rPr lang="en-US" b="0" baseline="0" dirty="0" err="1"/>
              <a:t>diminished.It</a:t>
            </a:r>
            <a:r>
              <a:rPr lang="en-US" b="0" baseline="0" dirty="0"/>
              <a:t> is used as a burning glass. See image (a)</a:t>
            </a:r>
          </a:p>
          <a:p>
            <a:pPr marL="342900" marR="0" indent="-342900" algn="l" defTabSz="1219200" rtl="0" eaLnBrk="1" fontAlgn="auto" latinLnBrk="0" hangingPunct="1">
              <a:lnSpc>
                <a:spcPct val="100000"/>
              </a:lnSpc>
              <a:spcBef>
                <a:spcPts val="0"/>
              </a:spcBef>
              <a:spcAft>
                <a:spcPts val="0"/>
              </a:spcAft>
              <a:buClrTx/>
              <a:buSzTx/>
              <a:buFontTx/>
              <a:buAutoNum type="arabicParenR"/>
              <a:defRPr/>
            </a:pPr>
            <a:r>
              <a:rPr lang="en-US" b="0" baseline="0" dirty="0"/>
              <a:t>When the object is beyond the center of curvature or between infinity and center of curvature: The image is formed between Focus and the center of curvature on the other side of the </a:t>
            </a:r>
            <a:r>
              <a:rPr lang="en-US" b="0" baseline="0" dirty="0" err="1"/>
              <a:t>lens.The</a:t>
            </a:r>
            <a:r>
              <a:rPr lang="en-US" b="0" baseline="0" dirty="0"/>
              <a:t> image formed is real, inverted and diminished. Take a look at image (b)</a:t>
            </a:r>
          </a:p>
          <a:p>
            <a:pPr marL="342900" marR="0" indent="-342900" algn="l" defTabSz="1219200" rtl="0" eaLnBrk="1" fontAlgn="auto" latinLnBrk="0" hangingPunct="1">
              <a:lnSpc>
                <a:spcPct val="100000"/>
              </a:lnSpc>
              <a:spcBef>
                <a:spcPts val="0"/>
              </a:spcBef>
              <a:spcAft>
                <a:spcPts val="0"/>
              </a:spcAft>
              <a:buClrTx/>
              <a:buSzTx/>
              <a:buFontTx/>
              <a:buAutoNum type="arabicParenR"/>
              <a:defRPr/>
            </a:pPr>
            <a:r>
              <a:rPr lang="en-US" b="0" baseline="0" dirty="0"/>
              <a:t>When the object is at the center of curvature, the image is formed at the center of the curvature on the other side of the lens. The image formed is </a:t>
            </a:r>
            <a:r>
              <a:rPr lang="en-US" b="0" baseline="0" dirty="0" err="1"/>
              <a:t>real,inverted</a:t>
            </a:r>
            <a:r>
              <a:rPr lang="en-US" b="0" baseline="0" dirty="0"/>
              <a:t> and of the same size as the </a:t>
            </a:r>
            <a:r>
              <a:rPr lang="en-US" b="0" baseline="0" dirty="0" err="1"/>
              <a:t>object.Look</a:t>
            </a:r>
            <a:r>
              <a:rPr lang="en-US" b="0" baseline="0" dirty="0"/>
              <a:t> at image ( c )</a:t>
            </a:r>
          </a:p>
          <a:p>
            <a:pPr marL="342900" marR="0" indent="-342900" algn="l" defTabSz="1219200" rtl="0" eaLnBrk="1" fontAlgn="auto" latinLnBrk="0" hangingPunct="1">
              <a:lnSpc>
                <a:spcPct val="100000"/>
              </a:lnSpc>
              <a:spcBef>
                <a:spcPts val="0"/>
              </a:spcBef>
              <a:spcAft>
                <a:spcPts val="0"/>
              </a:spcAft>
              <a:buClrTx/>
              <a:buSzTx/>
              <a:buFontTx/>
              <a:buAutoNum type="arabicParenR"/>
              <a:defRPr/>
            </a:pPr>
            <a:r>
              <a:rPr lang="en-US" b="0" baseline="0" dirty="0"/>
              <a:t>When the object is between the center of curvature and the focus. The image is formed between center of curvature and infinity on the other side of the </a:t>
            </a:r>
            <a:r>
              <a:rPr lang="en-US" b="0" baseline="0" dirty="0" err="1"/>
              <a:t>lens.The</a:t>
            </a:r>
            <a:r>
              <a:rPr lang="en-US" b="0" baseline="0" dirty="0"/>
              <a:t> image formed is real, inverted and magnified. Image (d)</a:t>
            </a:r>
          </a:p>
          <a:p>
            <a:pPr marL="0" marR="0" indent="0" algn="l" defTabSz="1219200" rtl="0" eaLnBrk="1" fontAlgn="auto" latinLnBrk="0" hangingPunct="1">
              <a:lnSpc>
                <a:spcPct val="100000"/>
              </a:lnSpc>
              <a:spcBef>
                <a:spcPts val="0"/>
              </a:spcBef>
              <a:spcAft>
                <a:spcPts val="0"/>
              </a:spcAft>
              <a:buClrTx/>
              <a:buSzTx/>
              <a:buFontTx/>
              <a:buNone/>
              <a:defRPr/>
            </a:pPr>
            <a:endParaRPr lang="en-US" b="0" baseline="0" dirty="0"/>
          </a:p>
          <a:p>
            <a:pPr marL="342900" marR="0" indent="-342900" algn="l" defTabSz="1219200" rtl="0" eaLnBrk="1" fontAlgn="auto" latinLnBrk="0" hangingPunct="1">
              <a:lnSpc>
                <a:spcPct val="100000"/>
              </a:lnSpc>
              <a:spcBef>
                <a:spcPts val="0"/>
              </a:spcBef>
              <a:spcAft>
                <a:spcPts val="0"/>
              </a:spcAft>
              <a:buClrTx/>
              <a:buSzTx/>
              <a:buFontTx/>
              <a:buAutoNum type="arabicParenR"/>
              <a:defRPr/>
            </a:pPr>
            <a:endParaRPr lang="en-US" b="0" baseline="0" dirty="0"/>
          </a:p>
          <a:p>
            <a:pPr marL="342900" marR="0" indent="-342900" algn="l" defTabSz="1219200" rtl="0" eaLnBrk="1" fontAlgn="auto" latinLnBrk="0" hangingPunct="1">
              <a:lnSpc>
                <a:spcPct val="100000"/>
              </a:lnSpc>
              <a:spcBef>
                <a:spcPts val="0"/>
              </a:spcBef>
              <a:spcAft>
                <a:spcPts val="0"/>
              </a:spcAft>
              <a:buClrTx/>
              <a:buSzTx/>
              <a:buFontTx/>
              <a:buAutoNum type="arabicParenR"/>
              <a:defRPr/>
            </a:pPr>
            <a:endParaRPr lang="en-US" b="0" dirty="0"/>
          </a:p>
          <a:p>
            <a:pPr marL="342900" indent="-342900">
              <a:buAutoNum type="arabicParenR"/>
            </a:pPr>
            <a:endParaRPr lang="en-US" b="0" baseline="0" dirty="0"/>
          </a:p>
          <a:p>
            <a:pPr marL="342900" indent="-342900">
              <a:buAutoNum type="arabicParenR"/>
            </a:pPr>
            <a:endParaRPr lang="en-US" b="0" baseline="0" dirty="0"/>
          </a:p>
          <a:p>
            <a:r>
              <a:rPr lang="en-US" b="0" baseline="0" dirty="0"/>
              <a:t>       </a:t>
            </a:r>
            <a:endParaRPr lang="en-US" b="0" dirty="0"/>
          </a:p>
        </p:txBody>
      </p:sp>
      <p:sp>
        <p:nvSpPr>
          <p:cNvPr id="4" name="Slide Number Placeholder 3"/>
          <p:cNvSpPr>
            <a:spLocks noGrp="1"/>
          </p:cNvSpPr>
          <p:nvPr>
            <p:ph type="sldNum" sz="quarter" idx="10"/>
          </p:nvPr>
        </p:nvSpPr>
        <p:spPr/>
        <p:txBody>
          <a:bodyPr/>
          <a:lstStyle/>
          <a:p>
            <a:fld id="{B8796F01-7154-41E0-B48B-A6921757531A}"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indent="-342900" algn="l" defTabSz="1219200" rtl="0" eaLnBrk="1" fontAlgn="auto" latinLnBrk="0" hangingPunct="1">
              <a:lnSpc>
                <a:spcPct val="100000"/>
              </a:lnSpc>
              <a:spcBef>
                <a:spcPts val="0"/>
              </a:spcBef>
              <a:spcAft>
                <a:spcPts val="0"/>
              </a:spcAft>
              <a:buClrTx/>
              <a:buSzTx/>
              <a:buFontTx/>
              <a:buAutoNum type="arabicParenR" startAt="5"/>
              <a:defRPr/>
            </a:pPr>
            <a:r>
              <a:rPr lang="en-US" b="0" baseline="0" dirty="0"/>
              <a:t>When object is at the </a:t>
            </a:r>
            <a:r>
              <a:rPr lang="en-US" b="0" baseline="0" dirty="0" err="1"/>
              <a:t>focus,the</a:t>
            </a:r>
            <a:r>
              <a:rPr lang="en-US" b="0" baseline="0" dirty="0"/>
              <a:t> image is formed at infinity on the </a:t>
            </a:r>
            <a:r>
              <a:rPr lang="en-US" b="0" baseline="0" dirty="0" err="1"/>
              <a:t>ther</a:t>
            </a:r>
            <a:r>
              <a:rPr lang="en-US" b="0" baseline="0" dirty="0"/>
              <a:t> side of the lens. </a:t>
            </a:r>
            <a:r>
              <a:rPr lang="en-US" b="0" baseline="0" dirty="0" err="1"/>
              <a:t>lThe</a:t>
            </a:r>
            <a:r>
              <a:rPr lang="en-US" b="0" baseline="0" dirty="0"/>
              <a:t> image formed is </a:t>
            </a:r>
            <a:r>
              <a:rPr lang="en-US" b="0" baseline="0" dirty="0" err="1"/>
              <a:t>real,inverted</a:t>
            </a:r>
            <a:r>
              <a:rPr lang="en-US" b="0" baseline="0" dirty="0"/>
              <a:t> and highly magnified.(image e)</a:t>
            </a:r>
          </a:p>
          <a:p>
            <a:pPr marL="342900" marR="0" indent="-342900" algn="l" defTabSz="1219200" rtl="0" eaLnBrk="1" fontAlgn="auto" latinLnBrk="0" hangingPunct="1">
              <a:lnSpc>
                <a:spcPct val="100000"/>
              </a:lnSpc>
              <a:spcBef>
                <a:spcPts val="0"/>
              </a:spcBef>
              <a:spcAft>
                <a:spcPts val="0"/>
              </a:spcAft>
              <a:buClrTx/>
              <a:buSzTx/>
              <a:buFontTx/>
              <a:buAutoNum type="arabicParenR" startAt="5"/>
              <a:defRPr/>
            </a:pPr>
            <a:r>
              <a:rPr lang="en-US" b="0" baseline="0" dirty="0"/>
              <a:t>When the object is between the focus and the optic center, the image is formed on the SAME side of the lens. The image formed is </a:t>
            </a:r>
            <a:r>
              <a:rPr lang="en-US" b="0" baseline="0" dirty="0" err="1"/>
              <a:t>virstual,upright</a:t>
            </a:r>
            <a:r>
              <a:rPr lang="en-US" b="0" baseline="0" dirty="0"/>
              <a:t> and magnified.(image f)</a:t>
            </a:r>
          </a:p>
          <a:p>
            <a:pPr marL="0" marR="0" indent="0" algn="l" defTabSz="1219200" rtl="0" eaLnBrk="1" fontAlgn="auto" latinLnBrk="0" hangingPunct="1">
              <a:lnSpc>
                <a:spcPct val="100000"/>
              </a:lnSpc>
              <a:spcBef>
                <a:spcPts val="0"/>
              </a:spcBef>
              <a:spcAft>
                <a:spcPts val="0"/>
              </a:spcAft>
              <a:buClrTx/>
              <a:buSzTx/>
              <a:buFontTx/>
              <a:buNone/>
              <a:defRPr/>
            </a:pPr>
            <a:r>
              <a:rPr lang="en-US" b="0" baseline="0" dirty="0"/>
              <a:t>We have now seen all the six possible positions of the object and its corresponding image formation.</a:t>
            </a:r>
          </a:p>
          <a:p>
            <a:pPr marL="0" marR="0" indent="0" algn="l" defTabSz="1219200" rtl="0" eaLnBrk="1" fontAlgn="auto" latinLnBrk="0" hangingPunct="1">
              <a:lnSpc>
                <a:spcPct val="100000"/>
              </a:lnSpc>
              <a:spcBef>
                <a:spcPts val="0"/>
              </a:spcBef>
              <a:spcAft>
                <a:spcPts val="0"/>
              </a:spcAft>
              <a:buClrTx/>
              <a:buSzTx/>
              <a:buFontTx/>
              <a:buNone/>
              <a:defRPr/>
            </a:pPr>
            <a:endParaRPr lang="en-US" b="0" baseline="0" dirty="0"/>
          </a:p>
          <a:p>
            <a:pPr marL="342900" marR="0" indent="-342900" algn="l" defTabSz="1219200" rtl="0" eaLnBrk="1" fontAlgn="auto" latinLnBrk="0" hangingPunct="1">
              <a:lnSpc>
                <a:spcPct val="100000"/>
              </a:lnSpc>
              <a:spcBef>
                <a:spcPts val="0"/>
              </a:spcBef>
              <a:spcAft>
                <a:spcPts val="0"/>
              </a:spcAft>
              <a:buClrTx/>
              <a:buSzTx/>
              <a:buFontTx/>
              <a:buAutoNum type="arabicParenR" startAt="5"/>
              <a:defRPr/>
            </a:pPr>
            <a:endParaRPr lang="en-US" b="0" baseline="0"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Geometric</a:t>
            </a:r>
            <a:r>
              <a:rPr lang="en-US" baseline="0" dirty="0"/>
              <a:t> construction of images in a concave lens include:</a:t>
            </a:r>
          </a:p>
          <a:p>
            <a:pPr marL="342900" indent="-342900">
              <a:buAutoNum type="arabicParenR"/>
            </a:pPr>
            <a:r>
              <a:rPr lang="en-US" baseline="0" dirty="0"/>
              <a:t>When an object is at infinity, the image is formed at the focus on the same side of the lens. The image is virtual ,upright and diminished to a point.</a:t>
            </a:r>
          </a:p>
          <a:p>
            <a:pPr marL="342900" marR="0" indent="-342900" algn="l" defTabSz="1219200" rtl="0" eaLnBrk="1" fontAlgn="auto" latinLnBrk="0" hangingPunct="1">
              <a:lnSpc>
                <a:spcPct val="100000"/>
              </a:lnSpc>
              <a:spcBef>
                <a:spcPts val="0"/>
              </a:spcBef>
              <a:spcAft>
                <a:spcPts val="0"/>
              </a:spcAft>
              <a:buClrTx/>
              <a:buSzTx/>
              <a:buFontTx/>
              <a:buAutoNum type="arabicParenR"/>
              <a:defRPr/>
            </a:pPr>
            <a:r>
              <a:rPr lang="en-US" baseline="0" dirty="0"/>
              <a:t>When the object is ANYWHERE between the optical center(O) and infinity, the image is formed between the focus and the optic center on the same side of the lens and the object. The image is diminished , upright and virtual  </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refraction ,the following are the sign conventions :</a:t>
            </a:r>
          </a:p>
          <a:p>
            <a:pPr marL="342900" indent="-342900">
              <a:buAutoNum type="arabicParenR"/>
            </a:pPr>
            <a:r>
              <a:rPr lang="en-US" baseline="0" dirty="0"/>
              <a:t>All distances are measured from the optical center of the lens.</a:t>
            </a:r>
          </a:p>
          <a:p>
            <a:pPr marL="342900" indent="-342900">
              <a:buAutoNum type="arabicParenR"/>
            </a:pPr>
            <a:r>
              <a:rPr lang="en-US" baseline="0" dirty="0"/>
              <a:t>The distance measured from the optical center in the direction of the incident light are taken as positive.</a:t>
            </a:r>
          </a:p>
          <a:p>
            <a:pPr marL="342900" indent="-342900">
              <a:buAutoNum type="arabicParenR"/>
            </a:pPr>
            <a:r>
              <a:rPr lang="en-US" baseline="0" dirty="0"/>
              <a:t>The distance measured from the optical center, opposite the direction of incident light are taken as negative.</a:t>
            </a:r>
          </a:p>
          <a:p>
            <a:pPr marL="342900" indent="-342900">
              <a:buAutoNum type="arabicParenR"/>
            </a:pPr>
            <a:r>
              <a:rPr lang="en-US" baseline="0" dirty="0"/>
              <a:t>The distance measured upward and perpendicular to the principle axis are taken as positive.</a:t>
            </a:r>
          </a:p>
          <a:p>
            <a:pPr marL="342900" indent="-342900">
              <a:buAutoNum type="arabicParenR"/>
            </a:pPr>
            <a:r>
              <a:rPr lang="en-US" baseline="0" dirty="0"/>
              <a:t>The distances measured downwards and perpendicular to the principle axis are taken as negative.</a:t>
            </a:r>
          </a:p>
        </p:txBody>
      </p:sp>
      <p:sp>
        <p:nvSpPr>
          <p:cNvPr id="4" name="Slide Number Placeholder 3"/>
          <p:cNvSpPr>
            <a:spLocks noGrp="1"/>
          </p:cNvSpPr>
          <p:nvPr>
            <p:ph type="sldNum" sz="quarter" idx="10"/>
          </p:nvPr>
        </p:nvSpPr>
        <p:spPr/>
        <p:txBody>
          <a:bodyPr/>
          <a:lstStyle/>
          <a:p>
            <a:fld id="{B8796F01-7154-41E0-B48B-A6921757531A}"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above mentioned sign conventions, the lens formula is derived as 1/f= 1/v – 1/u .</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magnification is defined as the ratio of</a:t>
            </a:r>
            <a:r>
              <a:rPr lang="en-US" baseline="0" dirty="0"/>
              <a:t> the size of the image to the size of the object or the ratio of image distance by the object distance.</a:t>
            </a:r>
          </a:p>
          <a:p>
            <a:pPr marL="0" marR="0" indent="0" algn="l" defTabSz="1219200" rtl="0" eaLnBrk="1" fontAlgn="auto" latinLnBrk="0" hangingPunct="1">
              <a:lnSpc>
                <a:spcPct val="100000"/>
              </a:lnSpc>
              <a:spcBef>
                <a:spcPts val="0"/>
              </a:spcBef>
              <a:spcAft>
                <a:spcPts val="0"/>
              </a:spcAft>
              <a:buClrTx/>
              <a:buSzTx/>
              <a:buFontTx/>
              <a:buNone/>
              <a:defRPr/>
            </a:pPr>
            <a:r>
              <a:rPr lang="en-US" dirty="0"/>
              <a:t>From equation (1) &amp; (2)</a:t>
            </a:r>
            <a:br>
              <a:rPr lang="en-US" dirty="0"/>
            </a:br>
            <a:r>
              <a:rPr lang="en-US" dirty="0"/>
              <a:t>If magnification</a:t>
            </a:r>
            <a:br>
              <a:rPr lang="en-US" dirty="0"/>
            </a:br>
            <a:r>
              <a:rPr lang="en-US" dirty="0"/>
              <a:t>m &gt; 1,then image is magnified</a:t>
            </a:r>
            <a:br>
              <a:rPr lang="en-US" dirty="0"/>
            </a:br>
            <a:r>
              <a:rPr lang="en-US" dirty="0"/>
              <a:t>m = 1 ,image is of same size</a:t>
            </a:r>
            <a:br>
              <a:rPr lang="en-US" dirty="0"/>
            </a:br>
            <a:r>
              <a:rPr lang="en-US" dirty="0"/>
              <a:t>m &lt; 1, image is diminished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of the lens is defined as the measure of deviation</a:t>
            </a:r>
            <a:r>
              <a:rPr lang="en-US" baseline="0" dirty="0"/>
              <a:t> of the rays passing through the lens.</a:t>
            </a:r>
          </a:p>
          <a:p>
            <a:r>
              <a:rPr lang="en-US" baseline="0" dirty="0"/>
              <a:t>The reciprocal of the focal length in meters is called the power of the lens.</a:t>
            </a:r>
          </a:p>
          <a:p>
            <a:r>
              <a:rPr lang="en-US" baseline="0" dirty="0"/>
              <a:t>The power of the lens is measured in </a:t>
            </a:r>
            <a:r>
              <a:rPr lang="en-US" baseline="0" dirty="0" err="1"/>
              <a:t>Dioptre</a:t>
            </a:r>
            <a:r>
              <a:rPr lang="en-US" baseline="0" dirty="0"/>
              <a:t>.(D)</a:t>
            </a:r>
          </a:p>
          <a:p>
            <a:r>
              <a:rPr lang="en-US" baseline="0" dirty="0"/>
              <a:t>The power of the convex lens is taken as positive and that of a concave lens is negative.</a:t>
            </a:r>
          </a:p>
          <a:p>
            <a:r>
              <a:rPr lang="en-US" baseline="0" dirty="0"/>
              <a:t>If two lenses of powers p1 and p2 are placed in contact with each </a:t>
            </a:r>
            <a:r>
              <a:rPr lang="en-US" baseline="0" dirty="0" err="1"/>
              <a:t>other,then</a:t>
            </a:r>
            <a:r>
              <a:rPr lang="en-US" baseline="0" dirty="0"/>
              <a:t> their combined power  P=p1+p2.</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us look at the next concept called Refraction of light.</a:t>
            </a:r>
          </a:p>
          <a:p>
            <a:r>
              <a:rPr lang="en-US" baseline="0" dirty="0"/>
              <a:t>Now what is refraction?</a:t>
            </a:r>
          </a:p>
          <a:p>
            <a:r>
              <a:rPr lang="en-US" baseline="0" dirty="0"/>
              <a:t>The phenomenon due to which a </a:t>
            </a:r>
            <a:r>
              <a:rPr lang="en-US" baseline="0" dirty="0" err="1"/>
              <a:t>a</a:t>
            </a:r>
            <a:r>
              <a:rPr lang="en-US" baseline="0" dirty="0"/>
              <a:t> ray of light deviates from its original path while travelling from one optical medium to another optical medium. This is called refraction.</a:t>
            </a:r>
          </a:p>
          <a:p>
            <a:r>
              <a:rPr lang="en-US" baseline="0" dirty="0"/>
              <a:t>The cause of refraction of light is the change in the speed of light when it passes from one optical medium to another.</a:t>
            </a:r>
          </a:p>
        </p:txBody>
      </p:sp>
      <p:sp>
        <p:nvSpPr>
          <p:cNvPr id="4" name="Slide Number Placeholder 3"/>
          <p:cNvSpPr>
            <a:spLocks noGrp="1"/>
          </p:cNvSpPr>
          <p:nvPr>
            <p:ph type="sldNum" sz="quarter" idx="10"/>
          </p:nvPr>
        </p:nvSpPr>
        <p:spPr/>
        <p:txBody>
          <a:bodyPr/>
          <a:lstStyle/>
          <a:p>
            <a:fld id="{B8796F01-7154-41E0-B48B-A6921757531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200" rtl="0" eaLnBrk="1" fontAlgn="auto" latinLnBrk="0" hangingPunct="1">
              <a:lnSpc>
                <a:spcPct val="100000"/>
              </a:lnSpc>
              <a:spcBef>
                <a:spcPts val="0"/>
              </a:spcBef>
              <a:spcAft>
                <a:spcPts val="0"/>
              </a:spcAft>
              <a:buClrTx/>
              <a:buSzTx/>
              <a:buFontTx/>
              <a:buNone/>
              <a:defRPr/>
            </a:pPr>
            <a:r>
              <a:rPr lang="en-US" dirty="0"/>
              <a:t>In</a:t>
            </a:r>
            <a:r>
              <a:rPr lang="en-US" baseline="0" dirty="0"/>
              <a:t> this diagram we see a ray passing through a glass slab which is a denser medium.</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Ray EO is the incident ray.</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The point O is called the point of incidence. The perpendicular drawn at the point of incidence is called normal</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The ray of light which deviates from its path from entering the other optical medium(glass slab) is called the refracted ray.(OO’)</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The angle which the refracted ray makes with the normal is called the angle of refraction.(r</a:t>
            </a:r>
            <a:r>
              <a:rPr lang="en-US" baseline="-25000" dirty="0"/>
              <a:t>1</a:t>
            </a:r>
            <a:r>
              <a:rPr lang="en-US" baseline="0" dirty="0"/>
              <a:t>)</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The direction in which the ray light bends depends on the medium through which it is travelling initially. When a ray of light travels from a rarer medium to a denser medium(air to glass) obliquely, it always bends towards the normal drawn at the point of incidence.</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In this case the angle of incidence is always greater than the angle of refraction.</a:t>
            </a:r>
          </a:p>
          <a:p>
            <a:pPr marL="0" marR="0" indent="0" algn="l" defTabSz="1219200" rtl="0" eaLnBrk="1" fontAlgn="auto" latinLnBrk="0" hangingPunct="1">
              <a:lnSpc>
                <a:spcPct val="100000"/>
              </a:lnSpc>
              <a:spcBef>
                <a:spcPts val="0"/>
              </a:spcBef>
              <a:spcAft>
                <a:spcPts val="0"/>
              </a:spcAft>
              <a:buClrTx/>
              <a:buSzTx/>
              <a:buFontTx/>
              <a:buNone/>
              <a:defRPr/>
            </a:pPr>
            <a:endParaRPr lang="en-US" baseline="0" dirty="0"/>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When a ray of light travels from an optically denser to a rarer medium obliquely, the ray bends away from the normal.</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When the ray passes from the glass slab to air, O’H bends away from  the normal at  surface </a:t>
            </a:r>
            <a:r>
              <a:rPr lang="en-US" baseline="0" dirty="0" err="1"/>
              <a:t>CD.This</a:t>
            </a:r>
            <a:r>
              <a:rPr lang="en-US" baseline="0" dirty="0"/>
              <a:t> ray is called the emergent </a:t>
            </a:r>
            <a:r>
              <a:rPr lang="en-US" baseline="0" dirty="0" err="1"/>
              <a:t>ray.The</a:t>
            </a:r>
            <a:r>
              <a:rPr lang="en-US" baseline="0" dirty="0"/>
              <a:t> angle made between the normal at point O’ and the emergent ray is called the angle of emergence(r</a:t>
            </a:r>
            <a:r>
              <a:rPr lang="en-US" baseline="-25000" dirty="0"/>
              <a:t>2</a:t>
            </a:r>
            <a:r>
              <a:rPr lang="en-US" baseline="0" dirty="0"/>
              <a:t>).</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The perpendicular distance between the incident ray produced and the emergent ray is called lateral displacement (O’L).</a:t>
            </a:r>
          </a:p>
          <a:p>
            <a:pPr marL="0" marR="0" indent="0" algn="l" defTabSz="1219200" rtl="0" eaLnBrk="1" fontAlgn="auto" latinLnBrk="0" hangingPunct="1">
              <a:lnSpc>
                <a:spcPct val="100000"/>
              </a:lnSpc>
              <a:spcBef>
                <a:spcPts val="0"/>
              </a:spcBef>
              <a:spcAft>
                <a:spcPts val="0"/>
              </a:spcAft>
              <a:buClrTx/>
              <a:buSzTx/>
              <a:buFontTx/>
              <a:buNone/>
              <a:defRPr/>
            </a:pPr>
            <a:r>
              <a:rPr lang="en-US" baseline="0" dirty="0"/>
              <a:t> </a:t>
            </a:r>
            <a:endParaRPr lang="en-US" dirty="0"/>
          </a:p>
          <a:p>
            <a:pPr marL="0" marR="0" indent="0" algn="l" defTabSz="1219200" rtl="0" eaLnBrk="1" fontAlgn="auto" latinLnBrk="0" hangingPunct="1">
              <a:lnSpc>
                <a:spcPct val="100000"/>
              </a:lnSpc>
              <a:spcBef>
                <a:spcPts val="0"/>
              </a:spcBef>
              <a:spcAft>
                <a:spcPts val="0"/>
              </a:spcAft>
              <a:buClrTx/>
              <a:buSzTx/>
              <a:buFontTx/>
              <a:buNone/>
              <a:defRPr/>
            </a:pPr>
            <a:endParaRPr lang="en-US" dirty="0"/>
          </a:p>
          <a:p>
            <a:pPr marL="0" marR="0" indent="0" algn="l" defTabSz="1219200" rtl="0" eaLnBrk="1" fontAlgn="auto" latinLnBrk="0" hangingPunct="1">
              <a:lnSpc>
                <a:spcPct val="100000"/>
              </a:lnSpc>
              <a:spcBef>
                <a:spcPts val="0"/>
              </a:spcBef>
              <a:spcAft>
                <a:spcPts val="0"/>
              </a:spcAft>
              <a:buClrTx/>
              <a:buSzTx/>
              <a:buFontTx/>
              <a:buNone/>
              <a:defRPr/>
            </a:pPr>
            <a:r>
              <a:rPr lang="en-US" dirty="0"/>
              <a:t>.</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Moving on to the laws</a:t>
            </a:r>
            <a:r>
              <a:rPr lang="en-US" baseline="0" dirty="0"/>
              <a:t> of refraction.</a:t>
            </a:r>
          </a:p>
          <a:p>
            <a:r>
              <a:rPr lang="en-US" baseline="0" dirty="0"/>
              <a:t>According to experiments it is seen that a slant ray of light passing through  a glass slab bends at the interface of the two </a:t>
            </a:r>
            <a:r>
              <a:rPr lang="en-US" baseline="0" dirty="0" err="1"/>
              <a:t>medium.This</a:t>
            </a:r>
            <a:r>
              <a:rPr lang="en-US" baseline="0" dirty="0"/>
              <a:t> results in the laws of refraction.</a:t>
            </a:r>
          </a:p>
          <a:p>
            <a:pPr marL="342900" indent="-342900">
              <a:buAutoNum type="arabicParenR"/>
            </a:pPr>
            <a:r>
              <a:rPr lang="en-US" baseline="0" dirty="0"/>
              <a:t>The incident ray, refracted ray and the normal at the point of incidence O all lie in the same plane.</a:t>
            </a:r>
          </a:p>
          <a:p>
            <a:pPr marL="342900" indent="-342900">
              <a:buAutoNum type="arabicParenR"/>
            </a:pPr>
            <a:r>
              <a:rPr lang="en-US" baseline="0" dirty="0"/>
              <a:t>The ratio of the sine of the angle of incidence to the sine of the angle of refraction is a constant for  a given pair of optical media. This constant is called refractive index(n21).</a:t>
            </a:r>
          </a:p>
          <a:p>
            <a:pPr marL="0" indent="0">
              <a:buNone/>
            </a:pPr>
            <a:r>
              <a:rPr lang="en-US" baseline="0" dirty="0"/>
              <a:t>Note: when a ray travels from one optical medium to another at right angles(90 degrees) to the </a:t>
            </a:r>
            <a:r>
              <a:rPr lang="en-US" baseline="0" dirty="0" err="1"/>
              <a:t>surface,it</a:t>
            </a:r>
            <a:r>
              <a:rPr lang="en-US" baseline="0" dirty="0"/>
              <a:t> suffers no refraction.</a:t>
            </a:r>
          </a:p>
          <a:p>
            <a:pPr marL="342900" indent="-342900">
              <a:buAutoNum type="arabicParenR"/>
            </a:pPr>
            <a:endParaRPr lang="en-US" baseline="0" dirty="0"/>
          </a:p>
        </p:txBody>
      </p:sp>
      <p:sp>
        <p:nvSpPr>
          <p:cNvPr id="4" name="Slide Number Placeholder 3"/>
          <p:cNvSpPr>
            <a:spLocks noGrp="1"/>
          </p:cNvSpPr>
          <p:nvPr>
            <p:ph type="sldNum" sz="quarter" idx="10"/>
          </p:nvPr>
        </p:nvSpPr>
        <p:spPr/>
        <p:txBody>
          <a:bodyPr/>
          <a:lstStyle/>
          <a:p>
            <a:fld id="{B8796F01-7154-41E0-B48B-A6921757531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above is the refractive index in  terms of speeds of light</a:t>
            </a:r>
            <a:r>
              <a:rPr lang="en-US" baseline="0" dirty="0"/>
              <a:t> in each medium.</a:t>
            </a:r>
          </a:p>
          <a:p>
            <a:r>
              <a:rPr lang="en-US" dirty="0"/>
              <a:t>Refractive index of water</a:t>
            </a:r>
            <a:r>
              <a:rPr lang="en-US" baseline="0" dirty="0"/>
              <a:t> is said to be</a:t>
            </a:r>
            <a:r>
              <a:rPr lang="en-US" dirty="0"/>
              <a:t>1.33.</a:t>
            </a:r>
          </a:p>
          <a:p>
            <a:r>
              <a:rPr lang="en-US" dirty="0"/>
              <a:t>Refractive index of glass</a:t>
            </a:r>
            <a:r>
              <a:rPr lang="en-US" baseline="0" dirty="0"/>
              <a:t> is said to be </a:t>
            </a:r>
            <a:r>
              <a:rPr lang="en-US" dirty="0"/>
              <a:t>1.52</a:t>
            </a:r>
          </a:p>
          <a:p>
            <a:r>
              <a:rPr lang="en-US" baseline="0" dirty="0"/>
              <a:t>Refractive index of glass </a:t>
            </a:r>
            <a:r>
              <a:rPr lang="en-US" baseline="0" dirty="0" err="1"/>
              <a:t>wrt</a:t>
            </a:r>
            <a:r>
              <a:rPr lang="en-US" baseline="0" dirty="0"/>
              <a:t> air is given by Speed of light in air  to the speed off light in </a:t>
            </a:r>
            <a:r>
              <a:rPr lang="en-US" baseline="0" dirty="0" err="1"/>
              <a:t>glass.It</a:t>
            </a:r>
            <a:r>
              <a:rPr lang="en-US" baseline="0" dirty="0"/>
              <a:t> is the vice versa for refractive index of air </a:t>
            </a:r>
            <a:r>
              <a:rPr lang="en-US" baseline="0" dirty="0" err="1"/>
              <a:t>wrt</a:t>
            </a:r>
            <a:r>
              <a:rPr lang="en-US" baseline="0" dirty="0"/>
              <a:t> glass.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lens is defined as a transparent optical material bound by two surfaces, of which one or both surfaces are </a:t>
            </a:r>
            <a:r>
              <a:rPr lang="en-US" dirty="0" err="1"/>
              <a:t>spherical.There</a:t>
            </a:r>
            <a:r>
              <a:rPr lang="en-US" baseline="0" dirty="0"/>
              <a:t> are two types of lenses:</a:t>
            </a:r>
            <a:endParaRPr lang="en-US" dirty="0"/>
          </a:p>
          <a:p>
            <a:r>
              <a:rPr lang="en-US" b="1" dirty="0"/>
              <a:t>Convex lens </a:t>
            </a:r>
            <a:br>
              <a:rPr lang="en-US" dirty="0"/>
            </a:br>
            <a:r>
              <a:rPr lang="en-US" dirty="0"/>
              <a:t>A lens which is thinner at the edges and thicker at the center is known as  </a:t>
            </a:r>
            <a:r>
              <a:rPr lang="en-US" b="1" dirty="0"/>
              <a:t>Bi</a:t>
            </a:r>
            <a:r>
              <a:rPr lang="en-US" dirty="0"/>
              <a:t>-</a:t>
            </a:r>
            <a:r>
              <a:rPr lang="en-US" b="1" dirty="0"/>
              <a:t>convex lens</a:t>
            </a:r>
            <a:r>
              <a:rPr lang="en-US" dirty="0"/>
              <a:t>.</a:t>
            </a:r>
          </a:p>
          <a:p>
            <a:r>
              <a:rPr lang="en-US" b="1" dirty="0"/>
              <a:t>Concave Lens</a:t>
            </a:r>
            <a:br>
              <a:rPr lang="en-US" dirty="0"/>
            </a:br>
            <a:r>
              <a:rPr lang="en-US" dirty="0"/>
              <a:t>A lens bounded by two spherical surfaces, curved inwards is known as bi- concave lens (or simply concave lens)</a:t>
            </a:r>
            <a:br>
              <a:rPr lang="en-US" dirty="0"/>
            </a:br>
            <a:r>
              <a:rPr lang="en-US" dirty="0"/>
              <a:t>It is also known as diverging lens because it diverges the light.</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a:t>
            </a:r>
            <a:r>
              <a:rPr lang="en-US" b="0" baseline="0" dirty="0"/>
              <a:t> following are he terms associate with the lens. Refer to the diagram.</a:t>
            </a:r>
          </a:p>
          <a:p>
            <a:endParaRPr lang="en-US" b="0" baseline="0" dirty="0"/>
          </a:p>
          <a:p>
            <a:r>
              <a:rPr lang="en-US" b="1" dirty="0"/>
              <a:t>Centre of curvature</a:t>
            </a:r>
            <a:r>
              <a:rPr lang="en-US" dirty="0"/>
              <a:t> : Center</a:t>
            </a:r>
            <a:r>
              <a:rPr lang="en-US" baseline="0" dirty="0"/>
              <a:t> of an imaginary sphere of which the curved surface of the lens is a part of .(C and C’)</a:t>
            </a:r>
            <a:endParaRPr lang="en-US" dirty="0"/>
          </a:p>
          <a:p>
            <a:r>
              <a:rPr lang="en-US" dirty="0"/>
              <a:t> </a:t>
            </a:r>
            <a:r>
              <a:rPr lang="en-US" b="1" dirty="0"/>
              <a:t>Principal axis</a:t>
            </a:r>
            <a:r>
              <a:rPr lang="en-US" dirty="0"/>
              <a:t> :Imaginary straight line passing through the two centers of curvature</a:t>
            </a:r>
          </a:p>
          <a:p>
            <a:r>
              <a:rPr lang="en-US" dirty="0"/>
              <a:t> </a:t>
            </a:r>
            <a:r>
              <a:rPr lang="en-US" b="1" dirty="0"/>
              <a:t>Optical Centre</a:t>
            </a:r>
            <a:r>
              <a:rPr lang="en-US" dirty="0"/>
              <a:t> :Point</a:t>
            </a:r>
            <a:r>
              <a:rPr lang="en-US" baseline="0" dirty="0"/>
              <a:t> in a thin lens where a ray passing through it goes </a:t>
            </a:r>
            <a:r>
              <a:rPr lang="en-US" baseline="0" dirty="0" err="1"/>
              <a:t>undeviated</a:t>
            </a:r>
            <a:r>
              <a:rPr lang="en-US" dirty="0"/>
              <a:t>.(O)</a:t>
            </a:r>
          </a:p>
          <a:p>
            <a:r>
              <a:rPr lang="en-US" dirty="0"/>
              <a:t> </a:t>
            </a:r>
            <a:r>
              <a:rPr lang="en-US" b="1" dirty="0"/>
              <a:t>Aperture </a:t>
            </a:r>
            <a:r>
              <a:rPr lang="en-US" dirty="0"/>
              <a:t>: The effective diameter of the circular outline of a spherical lens.</a:t>
            </a:r>
          </a:p>
          <a:p>
            <a:r>
              <a:rPr lang="en-US" dirty="0"/>
              <a:t> </a:t>
            </a:r>
            <a:r>
              <a:rPr lang="en-US" b="1" dirty="0"/>
              <a:t>Focus of lens</a:t>
            </a:r>
            <a:r>
              <a:rPr lang="en-US" dirty="0"/>
              <a:t> : Beam of light parallel to principal axis, after refraction converges</a:t>
            </a:r>
            <a:r>
              <a:rPr lang="en-US" baseline="0" dirty="0"/>
              <a:t> to a point or appears to diverge from a point is called the focus of the lens.(refer to diagram in the next slide).</a:t>
            </a:r>
          </a:p>
          <a:p>
            <a:r>
              <a:rPr lang="en-US" baseline="0" dirty="0"/>
              <a:t>Twice the focal length is equal to the center of curvature.</a:t>
            </a:r>
            <a:endParaRPr lang="en-US" dirty="0"/>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a:t>
            </a:r>
            <a:r>
              <a:rPr lang="en-US" baseline="0" dirty="0"/>
              <a:t> convex lens ,</a:t>
            </a:r>
            <a:r>
              <a:rPr lang="en-US" dirty="0"/>
              <a:t>Rays parallel</a:t>
            </a:r>
            <a:r>
              <a:rPr lang="en-US" baseline="0" dirty="0"/>
              <a:t> to the principle axis after refraction through the lens meet at a point which is called the focus of the lens.</a:t>
            </a:r>
          </a:p>
          <a:p>
            <a:r>
              <a:rPr lang="en-US" baseline="0" dirty="0"/>
              <a:t>In a concave lens, rays rendered parallel to the lens after refraction appear to diverge from a point. This point is referred  to as the focus of a concave lens.</a:t>
            </a:r>
          </a:p>
          <a:p>
            <a:r>
              <a:rPr lang="en-US" baseline="0" dirty="0"/>
              <a:t>The distance between the focus and the optic center of the lens is called focal length(OF1 and OF2). It is denoted by  ‘f’ .</a:t>
            </a:r>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a:t>
            </a:r>
            <a:r>
              <a:rPr lang="en-US" baseline="0" dirty="0"/>
              <a:t> to geometrically construct images for </a:t>
            </a:r>
            <a:r>
              <a:rPr lang="en-US" baseline="0" dirty="0" err="1"/>
              <a:t>lenses,the</a:t>
            </a:r>
            <a:r>
              <a:rPr lang="en-US" baseline="0" dirty="0"/>
              <a:t> following rules are to be followed.</a:t>
            </a:r>
          </a:p>
          <a:p>
            <a:endParaRPr lang="en-US" baseline="0" dirty="0"/>
          </a:p>
          <a:p>
            <a:r>
              <a:rPr lang="en-US" dirty="0">
                <a:sym typeface="+mn-ea"/>
              </a:rPr>
              <a:t>Rule </a:t>
            </a:r>
            <a:r>
              <a:rPr lang="en-IN" altLang="en-US" dirty="0">
                <a:sym typeface="+mn-ea"/>
              </a:rPr>
              <a:t>1</a:t>
            </a:r>
            <a:r>
              <a:rPr lang="en-US" dirty="0">
                <a:sym typeface="+mn-ea"/>
              </a:rPr>
              <a:t>:A ray passing through optic center O passes without any deviation.</a:t>
            </a:r>
            <a:endParaRPr lang="en-US" baseline="0" dirty="0"/>
          </a:p>
          <a:p>
            <a:r>
              <a:rPr lang="en-US" baseline="0" dirty="0"/>
              <a:t>Rule </a:t>
            </a:r>
            <a:r>
              <a:rPr lang="en-IN" altLang="en-US" baseline="0" dirty="0"/>
              <a:t>2</a:t>
            </a:r>
            <a:r>
              <a:rPr lang="en-US" baseline="0" dirty="0"/>
              <a:t>:</a:t>
            </a:r>
            <a:r>
              <a:rPr lang="en-US" dirty="0"/>
              <a:t>After refraction, a ray parallel to principal axis will always pass through focus</a:t>
            </a:r>
            <a:r>
              <a:rPr lang="en-US" baseline="0" dirty="0"/>
              <a:t> (F)</a:t>
            </a:r>
            <a:r>
              <a:rPr lang="en-US" dirty="0"/>
              <a:t>.</a:t>
            </a:r>
          </a:p>
          <a:p>
            <a:r>
              <a:rPr lang="en-US" dirty="0"/>
              <a:t>Rule </a:t>
            </a:r>
            <a:r>
              <a:rPr lang="en-IN" altLang="en-US" dirty="0"/>
              <a:t>3</a:t>
            </a:r>
            <a:r>
              <a:rPr lang="en-US" dirty="0"/>
              <a:t>: A ray passes through F, after refraction will emerge parallel to principal axis</a:t>
            </a:r>
          </a:p>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9/20/2019</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9/20/2019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9/20/2019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9/20/2019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9/20/2019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9/20/2019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045">
              <a:defRPr sz="1800"/>
            </a:lvl5pPr>
            <a:lvl6pPr marL="2011045">
              <a:defRPr sz="1800"/>
            </a:lvl6pPr>
            <a:lvl7pPr marL="2011045">
              <a:defRPr sz="1800"/>
            </a:lvl7pPr>
            <a:lvl8pPr marL="2011045">
              <a:defRPr sz="1800"/>
            </a:lvl8pPr>
            <a:lvl9pPr marL="2011045">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9/20/2019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B0895E-43C3-4560-B59A-90049317E860}" type="datetime1">
              <a:rPr lang="en-US" smtClean="0"/>
              <a:t>9/20/2019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9/20/2019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9/20/2019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r>
              <a:rPr lang="en-US"/>
              <a:t>Click icon to add picture</a:t>
            </a: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9/20/2019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9/20/2019</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hf sldNum="0" hdr="0" ftr="0" dt="0"/>
  <p:txStyles>
    <p:titleStyle>
      <a:lvl1pPr algn="l" defTabSz="1219200" rtl="0" eaLnBrk="1" latinLnBrk="0" hangingPunct="1">
        <a:lnSpc>
          <a:spcPct val="85000"/>
        </a:lnSpc>
        <a:spcBef>
          <a:spcPct val="0"/>
        </a:spcBef>
        <a:buNone/>
        <a:defRPr sz="4400" b="0" kern="1200" cap="none" baseline="0">
          <a:solidFill>
            <a:schemeClr val="accent2">
              <a:lumMod val="50000"/>
            </a:schemeClr>
          </a:solidFill>
          <a:effectLst/>
          <a:latin typeface="+mj-lt"/>
          <a:ea typeface="+mj-ea"/>
          <a:cs typeface="+mj-cs"/>
        </a:defRPr>
      </a:lvl1pPr>
    </p:titleStyle>
    <p:bodyStyle>
      <a:lvl1pPr marL="304800" indent="-304800" algn="l" defTabSz="1219200" rtl="0" eaLnBrk="1" latinLnBrk="0" hangingPunct="1">
        <a:lnSpc>
          <a:spcPct val="95000"/>
        </a:lnSpc>
        <a:spcBef>
          <a:spcPts val="1865"/>
        </a:spcBef>
        <a:buClr>
          <a:schemeClr val="accent6">
            <a:lumMod val="50000"/>
          </a:schemeClr>
        </a:buClr>
        <a:buSzPct val="100000"/>
        <a:buFont typeface="Arial" panose="020B0604020202020204" pitchFamily="34" charset="0"/>
        <a:buChar char="•"/>
        <a:defRPr sz="2400" kern="1200">
          <a:solidFill>
            <a:schemeClr val="tx1"/>
          </a:solidFill>
          <a:latin typeface="+mn-lt"/>
          <a:ea typeface="+mn-ea"/>
          <a:cs typeface="+mn-cs"/>
        </a:defRPr>
      </a:lvl1pPr>
      <a:lvl2pPr marL="73152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2000" kern="1200">
          <a:solidFill>
            <a:schemeClr val="tx1"/>
          </a:solidFill>
          <a:latin typeface="+mn-lt"/>
          <a:ea typeface="+mn-ea"/>
          <a:cs typeface="+mn-cs"/>
        </a:defRPr>
      </a:lvl2pPr>
      <a:lvl3pPr marL="115824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3pPr>
      <a:lvl4pPr marL="1584960"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4pPr>
      <a:lvl5pPr marL="2011045" indent="-304800" algn="l" defTabSz="1219200" rtl="0" eaLnBrk="1" latinLnBrk="0" hangingPunct="1">
        <a:lnSpc>
          <a:spcPct val="95000"/>
        </a:lnSpc>
        <a:spcBef>
          <a:spcPts val="1065"/>
        </a:spcBef>
        <a:buClr>
          <a:schemeClr val="accent6">
            <a:lumMod val="50000"/>
          </a:schemeClr>
        </a:buClr>
        <a:buSzPct val="100000"/>
        <a:buFont typeface="Century Gothic" panose="020B0502020202020204" pitchFamily="34" charset="0"/>
        <a:buChar char="–"/>
        <a:defRPr sz="1800" kern="1200">
          <a:solidFill>
            <a:schemeClr val="tx1"/>
          </a:solidFill>
          <a:latin typeface="+mn-lt"/>
          <a:ea typeface="+mn-ea"/>
          <a:cs typeface="+mn-cs"/>
        </a:defRPr>
      </a:lvl5pPr>
      <a:lvl6pPr marL="243776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6pPr>
      <a:lvl7pPr marL="286448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91205" indent="-30480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474085" indent="0" algn="l" defTabSz="1219200" rtl="0" eaLnBrk="1" latinLnBrk="0" hangingPunct="1">
        <a:lnSpc>
          <a:spcPct val="95000"/>
        </a:lnSpc>
        <a:spcBef>
          <a:spcPts val="1065"/>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9pPr>
    </p:bodyStyle>
    <p:otherStyle>
      <a:defPPr>
        <a:defRPr/>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276" y="3140968"/>
            <a:ext cx="7008574" cy="1426617"/>
          </a:xfrm>
        </p:spPr>
        <p:txBody>
          <a:bodyPr>
            <a:normAutofit/>
          </a:bodyPr>
          <a:lstStyle/>
          <a:p>
            <a:r>
              <a:rPr lang="en-US" dirty="0"/>
              <a:t>Refraction</a:t>
            </a:r>
          </a:p>
        </p:txBody>
      </p:sp>
      <p:sp>
        <p:nvSpPr>
          <p:cNvPr id="3" name="Subtitle 2"/>
          <p:cNvSpPr>
            <a:spLocks noGrp="1"/>
          </p:cNvSpPr>
          <p:nvPr>
            <p:ph type="subTitle" idx="1"/>
          </p:nvPr>
        </p:nvSpPr>
        <p:spPr>
          <a:xfrm>
            <a:off x="4870276" y="2564904"/>
            <a:ext cx="7008574" cy="740544"/>
          </a:xfrm>
        </p:spPr>
        <p:txBody>
          <a:bodyPr/>
          <a:lstStyle/>
          <a:p>
            <a:r>
              <a:rPr lang="en-US" dirty="0"/>
              <a:t>CHAPTER 10 :Part 3</a:t>
            </a:r>
          </a:p>
        </p:txBody>
      </p:sp>
      <p:sp>
        <p:nvSpPr>
          <p:cNvPr id="4" name="Rectangle 3">
            <a:extLst>
              <a:ext uri="{FF2B5EF4-FFF2-40B4-BE49-F238E27FC236}">
                <a16:creationId xmlns:a16="http://schemas.microsoft.com/office/drawing/2014/main" id="{30C94DFA-C2F0-4BA4-BD73-F31FF29D7791}"/>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p:tgtEl>
                                          <p:spTgt spid="2"/>
                                        </p:tgtEl>
                                        <p:attrNameLst>
                                          <p:attrName>ppt_y</p:attrName>
                                        </p:attrNameLst>
                                      </p:cBhvr>
                                      <p:tavLst>
                                        <p:tav tm="0">
                                          <p:val>
                                            <p:strVal val="#ppt_y+#ppt_h*1.125000"/>
                                          </p:val>
                                        </p:tav>
                                        <p:tav tm="100000">
                                          <p:val>
                                            <p:strVal val="#ppt_y"/>
                                          </p:val>
                                        </p:tav>
                                      </p:tavLst>
                                    </p:anim>
                                    <p:animEffect transition="in" filter="wipe(up)">
                                      <p:cBhvr>
                                        <p:cTn id="8" dur="1500"/>
                                        <p:tgtEl>
                                          <p:spTgt spid="2"/>
                                        </p:tgtEl>
                                      </p:cBhvr>
                                    </p:animEffect>
                                  </p:childTnLst>
                                </p:cTn>
                              </p:par>
                            </p:childTnLst>
                          </p:cTn>
                        </p:par>
                        <p:par>
                          <p:cTn id="9" fill="hold">
                            <p:stCondLst>
                              <p:cond delay="1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500"/>
                                        <p:tgtEl>
                                          <p:spTgt spid="4"/>
                                        </p:tgtEl>
                                        <p:attrNameLst>
                                          <p:attrName>ppt_y</p:attrName>
                                        </p:attrNameLst>
                                      </p:cBhvr>
                                      <p:tavLst>
                                        <p:tav tm="0">
                                          <p:val>
                                            <p:strVal val="#ppt_y+#ppt_h*1.125000"/>
                                          </p:val>
                                        </p:tav>
                                        <p:tav tm="100000">
                                          <p:val>
                                            <p:strVal val="#ppt_y"/>
                                          </p:val>
                                        </p:tav>
                                      </p:tavLst>
                                    </p:anim>
                                    <p:animEffect transition="in" filter="wipe(up)">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formation by a convex lens</a:t>
            </a:r>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269876" y="1628800"/>
            <a:ext cx="10004787" cy="4679528"/>
          </a:xfrm>
          <a:prstGeom prst="rect">
            <a:avLst/>
          </a:prstGeom>
        </p:spPr>
      </p:pic>
      <p:sp>
        <p:nvSpPr>
          <p:cNvPr id="5" name="Rectangle 4">
            <a:extLst>
              <a:ext uri="{FF2B5EF4-FFF2-40B4-BE49-F238E27FC236}">
                <a16:creationId xmlns:a16="http://schemas.microsoft.com/office/drawing/2014/main" id="{C8A68658-B339-4A7F-B775-E336A34E4096}"/>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p:tgtEl>
                                          <p:spTgt spid="5"/>
                                        </p:tgtEl>
                                        <p:attrNameLst>
                                          <p:attrName>ppt_y</p:attrName>
                                        </p:attrNameLst>
                                      </p:cBhvr>
                                      <p:tavLst>
                                        <p:tav tm="0">
                                          <p:val>
                                            <p:strVal val="#ppt_y+#ppt_h*1.125000"/>
                                          </p:val>
                                        </p:tav>
                                        <p:tav tm="100000">
                                          <p:val>
                                            <p:strVal val="#ppt_y"/>
                                          </p:val>
                                        </p:tav>
                                      </p:tavLst>
                                    </p:anim>
                                    <p:animEffect transition="in" filter="wipe(up)">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74146" cy="1397000"/>
          </a:xfrm>
        </p:spPr>
        <p:txBody>
          <a:bodyPr/>
          <a:lstStyle/>
          <a:p>
            <a:r>
              <a:rPr lang="en-US" dirty="0"/>
              <a:t>Image formed by convex lens</a:t>
            </a:r>
          </a:p>
        </p:txBody>
      </p:sp>
      <p:pic>
        <p:nvPicPr>
          <p:cNvPr id="5" name="Content Placeholder 4"/>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902064" y="1717864"/>
            <a:ext cx="9728852" cy="4231416"/>
          </a:xfrm>
          <a:prstGeom prst="rect">
            <a:avLst/>
          </a:prstGeom>
        </p:spPr>
      </p:pic>
      <p:sp>
        <p:nvSpPr>
          <p:cNvPr id="4" name="Rectangle 3">
            <a:extLst>
              <a:ext uri="{FF2B5EF4-FFF2-40B4-BE49-F238E27FC236}">
                <a16:creationId xmlns:a16="http://schemas.microsoft.com/office/drawing/2014/main" id="{EE1B1AB3-1F9C-4FC9-A038-88BCF2F97C2A}"/>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Formation by Concave Lens</a:t>
            </a:r>
            <a:endParaRPr lang="en-US" dirty="0"/>
          </a:p>
        </p:txBody>
      </p:sp>
      <p:pic>
        <p:nvPicPr>
          <p:cNvPr id="5" name="Content Placeholder 4"/>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909836" y="1781877"/>
            <a:ext cx="10225136" cy="4383427"/>
          </a:xfrm>
          <a:prstGeom prst="rect">
            <a:avLst/>
          </a:prstGeom>
        </p:spPr>
      </p:pic>
      <p:sp>
        <p:nvSpPr>
          <p:cNvPr id="4" name="Rectangle 3">
            <a:extLst>
              <a:ext uri="{FF2B5EF4-FFF2-40B4-BE49-F238E27FC236}">
                <a16:creationId xmlns:a16="http://schemas.microsoft.com/office/drawing/2014/main" id="{A043F5D3-5068-4FB8-BED6-BF14BF7D812D}"/>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Sign Convention for Refraction by Spherical Lens</a:t>
            </a:r>
            <a:endParaRPr lang="en-US" dirty="0"/>
          </a:p>
        </p:txBody>
      </p:sp>
      <p:sp>
        <p:nvSpPr>
          <p:cNvPr id="3" name="Content Placeholder 2"/>
          <p:cNvSpPr>
            <a:spLocks noGrp="1"/>
          </p:cNvSpPr>
          <p:nvPr>
            <p:ph idx="1"/>
          </p:nvPr>
        </p:nvSpPr>
        <p:spPr/>
        <p:txBody>
          <a:bodyPr/>
          <a:lstStyle/>
          <a:p>
            <a:endParaRPr lang="en-US" dirty="0"/>
          </a:p>
          <a:p>
            <a:r>
              <a:rPr lang="en-US" dirty="0"/>
              <a:t>Similar to that of spherical mirror, only the difference is that all the measurements are made from optical center ‘O’.</a:t>
            </a:r>
          </a:p>
          <a:p>
            <a:pPr marL="0" indent="0">
              <a:buNone/>
            </a:pPr>
            <a:endParaRPr lang="en-US" dirty="0">
              <a:solidFill>
                <a:schemeClr val="accent6"/>
              </a:solidFill>
            </a:endParaRPr>
          </a:p>
        </p:txBody>
      </p:sp>
      <p:sp>
        <p:nvSpPr>
          <p:cNvPr id="4" name="Rectangle 3">
            <a:extLst>
              <a:ext uri="{FF2B5EF4-FFF2-40B4-BE49-F238E27FC236}">
                <a16:creationId xmlns:a16="http://schemas.microsoft.com/office/drawing/2014/main" id="{5744FC48-00DE-45E1-9225-7223906D9EE8}"/>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1500"/>
                                        <p:tgtEl>
                                          <p:spTgt spid="3">
                                            <p:txEl>
                                              <p:pRg st="1" end="1"/>
                                            </p:txEl>
                                          </p:spTgt>
                                        </p:tgtEl>
                                      </p:cBhvr>
                                    </p:animEffect>
                                  </p:childTnLst>
                                </p:cTn>
                              </p:par>
                            </p:childTnLst>
                          </p:cTn>
                        </p:par>
                        <p:par>
                          <p:cTn id="9" fill="hold">
                            <p:stCondLst>
                              <p:cond delay="1500"/>
                            </p:stCondLst>
                            <p:childTnLst>
                              <p:par>
                                <p:cTn id="10" presetID="1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500"/>
                                        <p:tgtEl>
                                          <p:spTgt spid="4"/>
                                        </p:tgtEl>
                                        <p:attrNameLst>
                                          <p:attrName>ppt_y</p:attrName>
                                        </p:attrNameLst>
                                      </p:cBhvr>
                                      <p:tavLst>
                                        <p:tav tm="0">
                                          <p:val>
                                            <p:strVal val="#ppt_y+#ppt_h*1.125000"/>
                                          </p:val>
                                        </p:tav>
                                        <p:tav tm="100000">
                                          <p:val>
                                            <p:strVal val="#ppt_y"/>
                                          </p:val>
                                        </p:tav>
                                      </p:tavLst>
                                    </p:anim>
                                    <p:animEffect transition="in" filter="wipe(up)">
                                      <p:cBhvr>
                                        <p:cTn id="1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LENS FORMULAE</a:t>
            </a:r>
          </a:p>
        </p:txBody>
      </p:sp>
      <mc:AlternateContent xmlns:mc="http://schemas.openxmlformats.org/markup-compatibility/2006" xmlns:a14="http://schemas.microsoft.com/office/drawing/2010/main">
        <mc:Choice Requires="a14">
          <p:sp>
            <p:nvSpPr>
              <p:cNvPr id="3" name="TextBox 2"/>
              <p:cNvSpPr txBox="1"/>
              <p:nvPr/>
            </p:nvSpPr>
            <p:spPr>
              <a:xfrm>
                <a:off x="1089437" y="1900288"/>
                <a:ext cx="3096344" cy="1071512"/>
              </a:xfrm>
              <a:prstGeom prst="rect">
                <a:avLst/>
              </a:prstGeom>
              <a:noFill/>
            </p:spPr>
            <p:txBody>
              <a:bodyPr wrap="squar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𝑓</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𝑣</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𝑢</m:t>
                          </m:r>
                        </m:den>
                      </m:f>
                    </m:oMath>
                  </m:oMathPara>
                </a14:m>
                <a:endParaRPr lang="en-US" b="0" dirty="0"/>
              </a:p>
              <a:p>
                <a:pPr>
                  <a:lnSpc>
                    <a:spcPct val="95000"/>
                  </a:lnSpc>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15777" y="1885683"/>
                <a:ext cx="3096344" cy="1071512"/>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17948" y="3573016"/>
                <a:ext cx="1077154" cy="1005468"/>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r>
                            <a:rPr lang="en-US" b="0" i="1" smtClean="0">
                              <a:latin typeface="Cambria Math" panose="02040503050406030204" pitchFamily="18" charset="0"/>
                            </a:rPr>
                            <m:t>2</m:t>
                          </m:r>
                        </m:den>
                      </m:f>
                    </m:oMath>
                  </m:oMathPara>
                </a14:m>
                <a:endParaRPr lang="en-US" b="0" dirty="0"/>
              </a:p>
              <a:p>
                <a:pPr>
                  <a:lnSpc>
                    <a:spcPct val="95000"/>
                  </a:lnSpc>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17948" y="3573016"/>
                <a:ext cx="1077154" cy="1005468"/>
              </a:xfrm>
              <a:prstGeom prst="rect">
                <a:avLst/>
              </a:prstGeom>
              <a:blipFill rotWithShape="1">
                <a:blip r:embed="rId4"/>
                <a:stretch>
                  <a:fillRect/>
                </a:stretch>
              </a:blipFill>
            </p:spPr>
            <p:txBody>
              <a:bodyPr/>
              <a:lstStyle/>
              <a:p>
                <a:r>
                  <a:rPr lang="en-US">
                    <a:noFill/>
                  </a:rPr>
                  <a:t> </a:t>
                </a:r>
                <a:endParaRPr lang="en-US">
                  <a:noFill/>
                </a:endParaRPr>
              </a:p>
            </p:txBody>
          </p:sp>
        </mc:Fallback>
      </mc:AlternateContent>
      <p:sp>
        <p:nvSpPr>
          <p:cNvPr id="6" name="TextBox 5"/>
          <p:cNvSpPr txBox="1"/>
          <p:nvPr/>
        </p:nvSpPr>
        <p:spPr>
          <a:xfrm>
            <a:off x="4274820" y="1655445"/>
            <a:ext cx="7510780" cy="2428240"/>
          </a:xfrm>
          <a:prstGeom prst="rect">
            <a:avLst/>
          </a:prstGeom>
          <a:noFill/>
        </p:spPr>
        <p:txBody>
          <a:bodyPr wrap="square" rtlCol="0">
            <a:spAutoFit/>
          </a:bodyPr>
          <a:lstStyle/>
          <a:p>
            <a:pPr>
              <a:lnSpc>
                <a:spcPct val="95000"/>
              </a:lnSpc>
            </a:pPr>
            <a:r>
              <a:rPr lang="en-US" sz="3200" dirty="0"/>
              <a:t>f  - distance between focu</a:t>
            </a:r>
            <a:r>
              <a:rPr lang="en-IN" altLang="en-US" sz="3200" dirty="0"/>
              <a:t>s </a:t>
            </a:r>
            <a:r>
              <a:rPr lang="en-US" sz="3200" dirty="0"/>
              <a:t>and ‘O’</a:t>
            </a:r>
          </a:p>
          <a:p>
            <a:pPr>
              <a:lnSpc>
                <a:spcPct val="95000"/>
              </a:lnSpc>
            </a:pPr>
            <a:r>
              <a:rPr lang="en-US" sz="3200" dirty="0"/>
              <a:t>u –distance of object from ‘O’</a:t>
            </a:r>
          </a:p>
          <a:p>
            <a:pPr>
              <a:lnSpc>
                <a:spcPct val="95000"/>
              </a:lnSpc>
            </a:pPr>
            <a:r>
              <a:rPr lang="en-US" sz="3200" dirty="0"/>
              <a:t>v –distance of image from ‘O’</a:t>
            </a:r>
          </a:p>
          <a:p>
            <a:pPr>
              <a:lnSpc>
                <a:spcPct val="95000"/>
              </a:lnSpc>
            </a:pPr>
            <a:r>
              <a:rPr lang="en-US" sz="3200" dirty="0"/>
              <a:t>R –distance between center of curvature and ‘O’</a:t>
            </a:r>
          </a:p>
        </p:txBody>
      </p:sp>
      <p:sp>
        <p:nvSpPr>
          <p:cNvPr id="7" name="Rectangle 6">
            <a:extLst>
              <a:ext uri="{FF2B5EF4-FFF2-40B4-BE49-F238E27FC236}">
                <a16:creationId xmlns:a16="http://schemas.microsoft.com/office/drawing/2014/main" id="{AF30276C-6140-4FA7-BD33-463447C5B635}"/>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500"/>
                                        <p:tgtEl>
                                          <p:spTgt spid="6"/>
                                        </p:tgtEl>
                                      </p:cBhvr>
                                    </p:animEffect>
                                  </p:childTnLst>
                                </p:cTn>
                              </p:par>
                            </p:childTnLst>
                          </p:cTn>
                        </p:par>
                        <p:par>
                          <p:cTn id="16" fill="hold">
                            <p:stCondLst>
                              <p:cond delay="4500"/>
                            </p:stCondLst>
                            <p:childTnLst>
                              <p:par>
                                <p:cTn id="17" presetID="1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p:tgtEl>
                                          <p:spTgt spid="7"/>
                                        </p:tgtEl>
                                        <p:attrNameLst>
                                          <p:attrName>ppt_y</p:attrName>
                                        </p:attrNameLst>
                                      </p:cBhvr>
                                      <p:tavLst>
                                        <p:tav tm="0">
                                          <p:val>
                                            <p:strVal val="#ppt_y+#ppt_h*1.125000"/>
                                          </p:val>
                                        </p:tav>
                                        <p:tav tm="100000">
                                          <p:val>
                                            <p:strVal val="#ppt_y"/>
                                          </p:val>
                                        </p:tav>
                                      </p:tavLst>
                                    </p:anim>
                                    <p:animEffect transition="in" filter="wipe(up)">
                                      <p:cBhvr>
                                        <p:cTn id="20"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Magnification of lenses</a:t>
            </a:r>
            <a:endParaRPr lang="en-US" dirty="0"/>
          </a:p>
        </p:txBody>
      </p:sp>
      <p:sp>
        <p:nvSpPr>
          <p:cNvPr id="3" name="Content Placeholder 2"/>
          <p:cNvSpPr>
            <a:spLocks noGrp="1"/>
          </p:cNvSpPr>
          <p:nvPr>
            <p:ph idx="1"/>
          </p:nvPr>
        </p:nvSpPr>
        <p:spPr/>
        <p:txBody>
          <a:bodyPr/>
          <a:lstStyle/>
          <a:p>
            <a:r>
              <a:rPr lang="en-US" dirty="0"/>
              <a:t>It is defined as the ratio of the height of image to the height of object.</a:t>
            </a:r>
          </a:p>
          <a:p>
            <a:endParaRPr lang="en-US" dirty="0"/>
          </a:p>
          <a:p>
            <a:endParaRPr lang="en-US" dirty="0"/>
          </a:p>
          <a:p>
            <a:endParaRPr lang="en-US" dirty="0"/>
          </a:p>
          <a:p>
            <a:endParaRPr lang="en-US" dirty="0"/>
          </a:p>
          <a:p>
            <a:r>
              <a:rPr lang="en-US" dirty="0"/>
              <a:t>It is also related to ‘u’ &amp; ‘v’</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269876" y="2708601"/>
                <a:ext cx="4841390" cy="1079463"/>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h𝑒𝑖𝑔h𝑡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𝑖𝑚𝑎𝑔𝑒</m:t>
                          </m:r>
                        </m:num>
                        <m:den>
                          <m:r>
                            <a:rPr lang="en-US" b="0" i="1" smtClean="0">
                              <a:latin typeface="Cambria Math" panose="02040503050406030204" pitchFamily="18" charset="0"/>
                            </a:rPr>
                            <m:t>h𝑒𝑖𝑔h𝑡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𝑜𝑏𝑗𝑒𝑐𝑡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r>
                            <a:rPr lang="en-US" b="0" i="1" baseline="-25000" smtClean="0">
                              <a:latin typeface="Cambria Math" panose="02040503050406030204" pitchFamily="18" charset="0"/>
                            </a:rPr>
                            <m:t>1</m:t>
                          </m:r>
                        </m:num>
                        <m:den>
                          <m:r>
                            <a:rPr lang="en-US" b="0" i="1" smtClean="0">
                              <a:latin typeface="Cambria Math" panose="02040503050406030204" pitchFamily="18" charset="0"/>
                            </a:rPr>
                            <m:t>h</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b="0" dirty="0"/>
              </a:p>
              <a:p>
                <a:pPr>
                  <a:lnSpc>
                    <a:spcPct val="95000"/>
                  </a:lnSpc>
                </a:pP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69876" y="2708601"/>
                <a:ext cx="4841390" cy="1079463"/>
              </a:xfrm>
              <a:prstGeom prst="rect">
                <a:avLst/>
              </a:prstGeom>
              <a:blipFill rotWithShape="1">
                <a:blip r:embed="rId3"/>
                <a:stretch>
                  <a:fillRect/>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64476" y="3661589"/>
                <a:ext cx="5401030" cy="1052596"/>
              </a:xfrm>
              <a:prstGeom prst="rect">
                <a:avLst/>
              </a:prstGeom>
              <a:noFill/>
            </p:spPr>
            <p:txBody>
              <a:bodyPr wrap="squar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m:rPr>
                          <m:sty m:val="p"/>
                        </m:rPr>
                        <a:rPr lang="en-US" i="0" smtClean="0">
                          <a:latin typeface="Cambria Math" panose="02040503050406030204" pitchFamily="18" charset="0"/>
                        </a:rPr>
                        <m:t>h</m:t>
                      </m:r>
                      <m:r>
                        <a:rPr lang="en-US" b="0" i="1" baseline="-25000"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image</m:t>
                      </m:r>
                      <m:r>
                        <a:rPr lang="en-US" b="0" i="0" smtClean="0">
                          <a:latin typeface="Cambria Math" panose="02040503050406030204" pitchFamily="18" charset="0"/>
                        </a:rPr>
                        <m:t> </m:t>
                      </m:r>
                      <m:r>
                        <m:rPr>
                          <m:sty m:val="p"/>
                        </m:rPr>
                        <a:rPr lang="en-US" b="0" i="0" smtClean="0">
                          <a:latin typeface="Cambria Math" panose="02040503050406030204" pitchFamily="18" charset="0"/>
                        </a:rPr>
                        <m:t>height</m:t>
                      </m:r>
                      <m:r>
                        <a:rPr lang="en-US" b="0" i="0" smtClean="0">
                          <a:latin typeface="Cambria Math" panose="02040503050406030204" pitchFamily="18" charset="0"/>
                        </a:rPr>
                        <m:t> </m:t>
                      </m:r>
                      <m:r>
                        <m:rPr>
                          <m:sty m:val="p"/>
                        </m:rPr>
                        <a:rPr lang="en-US" b="0" i="0" smtClean="0">
                          <a:latin typeface="Cambria Math" panose="02040503050406030204" pitchFamily="18" charset="0"/>
                        </a:rPr>
                        <m:t>from</m:t>
                      </m:r>
                      <m:r>
                        <a:rPr lang="en-US" b="0" i="0" smtClean="0">
                          <a:latin typeface="Cambria Math" panose="02040503050406030204" pitchFamily="18" charset="0"/>
                        </a:rPr>
                        <m:t> </m:t>
                      </m:r>
                      <m:r>
                        <m:rPr>
                          <m:sty m:val="p"/>
                        </m:rPr>
                        <a:rPr lang="en-US" b="0" i="0" smtClean="0">
                          <a:latin typeface="Cambria Math" panose="02040503050406030204" pitchFamily="18" charset="0"/>
                        </a:rPr>
                        <m:t>principal</m:t>
                      </m:r>
                      <m:r>
                        <a:rPr lang="en-US" b="0" i="0" smtClean="0">
                          <a:latin typeface="Cambria Math" panose="02040503050406030204" pitchFamily="18" charset="0"/>
                        </a:rPr>
                        <m:t> </m:t>
                      </m:r>
                      <m:r>
                        <m:rPr>
                          <m:sty m:val="p"/>
                        </m:rPr>
                        <a:rPr lang="en-US" b="0" i="0" smtClean="0">
                          <a:latin typeface="Cambria Math" panose="02040503050406030204" pitchFamily="18" charset="0"/>
                        </a:rPr>
                        <m:t>axis</m:t>
                      </m:r>
                    </m:oMath>
                  </m:oMathPara>
                </a14:m>
                <a:endParaRPr lang="en-US" b="0" dirty="0">
                  <a:latin typeface="Cambria Math" panose="02040503050406030204" pitchFamily="18" charset="0"/>
                </a:endParaRPr>
              </a:p>
              <a:p>
                <a:pPr>
                  <a:lnSpc>
                    <a:spcPct val="95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h</m:t>
                      </m:r>
                      <m:r>
                        <a:rPr lang="en-US" b="0" i="1" smtClean="0">
                          <a:latin typeface="Cambria Math" panose="02040503050406030204" pitchFamily="18" charset="0"/>
                        </a:rPr>
                        <m:t>=</m:t>
                      </m:r>
                      <m:r>
                        <m:rPr>
                          <m:sty m:val="p"/>
                        </m:rPr>
                        <a:rPr lang="en-US" b="0" i="0" smtClean="0">
                          <a:latin typeface="Cambria Math" panose="02040503050406030204" pitchFamily="18" charset="0"/>
                        </a:rPr>
                        <m:t>object</m:t>
                      </m:r>
                      <m:r>
                        <a:rPr lang="en-US" b="0" i="0" smtClean="0">
                          <a:latin typeface="Cambria Math" panose="02040503050406030204" pitchFamily="18" charset="0"/>
                        </a:rPr>
                        <m:t> </m:t>
                      </m:r>
                      <m:r>
                        <m:rPr>
                          <m:sty m:val="p"/>
                        </m:rPr>
                        <a:rPr lang="en-US" b="0" i="0" smtClean="0">
                          <a:latin typeface="Cambria Math" panose="02040503050406030204" pitchFamily="18" charset="0"/>
                        </a:rPr>
                        <m:t>height</m:t>
                      </m:r>
                      <m:r>
                        <a:rPr lang="en-US" b="0" i="0" smtClean="0">
                          <a:latin typeface="Cambria Math" panose="02040503050406030204" pitchFamily="18" charset="0"/>
                        </a:rPr>
                        <m:t> </m:t>
                      </m:r>
                      <m:r>
                        <m:rPr>
                          <m:sty m:val="p"/>
                        </m:rPr>
                        <a:rPr lang="en-US" b="0" i="0" smtClean="0">
                          <a:latin typeface="Cambria Math" panose="02040503050406030204" pitchFamily="18" charset="0"/>
                        </a:rPr>
                        <m:t>from</m:t>
                      </m:r>
                      <m:r>
                        <a:rPr lang="en-US" b="0" i="0" smtClean="0">
                          <a:latin typeface="Cambria Math" panose="02040503050406030204" pitchFamily="18" charset="0"/>
                        </a:rPr>
                        <m:t> </m:t>
                      </m:r>
                      <m:r>
                        <m:rPr>
                          <m:sty m:val="p"/>
                        </m:rPr>
                        <a:rPr lang="en-US" b="0" i="0" smtClean="0">
                          <a:latin typeface="Cambria Math" panose="02040503050406030204" pitchFamily="18" charset="0"/>
                        </a:rPr>
                        <m:t>principal</m:t>
                      </m:r>
                      <m:r>
                        <a:rPr lang="en-US" b="0" i="0" smtClean="0">
                          <a:latin typeface="Cambria Math" panose="02040503050406030204" pitchFamily="18" charset="0"/>
                        </a:rPr>
                        <m:t> </m:t>
                      </m:r>
                      <m:r>
                        <m:rPr>
                          <m:sty m:val="p"/>
                        </m:rPr>
                        <a:rPr lang="en-US" b="0" i="0" smtClean="0">
                          <a:latin typeface="Cambria Math" panose="02040503050406030204" pitchFamily="18" charset="0"/>
                        </a:rPr>
                        <m:t>axis</m:t>
                      </m:r>
                    </m:oMath>
                  </m:oMathPara>
                </a14:m>
                <a:endParaRPr lang="en-US" b="0" dirty="0"/>
              </a:p>
              <a:p>
                <a:pPr>
                  <a:lnSpc>
                    <a:spcPct val="95000"/>
                  </a:lnSpc>
                </a:pP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864476" y="3661589"/>
                <a:ext cx="5401030" cy="1052596"/>
              </a:xfrm>
              <a:prstGeom prst="rect">
                <a:avLst/>
              </a:prstGeom>
              <a:blipFill rotWithShape="1">
                <a:blip r:embed="rId4"/>
                <a:stretch>
                  <a:fillRect t="-581"/>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55393" y="5721597"/>
                <a:ext cx="2119298" cy="952377"/>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num>
                        <m:den>
                          <m:r>
                            <a:rPr lang="en-US" b="0" i="1" smtClean="0">
                              <a:latin typeface="Cambria Math" panose="02040503050406030204" pitchFamily="18" charset="0"/>
                            </a:rPr>
                            <m:t>𝑢</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oMath>
                  </m:oMathPara>
                </a14:m>
                <a:endParaRPr lang="en-US" b="0" dirty="0"/>
              </a:p>
              <a:p>
                <a:pPr>
                  <a:lnSpc>
                    <a:spcPct val="95000"/>
                  </a:lnSpc>
                </a:pP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755393" y="5721597"/>
                <a:ext cx="2119298" cy="952377"/>
              </a:xfrm>
              <a:prstGeom prst="rect">
                <a:avLst/>
              </a:prstGeom>
              <a:blipFill rotWithShape="1">
                <a:blip r:embed="rId5"/>
                <a:stretch>
                  <a:fillRect/>
                </a:stretch>
              </a:blipFill>
            </p:spPr>
            <p:txBody>
              <a:bodyPr/>
              <a:lstStyle/>
              <a:p>
                <a:r>
                  <a:rPr lang="en-US">
                    <a:noFill/>
                  </a:rPr>
                  <a:t> </a:t>
                </a:r>
                <a:endParaRPr lang="en-US">
                  <a:noFill/>
                </a:endParaRPr>
              </a:p>
            </p:txBody>
          </p:sp>
        </mc:Fallback>
      </mc:AlternateContent>
      <p:sp>
        <p:nvSpPr>
          <p:cNvPr id="9" name="Rectangle 8">
            <a:extLst>
              <a:ext uri="{FF2B5EF4-FFF2-40B4-BE49-F238E27FC236}">
                <a16:creationId xmlns:a16="http://schemas.microsoft.com/office/drawing/2014/main" id="{777E40F6-1815-4443-BF6D-448FCFBB93E7}"/>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1500"/>
                                        <p:tgtEl>
                                          <p:spTgt spid="3">
                                            <p:txEl>
                                              <p:pRg st="0" end="0"/>
                                            </p:txEl>
                                          </p:spTgt>
                                        </p:tgtEl>
                                      </p:cBhvr>
                                    </p:animEffect>
                                  </p:childTnLst>
                                </p:cTn>
                              </p:par>
                            </p:childTnLst>
                          </p:cTn>
                        </p:par>
                        <p:par>
                          <p:cTn id="9" fill="hold">
                            <p:stCondLst>
                              <p:cond delay="1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500"/>
                                        <p:tgtEl>
                                          <p:spTgt spid="6"/>
                                        </p:tgtEl>
                                        <p:attrNameLst>
                                          <p:attrName>ppt_y</p:attrName>
                                        </p:attrNameLst>
                                      </p:cBhvr>
                                      <p:tavLst>
                                        <p:tav tm="0">
                                          <p:val>
                                            <p:strVal val="#ppt_y+#ppt_h*1.125000"/>
                                          </p:val>
                                        </p:tav>
                                        <p:tav tm="100000">
                                          <p:val>
                                            <p:strVal val="#ppt_y"/>
                                          </p:val>
                                        </p:tav>
                                      </p:tavLst>
                                    </p:anim>
                                    <p:animEffect transition="in" filter="wipe(up)">
                                      <p:cBhvr>
                                        <p:cTn id="13" dur="1500"/>
                                        <p:tgtEl>
                                          <p:spTgt spid="6"/>
                                        </p:tgtEl>
                                      </p:cBhvr>
                                    </p:animEffect>
                                  </p:childTnLst>
                                </p:cTn>
                              </p:par>
                            </p:childTnLst>
                          </p:cTn>
                        </p:par>
                        <p:par>
                          <p:cTn id="14" fill="hold">
                            <p:stCondLst>
                              <p:cond delay="3000"/>
                            </p:stCondLst>
                            <p:childTnLst>
                              <p:par>
                                <p:cTn id="15" presetID="1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500"/>
                                        <p:tgtEl>
                                          <p:spTgt spid="7"/>
                                        </p:tgtEl>
                                        <p:attrNameLst>
                                          <p:attrName>ppt_y</p:attrName>
                                        </p:attrNameLst>
                                      </p:cBhvr>
                                      <p:tavLst>
                                        <p:tav tm="0">
                                          <p:val>
                                            <p:strVal val="#ppt_y+#ppt_h*1.125000"/>
                                          </p:val>
                                        </p:tav>
                                        <p:tav tm="100000">
                                          <p:val>
                                            <p:strVal val="#ppt_y"/>
                                          </p:val>
                                        </p:tav>
                                      </p:tavLst>
                                    </p:anim>
                                    <p:animEffect transition="in" filter="wipe(up)">
                                      <p:cBhvr>
                                        <p:cTn id="18" dur="1500"/>
                                        <p:tgtEl>
                                          <p:spTgt spid="7"/>
                                        </p:tgtEl>
                                      </p:cBhvr>
                                    </p:animEffect>
                                  </p:childTnLst>
                                </p:cTn>
                              </p:par>
                            </p:childTnLst>
                          </p:cTn>
                        </p:par>
                        <p:par>
                          <p:cTn id="19" fill="hold">
                            <p:stCondLst>
                              <p:cond delay="4500"/>
                            </p:stCondLst>
                            <p:childTnLst>
                              <p:par>
                                <p:cTn id="20" presetID="12" presetClass="entr" presetSubtype="4" fill="hold"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1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3" dur="1500"/>
                                        <p:tgtEl>
                                          <p:spTgt spid="3">
                                            <p:txEl>
                                              <p:pRg st="5" end="5"/>
                                            </p:txEl>
                                          </p:spTgt>
                                        </p:tgtEl>
                                      </p:cBhvr>
                                    </p:animEffect>
                                  </p:childTnLst>
                                </p:cTn>
                              </p:par>
                            </p:childTnLst>
                          </p:cTn>
                        </p:par>
                        <p:par>
                          <p:cTn id="24" fill="hold">
                            <p:stCondLst>
                              <p:cond delay="6000"/>
                            </p:stCondLst>
                            <p:childTnLst>
                              <p:par>
                                <p:cTn id="25" presetID="1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500"/>
                                        <p:tgtEl>
                                          <p:spTgt spid="8"/>
                                        </p:tgtEl>
                                        <p:attrNameLst>
                                          <p:attrName>ppt_y</p:attrName>
                                        </p:attrNameLst>
                                      </p:cBhvr>
                                      <p:tavLst>
                                        <p:tav tm="0">
                                          <p:val>
                                            <p:strVal val="#ppt_y+#ppt_h*1.125000"/>
                                          </p:val>
                                        </p:tav>
                                        <p:tav tm="100000">
                                          <p:val>
                                            <p:strVal val="#ppt_y"/>
                                          </p:val>
                                        </p:tav>
                                      </p:tavLst>
                                    </p:anim>
                                    <p:animEffect transition="in" filter="wipe(up)">
                                      <p:cBhvr>
                                        <p:cTn id="28" dur="1500"/>
                                        <p:tgtEl>
                                          <p:spTgt spid="8"/>
                                        </p:tgtEl>
                                      </p:cBhvr>
                                    </p:animEffect>
                                  </p:childTnLst>
                                </p:cTn>
                              </p:par>
                            </p:childTnLst>
                          </p:cTn>
                        </p:par>
                        <p:par>
                          <p:cTn id="29" fill="hold">
                            <p:stCondLst>
                              <p:cond delay="7500"/>
                            </p:stCondLst>
                            <p:childTnLst>
                              <p:par>
                                <p:cTn id="30" presetID="1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1500"/>
                                        <p:tgtEl>
                                          <p:spTgt spid="9"/>
                                        </p:tgtEl>
                                        <p:attrNameLst>
                                          <p:attrName>ppt_y</p:attrName>
                                        </p:attrNameLst>
                                      </p:cBhvr>
                                      <p:tavLst>
                                        <p:tav tm="0">
                                          <p:val>
                                            <p:strVal val="#ppt_y+#ppt_h*1.125000"/>
                                          </p:val>
                                        </p:tav>
                                        <p:tav tm="100000">
                                          <p:val>
                                            <p:strVal val="#ppt_y"/>
                                          </p:val>
                                        </p:tav>
                                      </p:tavLst>
                                    </p:anim>
                                    <p:animEffect transition="in" filter="wipe(up)">
                                      <p:cBhvr>
                                        <p:cTn id="33"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Remember Sign Convention for Spherical Lens</a:t>
            </a:r>
            <a:endParaRPr lang="en-US" dirty="0"/>
          </a:p>
        </p:txBody>
      </p:sp>
      <p:graphicFrame>
        <p:nvGraphicFramePr>
          <p:cNvPr id="3" name="Table 2"/>
          <p:cNvGraphicFramePr>
            <a:graphicFrameLocks noGrp="1"/>
          </p:cNvGraphicFramePr>
          <p:nvPr/>
        </p:nvGraphicFramePr>
        <p:xfrm>
          <a:off x="1629916" y="2132853"/>
          <a:ext cx="9433048" cy="3336375"/>
        </p:xfrm>
        <a:graphic>
          <a:graphicData uri="http://schemas.openxmlformats.org/drawingml/2006/table">
            <a:tbl>
              <a:tblPr firstRow="1" bandRow="1">
                <a:tableStyleId>{93296810-A885-4BE3-A3E7-6D5BEEA58F35}</a:tableStyleId>
              </a:tblPr>
              <a:tblGrid>
                <a:gridCol w="2358262">
                  <a:extLst>
                    <a:ext uri="{9D8B030D-6E8A-4147-A177-3AD203B41FA5}">
                      <a16:colId xmlns:a16="http://schemas.microsoft.com/office/drawing/2014/main" val="20000"/>
                    </a:ext>
                  </a:extLst>
                </a:gridCol>
                <a:gridCol w="235826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358262">
                  <a:extLst>
                    <a:ext uri="{9D8B030D-6E8A-4147-A177-3AD203B41FA5}">
                      <a16:colId xmlns:a16="http://schemas.microsoft.com/office/drawing/2014/main" val="20003"/>
                    </a:ext>
                  </a:extLst>
                </a:gridCol>
              </a:tblGrid>
              <a:tr h="792091">
                <a:tc>
                  <a:txBody>
                    <a:bodyPr/>
                    <a:lstStyle/>
                    <a:p>
                      <a:endParaRPr lang="en-US" dirty="0"/>
                    </a:p>
                  </a:txBody>
                  <a:tcPr/>
                </a:tc>
                <a:tc>
                  <a:txBody>
                    <a:bodyPr/>
                    <a:lstStyle/>
                    <a:p>
                      <a:r>
                        <a:rPr lang="en-US" dirty="0"/>
                        <a:t>        F</a:t>
                      </a:r>
                    </a:p>
                  </a:txBody>
                  <a:tcPr/>
                </a:tc>
                <a:tc>
                  <a:txBody>
                    <a:bodyPr/>
                    <a:lstStyle/>
                    <a:p>
                      <a:r>
                        <a:rPr lang="en-US" dirty="0"/>
                        <a:t>        U</a:t>
                      </a:r>
                    </a:p>
                  </a:txBody>
                  <a:tcPr/>
                </a:tc>
                <a:tc>
                  <a:txBody>
                    <a:bodyPr/>
                    <a:lstStyle/>
                    <a:p>
                      <a:r>
                        <a:rPr lang="en-US" dirty="0"/>
                        <a:t>     V</a:t>
                      </a:r>
                    </a:p>
                  </a:txBody>
                  <a:tcPr/>
                </a:tc>
                <a:extLst>
                  <a:ext uri="{0D108BD9-81ED-4DB2-BD59-A6C34878D82A}">
                    <a16:rowId xmlns:a16="http://schemas.microsoft.com/office/drawing/2014/main" val="10000"/>
                  </a:ext>
                </a:extLst>
              </a:tr>
              <a:tr h="1272142">
                <a:tc>
                  <a:txBody>
                    <a:bodyPr/>
                    <a:lstStyle/>
                    <a:p>
                      <a:r>
                        <a:rPr lang="en-US" dirty="0"/>
                        <a:t>Concave</a:t>
                      </a:r>
                    </a:p>
                  </a:txBody>
                  <a:tcPr/>
                </a:tc>
                <a:tc>
                  <a:txBody>
                    <a:bodyPr/>
                    <a:lstStyle/>
                    <a:p>
                      <a:pPr algn="ctr"/>
                      <a:r>
                        <a:rPr lang="en-US" dirty="0"/>
                        <a:t>-</a:t>
                      </a:r>
                      <a:r>
                        <a:rPr lang="en-US" dirty="0" err="1"/>
                        <a:t>ve</a:t>
                      </a:r>
                      <a:endParaRPr lang="en-US" dirty="0"/>
                    </a:p>
                  </a:txBody>
                  <a:tcPr/>
                </a:tc>
                <a:tc>
                  <a:txBody>
                    <a:bodyPr/>
                    <a:lstStyle/>
                    <a:p>
                      <a:pPr algn="ctr"/>
                      <a:r>
                        <a:rPr lang="en-US" dirty="0"/>
                        <a:t>-</a:t>
                      </a:r>
                      <a:r>
                        <a:rPr lang="en-US" dirty="0" err="1"/>
                        <a:t>ve</a:t>
                      </a:r>
                      <a:endParaRPr lang="en-US" dirty="0"/>
                    </a:p>
                  </a:txBody>
                  <a:tcPr/>
                </a:tc>
                <a:tc>
                  <a:txBody>
                    <a:bodyPr/>
                    <a:lstStyle/>
                    <a:p>
                      <a:pPr algn="ctr"/>
                      <a:r>
                        <a:rPr lang="en-US" dirty="0"/>
                        <a:t>-</a:t>
                      </a:r>
                      <a:r>
                        <a:rPr lang="en-US" dirty="0" err="1"/>
                        <a:t>ve</a:t>
                      </a:r>
                      <a:r>
                        <a:rPr lang="en-US" dirty="0"/>
                        <a:t>(Virtual image always)</a:t>
                      </a:r>
                    </a:p>
                  </a:txBody>
                  <a:tcPr/>
                </a:tc>
                <a:extLst>
                  <a:ext uri="{0D108BD9-81ED-4DB2-BD59-A6C34878D82A}">
                    <a16:rowId xmlns:a16="http://schemas.microsoft.com/office/drawing/2014/main" val="10001"/>
                  </a:ext>
                </a:extLst>
              </a:tr>
              <a:tr h="1272142">
                <a:tc>
                  <a:txBody>
                    <a:bodyPr/>
                    <a:lstStyle/>
                    <a:p>
                      <a:r>
                        <a:rPr lang="en-US" dirty="0"/>
                        <a:t>Convex</a:t>
                      </a:r>
                    </a:p>
                  </a:txBody>
                  <a:tcPr/>
                </a:tc>
                <a:tc>
                  <a:txBody>
                    <a:bodyPr/>
                    <a:lstStyle/>
                    <a:p>
                      <a:pPr algn="ctr"/>
                      <a:r>
                        <a:rPr lang="en-US" dirty="0"/>
                        <a:t>+</a:t>
                      </a:r>
                      <a:r>
                        <a:rPr lang="en-US" dirty="0" err="1"/>
                        <a:t>ve</a:t>
                      </a:r>
                      <a:endParaRPr lang="en-US" dirty="0"/>
                    </a:p>
                  </a:txBody>
                  <a:tcPr/>
                </a:tc>
                <a:tc>
                  <a:txBody>
                    <a:bodyPr/>
                    <a:lstStyle/>
                    <a:p>
                      <a:pPr algn="ctr"/>
                      <a:r>
                        <a:rPr lang="en-US" dirty="0"/>
                        <a:t>+</a:t>
                      </a:r>
                      <a:r>
                        <a:rPr lang="en-US" dirty="0" err="1"/>
                        <a:t>ve</a:t>
                      </a:r>
                      <a:endParaRPr lang="en-US" dirty="0"/>
                    </a:p>
                  </a:txBody>
                  <a:tcPr/>
                </a:tc>
                <a:tc>
                  <a:txBody>
                    <a:bodyPr/>
                    <a:lstStyle/>
                    <a:p>
                      <a:pPr algn="ctr"/>
                      <a:r>
                        <a:rPr lang="en-US" dirty="0"/>
                        <a:t>+</a:t>
                      </a:r>
                      <a:r>
                        <a:rPr lang="en-US" dirty="0" err="1"/>
                        <a:t>ve</a:t>
                      </a:r>
                      <a:r>
                        <a:rPr lang="en-US" dirty="0"/>
                        <a:t>(Real)</a:t>
                      </a:r>
                    </a:p>
                    <a:p>
                      <a:pPr algn="ctr"/>
                      <a:r>
                        <a:rPr lang="en-US" dirty="0"/>
                        <a:t>-</a:t>
                      </a:r>
                      <a:r>
                        <a:rPr lang="en-US" dirty="0" err="1"/>
                        <a:t>ve</a:t>
                      </a:r>
                      <a:r>
                        <a:rPr lang="en-US" dirty="0"/>
                        <a:t>(Virtual)</a:t>
                      </a:r>
                    </a:p>
                  </a:txBody>
                  <a:tcPr/>
                </a:tc>
                <a:extLst>
                  <a:ext uri="{0D108BD9-81ED-4DB2-BD59-A6C34878D82A}">
                    <a16:rowId xmlns:a16="http://schemas.microsoft.com/office/drawing/2014/main" val="10002"/>
                  </a:ext>
                </a:extLst>
              </a:tr>
            </a:tbl>
          </a:graphicData>
        </a:graphic>
      </p:graphicFrame>
      <p:sp>
        <p:nvSpPr>
          <p:cNvPr id="4" name="TextBox 3"/>
          <p:cNvSpPr txBox="1"/>
          <p:nvPr/>
        </p:nvSpPr>
        <p:spPr>
          <a:xfrm>
            <a:off x="2277988" y="5731849"/>
            <a:ext cx="6264696" cy="794064"/>
          </a:xfrm>
          <a:prstGeom prst="rect">
            <a:avLst/>
          </a:prstGeom>
          <a:noFill/>
        </p:spPr>
        <p:txBody>
          <a:bodyPr wrap="square" rtlCol="0">
            <a:spAutoFit/>
          </a:bodyPr>
          <a:lstStyle/>
          <a:p>
            <a:pPr>
              <a:lnSpc>
                <a:spcPct val="95000"/>
              </a:lnSpc>
            </a:pPr>
            <a:r>
              <a:rPr lang="en-US" dirty="0"/>
              <a:t>h of object is always positive</a:t>
            </a:r>
          </a:p>
          <a:p>
            <a:pPr>
              <a:lnSpc>
                <a:spcPct val="95000"/>
              </a:lnSpc>
            </a:pPr>
            <a:r>
              <a:rPr lang="en-US" dirty="0"/>
              <a:t>h of image is –</a:t>
            </a:r>
            <a:r>
              <a:rPr lang="en-US" dirty="0" err="1"/>
              <a:t>ve</a:t>
            </a:r>
            <a:r>
              <a:rPr lang="en-US" dirty="0"/>
              <a:t> if real and +</a:t>
            </a:r>
            <a:r>
              <a:rPr lang="en-US" dirty="0" err="1"/>
              <a:t>ve</a:t>
            </a:r>
            <a:r>
              <a:rPr lang="en-US" dirty="0"/>
              <a:t> if virtual</a:t>
            </a:r>
          </a:p>
        </p:txBody>
      </p:sp>
      <p:sp>
        <p:nvSpPr>
          <p:cNvPr id="5" name="Rectangle 4">
            <a:extLst>
              <a:ext uri="{FF2B5EF4-FFF2-40B4-BE49-F238E27FC236}">
                <a16:creationId xmlns:a16="http://schemas.microsoft.com/office/drawing/2014/main" id="{50DE51D4-68AA-434E-B158-B6B797762853}"/>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par>
                          <p:cTn id="13" fill="hold">
                            <p:stCondLst>
                              <p:cond delay="3000"/>
                            </p:stCondLst>
                            <p:childTnLst>
                              <p:par>
                                <p:cTn id="14" presetID="1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1500"/>
                                        <p:tgtEl>
                                          <p:spTgt spid="5"/>
                                        </p:tgtEl>
                                        <p:attrNameLst>
                                          <p:attrName>ppt_y</p:attrName>
                                        </p:attrNameLst>
                                      </p:cBhvr>
                                      <p:tavLst>
                                        <p:tav tm="0">
                                          <p:val>
                                            <p:strVal val="#ppt_y+#ppt_h*1.125000"/>
                                          </p:val>
                                        </p:tav>
                                        <p:tav tm="100000">
                                          <p:val>
                                            <p:strVal val="#ppt_y"/>
                                          </p:val>
                                        </p:tav>
                                      </p:tavLst>
                                    </p:anim>
                                    <p:animEffect transition="in" filter="wipe(up)">
                                      <p:cBhvr>
                                        <p:cTn id="1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of Lens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9836" y="1465903"/>
                <a:ext cx="10157354" cy="4470400"/>
              </a:xfrm>
            </p:spPr>
            <p:txBody>
              <a:bodyPr>
                <a:normAutofit/>
              </a:bodyPr>
              <a:lstStyle/>
              <a:p>
                <a:endParaRPr lang="en-US" dirty="0"/>
              </a:p>
              <a:p>
                <a14:m>
                  <m:oMath xmlns:m="http://schemas.openxmlformats.org/officeDocument/2006/math">
                    <m:r>
                      <a:rPr lang="en-US" sz="3600" b="0" i="1" smtClean="0">
                        <a:solidFill>
                          <a:schemeClr val="accent5">
                            <a:lumMod val="50000"/>
                          </a:schemeClr>
                        </a:solidFill>
                        <a:latin typeface="Cambria Math" panose="02040503050406030204" pitchFamily="18" charset="0"/>
                      </a:rPr>
                      <m:t>𝑃</m:t>
                    </m:r>
                    <m:r>
                      <a:rPr lang="en-US" sz="3600" b="0" i="1" smtClean="0">
                        <a:solidFill>
                          <a:schemeClr val="accent5">
                            <a:lumMod val="50000"/>
                          </a:schemeClr>
                        </a:solidFill>
                        <a:latin typeface="Cambria Math" panose="02040503050406030204" pitchFamily="18" charset="0"/>
                      </a:rPr>
                      <m:t>=</m:t>
                    </m:r>
                    <m:f>
                      <m:fPr>
                        <m:ctrlPr>
                          <a:rPr lang="en-US" sz="3600" b="0" i="1" smtClean="0">
                            <a:solidFill>
                              <a:schemeClr val="accent5">
                                <a:lumMod val="50000"/>
                              </a:schemeClr>
                            </a:solidFill>
                            <a:latin typeface="Cambria Math" panose="02040503050406030204" pitchFamily="18" charset="0"/>
                          </a:rPr>
                        </m:ctrlPr>
                      </m:fPr>
                      <m:num>
                        <m:r>
                          <a:rPr lang="en-US" sz="3600" b="0" i="1" smtClean="0">
                            <a:solidFill>
                              <a:schemeClr val="accent5">
                                <a:lumMod val="50000"/>
                              </a:schemeClr>
                            </a:solidFill>
                            <a:latin typeface="Cambria Math" panose="02040503050406030204" pitchFamily="18" charset="0"/>
                          </a:rPr>
                          <m:t>1</m:t>
                        </m:r>
                      </m:num>
                      <m:den>
                        <m:r>
                          <a:rPr lang="en-US" sz="3600" b="0" i="1" smtClean="0">
                            <a:solidFill>
                              <a:schemeClr val="accent5">
                                <a:lumMod val="50000"/>
                              </a:schemeClr>
                            </a:solidFill>
                            <a:latin typeface="Cambria Math" panose="02040503050406030204" pitchFamily="18" charset="0"/>
                          </a:rPr>
                          <m:t>𝑓</m:t>
                        </m:r>
                      </m:den>
                    </m:f>
                    <m:r>
                      <a:rPr lang="en-US" sz="3600" b="0" i="0" smtClean="0">
                        <a:solidFill>
                          <a:schemeClr val="accent5">
                            <a:lumMod val="50000"/>
                          </a:schemeClr>
                        </a:solidFill>
                        <a:latin typeface="Cambria Math" panose="02040503050406030204" pitchFamily="18" charset="0"/>
                      </a:rPr>
                      <m:t>  </m:t>
                    </m:r>
                  </m:oMath>
                </a14:m>
                <a:r>
                  <a:rPr lang="en-US" dirty="0">
                    <a:solidFill>
                      <a:schemeClr val="accent5">
                        <a:lumMod val="50000"/>
                      </a:schemeClr>
                    </a:solidFill>
                  </a:rPr>
                  <a:t> (where f is in meters)</a:t>
                </a:r>
              </a:p>
              <a:p>
                <a14:m>
                  <m:oMath xmlns:m="http://schemas.openxmlformats.org/officeDocument/2006/math">
                    <m:r>
                      <a:rPr lang="en-US" sz="3200" b="0" i="1" smtClean="0">
                        <a:solidFill>
                          <a:schemeClr val="accent5">
                            <a:lumMod val="50000"/>
                          </a:schemeClr>
                        </a:solidFill>
                        <a:latin typeface="Cambria Math" panose="02040503050406030204" pitchFamily="18" charset="0"/>
                      </a:rPr>
                      <m:t>𝑃</m:t>
                    </m:r>
                    <m:r>
                      <a:rPr lang="en-US" sz="3200" b="0" i="1" smtClean="0">
                        <a:solidFill>
                          <a:schemeClr val="accent5">
                            <a:lumMod val="50000"/>
                          </a:schemeClr>
                        </a:solidFill>
                        <a:latin typeface="Cambria Math" panose="02040503050406030204" pitchFamily="18" charset="0"/>
                      </a:rPr>
                      <m:t>=</m:t>
                    </m:r>
                    <m:f>
                      <m:fPr>
                        <m:ctrlPr>
                          <a:rPr lang="en-US" sz="3200" b="0" i="1" smtClean="0">
                            <a:solidFill>
                              <a:schemeClr val="accent5">
                                <a:lumMod val="50000"/>
                              </a:schemeClr>
                            </a:solidFill>
                            <a:latin typeface="Cambria Math" panose="02040503050406030204" pitchFamily="18" charset="0"/>
                          </a:rPr>
                        </m:ctrlPr>
                      </m:fPr>
                      <m:num>
                        <m:r>
                          <a:rPr lang="en-US" sz="3200" b="0" i="1" smtClean="0">
                            <a:solidFill>
                              <a:schemeClr val="accent5">
                                <a:lumMod val="50000"/>
                              </a:schemeClr>
                            </a:solidFill>
                            <a:latin typeface="Cambria Math" panose="02040503050406030204" pitchFamily="18" charset="0"/>
                          </a:rPr>
                          <m:t>100</m:t>
                        </m:r>
                      </m:num>
                      <m:den>
                        <m:r>
                          <a:rPr lang="en-US" sz="3200" b="0" i="1" smtClean="0">
                            <a:solidFill>
                              <a:schemeClr val="accent5">
                                <a:lumMod val="50000"/>
                              </a:schemeClr>
                            </a:solidFill>
                            <a:latin typeface="Cambria Math" panose="02040503050406030204" pitchFamily="18" charset="0"/>
                          </a:rPr>
                          <m:t>𝑓</m:t>
                        </m:r>
                      </m:den>
                    </m:f>
                  </m:oMath>
                </a14:m>
                <a:endParaRPr lang="en-US" sz="3200" b="0" dirty="0">
                  <a:solidFill>
                    <a:schemeClr val="accent6"/>
                  </a:solidFill>
                </a:endParaRPr>
              </a:p>
              <a:p>
                <a:pPr marL="0" indent="0">
                  <a:buNone/>
                </a:pPr>
                <a:endParaRPr lang="en-US" sz="3200" dirty="0">
                  <a:solidFill>
                    <a:schemeClr val="accent6"/>
                  </a:solidFill>
                </a:endParaRPr>
              </a:p>
              <a:p>
                <a:endParaRPr lang="en-US" dirty="0">
                  <a:solidFill>
                    <a:schemeClr val="accent6"/>
                  </a:solidFill>
                </a:endParaRPr>
              </a:p>
              <a:p>
                <a:endParaRPr lang="en-US" dirty="0">
                  <a:solidFill>
                    <a:schemeClr val="accent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9836" y="1465903"/>
                <a:ext cx="10157354" cy="4470400"/>
              </a:xfrm>
              <a:blipFill rotWithShape="1">
                <a:blip r:embed="rId3"/>
                <a:stretch>
                  <a:fillRect/>
                </a:stretch>
              </a:blipFill>
            </p:spPr>
            <p:txBody>
              <a:bodyPr/>
              <a:lstStyle/>
              <a:p>
                <a:r>
                  <a:rPr lang="en-US">
                    <a:noFill/>
                  </a:rPr>
                  <a:t> </a:t>
                </a:r>
                <a:endParaRPr lang="en-US">
                  <a:noFill/>
                </a:endParaRPr>
              </a:p>
            </p:txBody>
          </p:sp>
        </mc:Fallback>
      </mc:AlternateContent>
      <p:sp>
        <p:nvSpPr>
          <p:cNvPr id="4" name="Rectangle 3">
            <a:extLst>
              <a:ext uri="{FF2B5EF4-FFF2-40B4-BE49-F238E27FC236}">
                <a16:creationId xmlns:a16="http://schemas.microsoft.com/office/drawing/2014/main" id="{C7001325-2A9B-42B0-AB7C-DA47F643A460}"/>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1500"/>
                                        <p:tgtEl>
                                          <p:spTgt spid="3">
                                            <p:txEl>
                                              <p:pRg st="1" end="1"/>
                                            </p:txEl>
                                          </p:spTgt>
                                        </p:tgtEl>
                                      </p:cBhvr>
                                    </p:animEffect>
                                  </p:childTnLst>
                                </p:cTn>
                              </p:par>
                            </p:childTnLst>
                          </p:cTn>
                        </p:par>
                        <p:par>
                          <p:cTn id="9" fill="hold">
                            <p:stCondLst>
                              <p:cond delay="1500"/>
                            </p:stCondLst>
                            <p:childTnLst>
                              <p:par>
                                <p:cTn id="10" presetID="1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3" dur="1500"/>
                                        <p:tgtEl>
                                          <p:spTgt spid="3">
                                            <p:txEl>
                                              <p:pRg st="2" end="2"/>
                                            </p:txEl>
                                          </p:spTgt>
                                        </p:tgtEl>
                                      </p:cBhvr>
                                    </p:animEffect>
                                  </p:childTnLst>
                                </p:cTn>
                              </p:par>
                            </p:childTnLst>
                          </p:cTn>
                        </p:par>
                        <p:par>
                          <p:cTn id="14" fill="hold">
                            <p:stCondLst>
                              <p:cond delay="3000"/>
                            </p:stCondLst>
                            <p:childTnLst>
                              <p:par>
                                <p:cTn id="15" presetID="1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500"/>
                                        <p:tgtEl>
                                          <p:spTgt spid="4"/>
                                        </p:tgtEl>
                                        <p:attrNameLst>
                                          <p:attrName>ppt_y</p:attrName>
                                        </p:attrNameLst>
                                      </p:cBhvr>
                                      <p:tavLst>
                                        <p:tav tm="0">
                                          <p:val>
                                            <p:strVal val="#ppt_y+#ppt_h*1.125000"/>
                                          </p:val>
                                        </p:tav>
                                        <p:tav tm="100000">
                                          <p:val>
                                            <p:strVal val="#ppt_y"/>
                                          </p:val>
                                        </p:tav>
                                      </p:tavLst>
                                    </p:anim>
                                    <p:animEffect transition="in" filter="wipe(up)">
                                      <p:cBhvr>
                                        <p:cTn id="18"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Refraction of Light</a:t>
            </a:r>
            <a:endParaRPr lang="en-US" dirty="0"/>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5940" y="1986280"/>
            <a:ext cx="8424936" cy="3901440"/>
          </a:xfrm>
        </p:spPr>
      </p:pic>
      <p:sp>
        <p:nvSpPr>
          <p:cNvPr id="4" name="Rectangle 3">
            <a:extLst>
              <a:ext uri="{FF2B5EF4-FFF2-40B4-BE49-F238E27FC236}">
                <a16:creationId xmlns:a16="http://schemas.microsoft.com/office/drawing/2014/main" id="{F0CF8885-2408-4802-8A27-99ED4779A8BB}"/>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Refraction through a Rectangular Glass Slab</a:t>
            </a:r>
            <a:endParaRPr lang="en-US" dirty="0"/>
          </a:p>
        </p:txBody>
      </p:sp>
      <p:pic>
        <p:nvPicPr>
          <p:cNvPr id="3" name="Picture 2"/>
          <p:cNvPicPr>
            <a:picLocks noChangeAspect="1"/>
          </p:cNvPicPr>
          <p:nvPr/>
        </p:nvPicPr>
        <p:blipFill rotWithShape="1">
          <a:blip r:embed="rId3">
            <a:clrChange>
              <a:clrFrom>
                <a:srgbClr val="FFFFFF"/>
              </a:clrFrom>
              <a:clrTo>
                <a:srgbClr val="FFFFFF">
                  <a:alpha val="0"/>
                </a:srgbClr>
              </a:clrTo>
            </a:clrChange>
          </a:blip>
          <a:srcRect b="1617"/>
          <a:stretch>
            <a:fillRect/>
          </a:stretch>
        </p:blipFill>
        <p:spPr>
          <a:xfrm>
            <a:off x="1449937" y="1890107"/>
            <a:ext cx="8864869" cy="4431626"/>
          </a:xfrm>
          <a:prstGeom prst="rect">
            <a:avLst/>
          </a:prstGeom>
        </p:spPr>
      </p:pic>
      <p:sp>
        <p:nvSpPr>
          <p:cNvPr id="4" name="Rectangle 3">
            <a:extLst>
              <a:ext uri="{FF2B5EF4-FFF2-40B4-BE49-F238E27FC236}">
                <a16:creationId xmlns:a16="http://schemas.microsoft.com/office/drawing/2014/main" id="{A4BACA5E-4A8B-4885-846F-0EAD03AD9D2E}"/>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Laws of Refraction of Light</a:t>
            </a:r>
            <a:endParaRPr lang="en-US" dirty="0"/>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3916"/>
          <a:stretch>
            <a:fillRect/>
          </a:stretch>
        </p:blipFill>
        <p:spPr>
          <a:xfrm>
            <a:off x="1989956" y="2276872"/>
            <a:ext cx="5832648" cy="3689242"/>
          </a:xfrm>
        </p:spPr>
      </p:pic>
      <mc:AlternateContent xmlns:mc="http://schemas.openxmlformats.org/markup-compatibility/2006" xmlns:a14="http://schemas.microsoft.com/office/drawing/2010/main">
        <mc:Choice Requires="a14">
          <p:sp>
            <p:nvSpPr>
              <p:cNvPr id="4" name="TextBox 3"/>
              <p:cNvSpPr txBox="1"/>
              <p:nvPr/>
            </p:nvSpPr>
            <p:spPr>
              <a:xfrm>
                <a:off x="8531425" y="3148643"/>
                <a:ext cx="3672408" cy="1209562"/>
              </a:xfrm>
              <a:prstGeom prst="rect">
                <a:avLst/>
              </a:prstGeom>
              <a:noFill/>
            </p:spPr>
            <p:txBody>
              <a:bodyPr wrap="square" rtlCol="0">
                <a:spAutoFit/>
              </a:bodyPr>
              <a:lstStyle/>
              <a:p>
                <a:pPr>
                  <a:lnSpc>
                    <a:spcPct val="95000"/>
                  </a:lnSpc>
                </a:pP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𝑆𝑖𝑛</m:t>
                        </m:r>
                        <m:r>
                          <a:rPr lang="en-US" sz="3600" b="0" i="1" smtClean="0">
                            <a:latin typeface="Cambria Math" panose="02040503050406030204" pitchFamily="18" charset="0"/>
                          </a:rPr>
                          <m:t> </m:t>
                        </m:r>
                        <m:r>
                          <a:rPr lang="en-US" sz="3600" b="0" i="1" smtClean="0">
                            <a:latin typeface="Cambria Math" panose="02040503050406030204" pitchFamily="18" charset="0"/>
                          </a:rPr>
                          <m:t>𝑖</m:t>
                        </m:r>
                      </m:num>
                      <m:den>
                        <m:r>
                          <a:rPr lang="en-US" sz="3600" b="0" i="1" smtClean="0">
                            <a:latin typeface="Cambria Math" panose="02040503050406030204" pitchFamily="18" charset="0"/>
                          </a:rPr>
                          <m:t>𝑆𝑖𝑛</m:t>
                        </m:r>
                        <m:r>
                          <a:rPr lang="en-US" sz="3600" b="0" i="1" smtClean="0">
                            <a:latin typeface="Cambria Math" panose="02040503050406030204" pitchFamily="18" charset="0"/>
                          </a:rPr>
                          <m:t> </m:t>
                        </m:r>
                        <m:r>
                          <a:rPr lang="en-US" sz="3600" b="0" i="1" smtClean="0">
                            <a:latin typeface="Cambria Math" panose="02040503050406030204" pitchFamily="18" charset="0"/>
                          </a:rPr>
                          <m:t>𝑟</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𝑛</m:t>
                        </m:r>
                        <m:r>
                          <a:rPr lang="en-US" sz="3600" b="0" i="1" smtClean="0">
                            <a:latin typeface="Cambria Math" panose="02040503050406030204" pitchFamily="18" charset="0"/>
                          </a:rPr>
                          <m:t>2</m:t>
                        </m:r>
                      </m:num>
                      <m:den>
                        <m:r>
                          <a:rPr lang="en-US" sz="3600" b="0" i="1" smtClean="0">
                            <a:latin typeface="Cambria Math" panose="02040503050406030204" pitchFamily="18" charset="0"/>
                          </a:rPr>
                          <m:t>𝑛</m:t>
                        </m:r>
                        <m:r>
                          <a:rPr lang="en-US" sz="3600" b="0" i="1" smtClean="0">
                            <a:latin typeface="Cambria Math" panose="02040503050406030204" pitchFamily="18" charset="0"/>
                          </a:rPr>
                          <m:t>1</m:t>
                        </m:r>
                      </m:den>
                    </m:f>
                  </m:oMath>
                </a14:m>
                <a:r>
                  <a:rPr lang="en-US" sz="3600" b="0" dirty="0"/>
                  <a:t> = n</a:t>
                </a:r>
                <a:r>
                  <a:rPr lang="en-US" sz="3600" baseline="-25000" dirty="0"/>
                  <a:t>21</a:t>
                </a:r>
                <a:endParaRPr lang="en-US" sz="3600" b="0" dirty="0"/>
              </a:p>
              <a:p>
                <a:pPr>
                  <a:lnSpc>
                    <a:spcPct val="95000"/>
                  </a:lnSpc>
                </a:pP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531425" y="3148643"/>
                <a:ext cx="3672408" cy="1209562"/>
              </a:xfrm>
              <a:prstGeom prst="rect">
                <a:avLst/>
              </a:prstGeom>
              <a:blipFill rotWithShape="1">
                <a:blip r:embed="rId4"/>
                <a:stretch>
                  <a:fillRect t="-505"/>
                </a:stretch>
              </a:blipFill>
            </p:spPr>
            <p:txBody>
              <a:bodyPr/>
              <a:lstStyle/>
              <a:p>
                <a:r>
                  <a:rPr lang="en-US">
                    <a:noFill/>
                  </a:rPr>
                  <a:t> </a:t>
                </a:r>
                <a:endParaRPr lang="en-US">
                  <a:noFill/>
                </a:endParaRPr>
              </a:p>
            </p:txBody>
          </p:sp>
        </mc:Fallback>
      </mc:AlternateContent>
      <p:sp>
        <p:nvSpPr>
          <p:cNvPr id="5" name="Rectangle 4">
            <a:extLst>
              <a:ext uri="{FF2B5EF4-FFF2-40B4-BE49-F238E27FC236}">
                <a16:creationId xmlns:a16="http://schemas.microsoft.com/office/drawing/2014/main" id="{DD61B015-FE3D-421C-B9B6-EBC534D73779}"/>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500"/>
                                        <p:tgtEl>
                                          <p:spTgt spid="4"/>
                                        </p:tgtEl>
                                      </p:cBhvr>
                                    </p:animEffect>
                                  </p:childTnLst>
                                </p:cTn>
                              </p:par>
                            </p:childTnLst>
                          </p:cTn>
                        </p:par>
                        <p:par>
                          <p:cTn id="12" fill="hold">
                            <p:stCondLst>
                              <p:cond delay="3000"/>
                            </p:stCondLst>
                            <p:childTnLst>
                              <p:par>
                                <p:cTn id="13" presetID="1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p:tgtEl>
                                          <p:spTgt spid="5"/>
                                        </p:tgtEl>
                                        <p:attrNameLst>
                                          <p:attrName>ppt_y</p:attrName>
                                        </p:attrNameLst>
                                      </p:cBhvr>
                                      <p:tavLst>
                                        <p:tav tm="0">
                                          <p:val>
                                            <p:strVal val="#ppt_y+#ppt_h*1.125000"/>
                                          </p:val>
                                        </p:tav>
                                        <p:tav tm="100000">
                                          <p:val>
                                            <p:strVal val="#ppt_y"/>
                                          </p:val>
                                        </p:tav>
                                      </p:tavLst>
                                    </p:anim>
                                    <p:animEffect transition="in" filter="wipe(up)">
                                      <p:cBhvr>
                                        <p:cTn id="1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Refractive index</a:t>
            </a:r>
          </a:p>
        </p:txBody>
      </p:sp>
      <p:sp>
        <p:nvSpPr>
          <p:cNvPr id="3" name="Content Placeholder 2"/>
          <p:cNvSpPr>
            <a:spLocks noGrp="1"/>
          </p:cNvSpPr>
          <p:nvPr>
            <p:ph idx="1"/>
          </p:nvPr>
        </p:nvSpPr>
        <p:spPr/>
        <p:txBody>
          <a:bodyPr/>
          <a:lstStyle/>
          <a:p>
            <a:r>
              <a:rPr lang="en-US" dirty="0"/>
              <a:t>The refractive index of glass with respect to air is given by ratio of speed of light in air to the speed of light in glass.</a:t>
            </a:r>
          </a:p>
          <a:p>
            <a:endParaRPr lang="en-US" dirty="0"/>
          </a:p>
          <a:p>
            <a:endParaRPr lang="en-US" dirty="0"/>
          </a:p>
          <a:p>
            <a:r>
              <a:rPr lang="en-US" dirty="0"/>
              <a:t>Refractive index of air with respect to glass is given by</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0655"/>
          <a:stretch>
            <a:fillRect/>
          </a:stretch>
        </p:blipFill>
        <p:spPr>
          <a:xfrm>
            <a:off x="9190756" y="2420888"/>
            <a:ext cx="1579762" cy="9906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701924" y="2728188"/>
                <a:ext cx="5976664" cy="993670"/>
              </a:xfrm>
              <a:prstGeom prst="rect">
                <a:avLst/>
              </a:prstGeom>
              <a:noFill/>
            </p:spPr>
            <p:txBody>
              <a:bodyPr wrap="square" rtlCol="0">
                <a:spAutoFit/>
              </a:bodyPr>
              <a:lstStyle/>
              <a:p>
                <a:pPr>
                  <a:lnSpc>
                    <a:spcPct val="95000"/>
                  </a:lnSpc>
                </a:pPr>
                <a:r>
                  <a:rPr lang="en-US" i="1" dirty="0"/>
                  <a:t>n</a:t>
                </a:r>
                <a:r>
                  <a:rPr lang="en-US" i="1" baseline="-25000" dirty="0" err="1"/>
                  <a:t>ga</a:t>
                </a:r>
                <a14:m>
                  <m:oMath xmlns:m="http://schemas.openxmlformats.org/officeDocument/2006/math">
                    <m:r>
                      <a:rPr lang="en-US" b="0" i="1" baseline="-25000" smtClean="0">
                        <a:latin typeface="Cambria Math" panose="02040503050406030204" pitchFamily="18" charset="0"/>
                      </a:rPr>
                      <m:t>  </m:t>
                    </m:r>
                  </m:oMath>
                </a14:m>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𝐿𝑖𝑔h𝑡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𝑎𝑖𝑟</m:t>
                        </m:r>
                      </m:num>
                      <m:den>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𝑙𝑖𝑔h𝑡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𝑔𝑙𝑎𝑠𝑠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num>
                      <m:den>
                        <m:r>
                          <a:rPr lang="en-US" b="0" i="1" smtClean="0">
                            <a:latin typeface="Cambria Math" panose="02040503050406030204" pitchFamily="18" charset="0"/>
                          </a:rPr>
                          <m:t>𝑣</m:t>
                        </m:r>
                      </m:den>
                    </m:f>
                  </m:oMath>
                </a14:m>
                <a:endParaRPr lang="en-US" b="0" dirty="0"/>
              </a:p>
              <a:p>
                <a:pPr>
                  <a:lnSpc>
                    <a:spcPct val="95000"/>
                  </a:lnSpc>
                </a:pP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701924" y="2728188"/>
                <a:ext cx="5976664" cy="993670"/>
              </a:xfrm>
              <a:prstGeom prst="rect">
                <a:avLst/>
              </a:prstGeom>
              <a:blipFill rotWithShape="1">
                <a:blip r:embed="rId4"/>
                <a:stretch>
                  <a:fillRect l="-1529"/>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651632" y="4869160"/>
                <a:ext cx="5976664" cy="993670"/>
              </a:xfrm>
              <a:prstGeom prst="rect">
                <a:avLst/>
              </a:prstGeom>
              <a:noFill/>
            </p:spPr>
            <p:txBody>
              <a:bodyPr wrap="square" rtlCol="0">
                <a:spAutoFit/>
              </a:bodyPr>
              <a:lstStyle/>
              <a:p>
                <a:pPr>
                  <a:lnSpc>
                    <a:spcPct val="95000"/>
                  </a:lnSpc>
                </a:pPr>
                <a:r>
                  <a:rPr lang="en-US" i="1" dirty="0"/>
                  <a:t>n</a:t>
                </a:r>
                <a:r>
                  <a:rPr lang="en-US" i="1" baseline="-25000" dirty="0" err="1"/>
                  <a:t>a</a:t>
                </a:r>
                <a:r>
                  <a:rPr lang="en-US" i="1" baseline="-25000" dirty="0"/>
                  <a:t>g</a:t>
                </a:r>
                <a14:m>
                  <m:oMath xmlns:m="http://schemas.openxmlformats.org/officeDocument/2006/math">
                    <m:r>
                      <a:rPr lang="en-US" b="0" i="1" baseline="-25000" smtClean="0">
                        <a:latin typeface="Cambria Math" panose="02040503050406030204" pitchFamily="18" charset="0"/>
                      </a:rPr>
                      <m:t>  </m:t>
                    </m:r>
                  </m:oMath>
                </a14:m>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𝐿𝑖𝑔h𝑡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𝑔𝑙𝑎𝑠𝑠</m:t>
                        </m:r>
                      </m:num>
                      <m:den>
                        <m:r>
                          <a:rPr lang="en-US" b="0" i="1" smtClean="0">
                            <a:latin typeface="Cambria Math" panose="02040503050406030204" pitchFamily="18" charset="0"/>
                          </a:rPr>
                          <m:t>𝑆𝑝𝑒𝑒𝑑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𝑙𝑖𝑔h𝑡</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𝑎𝑖𝑟</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𝑣</m:t>
                        </m:r>
                      </m:num>
                      <m:den>
                        <m:r>
                          <a:rPr lang="en-US" b="0" i="1" smtClean="0">
                            <a:latin typeface="Cambria Math" panose="02040503050406030204" pitchFamily="18" charset="0"/>
                          </a:rPr>
                          <m:t>𝑐</m:t>
                        </m:r>
                      </m:den>
                    </m:f>
                  </m:oMath>
                </a14:m>
                <a:endParaRPr lang="en-US" b="0" dirty="0"/>
              </a:p>
              <a:p>
                <a:pPr>
                  <a:lnSpc>
                    <a:spcPct val="95000"/>
                  </a:lnSpc>
                </a:pP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651632" y="4869160"/>
                <a:ext cx="5976664" cy="993670"/>
              </a:xfrm>
              <a:prstGeom prst="rect">
                <a:avLst/>
              </a:prstGeom>
              <a:blipFill rotWithShape="1">
                <a:blip r:embed="rId5"/>
                <a:stretch>
                  <a:fillRect l="-1633"/>
                </a:stretch>
              </a:blipFill>
            </p:spPr>
            <p:txBody>
              <a:bodyPr/>
              <a:lstStyle/>
              <a:p>
                <a:r>
                  <a:rPr lang="en-US">
                    <a:noFill/>
                  </a:rPr>
                  <a:t> </a:t>
                </a:r>
                <a:endParaRPr lang="en-US">
                  <a:noFill/>
                </a:endParaRPr>
              </a:p>
            </p:txBody>
          </p:sp>
        </mc:Fallback>
      </mc:AlternateContent>
      <p:sp>
        <p:nvSpPr>
          <p:cNvPr id="8" name="Rectangle 7">
            <a:extLst>
              <a:ext uri="{FF2B5EF4-FFF2-40B4-BE49-F238E27FC236}">
                <a16:creationId xmlns:a16="http://schemas.microsoft.com/office/drawing/2014/main" id="{837800AD-5F29-44E9-9E1C-140AF5CFAA4E}"/>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1500"/>
                                        <p:tgtEl>
                                          <p:spTgt spid="3">
                                            <p:txEl>
                                              <p:pRg st="0" end="0"/>
                                            </p:txEl>
                                          </p:spTgt>
                                        </p:tgtEl>
                                      </p:cBhvr>
                                    </p:animEffect>
                                  </p:childTnLst>
                                </p:cTn>
                              </p:par>
                            </p:childTnLst>
                          </p:cTn>
                        </p:par>
                        <p:par>
                          <p:cTn id="9" fill="hold">
                            <p:stCondLst>
                              <p:cond delay="15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500"/>
                                        <p:tgtEl>
                                          <p:spTgt spid="6"/>
                                        </p:tgtEl>
                                      </p:cBhvr>
                                    </p:animEffect>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500"/>
                                        <p:tgtEl>
                                          <p:spTgt spid="5"/>
                                        </p:tgtEl>
                                      </p:cBhvr>
                                    </p:animEffect>
                                  </p:childTnLst>
                                </p:cTn>
                              </p:par>
                            </p:childTnLst>
                          </p:cTn>
                        </p:par>
                        <p:par>
                          <p:cTn id="17" fill="hold">
                            <p:stCondLst>
                              <p:cond delay="4500"/>
                            </p:stCondLst>
                            <p:childTnLst>
                              <p:par>
                                <p:cTn id="18" presetID="12" presetClass="entr" presetSubtype="4"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1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1" dur="1500"/>
                                        <p:tgtEl>
                                          <p:spTgt spid="3">
                                            <p:txEl>
                                              <p:pRg st="3" end="3"/>
                                            </p:txEl>
                                          </p:spTgt>
                                        </p:tgtEl>
                                      </p:cBhvr>
                                    </p:animEffect>
                                  </p:childTnLst>
                                </p:cTn>
                              </p:par>
                            </p:childTnLst>
                          </p:cTn>
                        </p:par>
                        <p:par>
                          <p:cTn id="22" fill="hold">
                            <p:stCondLst>
                              <p:cond delay="6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500"/>
                                        <p:tgtEl>
                                          <p:spTgt spid="7"/>
                                        </p:tgtEl>
                                      </p:cBhvr>
                                    </p:animEffect>
                                  </p:childTnLst>
                                </p:cTn>
                              </p:par>
                            </p:childTnLst>
                          </p:cTn>
                        </p:par>
                        <p:par>
                          <p:cTn id="26" fill="hold">
                            <p:stCondLst>
                              <p:cond delay="7500"/>
                            </p:stCondLst>
                            <p:childTnLst>
                              <p:par>
                                <p:cTn id="27" presetID="1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1500"/>
                                        <p:tgtEl>
                                          <p:spTgt spid="8"/>
                                        </p:tgtEl>
                                        <p:attrNameLst>
                                          <p:attrName>ppt_y</p:attrName>
                                        </p:attrNameLst>
                                      </p:cBhvr>
                                      <p:tavLst>
                                        <p:tav tm="0">
                                          <p:val>
                                            <p:strVal val="#ppt_y+#ppt_h*1.125000"/>
                                          </p:val>
                                        </p:tav>
                                        <p:tav tm="100000">
                                          <p:val>
                                            <p:strVal val="#ppt_y"/>
                                          </p:val>
                                        </p:tav>
                                      </p:tavLst>
                                    </p:anim>
                                    <p:animEffect transition="in" filter="wipe(up)">
                                      <p:cBhvr>
                                        <p:cTn id="30"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Spherical Lens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603" y="2280816"/>
            <a:ext cx="8259617" cy="3312368"/>
          </a:xfrm>
          <a:prstGeom prst="rect">
            <a:avLst/>
          </a:prstGeom>
        </p:spPr>
      </p:pic>
      <p:sp>
        <p:nvSpPr>
          <p:cNvPr id="5" name="Rectangle 4">
            <a:extLst>
              <a:ext uri="{FF2B5EF4-FFF2-40B4-BE49-F238E27FC236}">
                <a16:creationId xmlns:a16="http://schemas.microsoft.com/office/drawing/2014/main" id="{669E7A72-05C1-49E7-AFA3-65208607FB0F}"/>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p:tgtEl>
                                          <p:spTgt spid="5"/>
                                        </p:tgtEl>
                                        <p:attrNameLst>
                                          <p:attrName>ppt_y</p:attrName>
                                        </p:attrNameLst>
                                      </p:cBhvr>
                                      <p:tavLst>
                                        <p:tav tm="0">
                                          <p:val>
                                            <p:strVal val="#ppt_y+#ppt_h*1.125000"/>
                                          </p:val>
                                        </p:tav>
                                        <p:tav tm="100000">
                                          <p:val>
                                            <p:strVal val="#ppt_y"/>
                                          </p:val>
                                        </p:tav>
                                      </p:tavLst>
                                    </p:anim>
                                    <p:animEffect transition="in" filter="wipe(up)">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Terms Related to Spherical Lens</a:t>
            </a:r>
          </a:p>
        </p:txBody>
      </p:sp>
      <p:sp>
        <p:nvSpPr>
          <p:cNvPr id="3" name="Content Placeholder 2"/>
          <p:cNvSpPr>
            <a:spLocks noGrp="1"/>
          </p:cNvSpPr>
          <p:nvPr>
            <p:ph idx="1"/>
          </p:nvPr>
        </p:nvSpPr>
        <p:spPr>
          <a:xfrm>
            <a:off x="2926059" y="2564904"/>
            <a:ext cx="8348603" cy="3607296"/>
          </a:xfrm>
        </p:spPr>
        <p:txBody>
          <a:bodyPr>
            <a:normAutofit/>
          </a:bodyPr>
          <a:lstStyle/>
          <a:p>
            <a:r>
              <a:rPr lang="en-US" dirty="0"/>
              <a:t> </a:t>
            </a:r>
          </a:p>
        </p:txBody>
      </p:sp>
      <p:pic>
        <p:nvPicPr>
          <p:cNvPr id="5" name="Picture 4"/>
          <p:cNvPicPr>
            <a:picLocks noChangeAspect="1"/>
          </p:cNvPicPr>
          <p:nvPr/>
        </p:nvPicPr>
        <p:blipFill>
          <a:blip r:embed="rId3">
            <a:clrChange>
              <a:clrFrom>
                <a:srgbClr val="FFFFFF"/>
              </a:clrFrom>
              <a:clrTo>
                <a:srgbClr val="FFFFFF">
                  <a:alpha val="0"/>
                </a:srgbClr>
              </a:clrTo>
            </a:clrChange>
            <a:duotone>
              <a:prstClr val="black"/>
              <a:schemeClr val="accent3">
                <a:lumMod val="60000"/>
                <a:lumOff val="40000"/>
                <a:tint val="45000"/>
                <a:satMod val="400000"/>
              </a:schemeClr>
            </a:duotone>
          </a:blip>
          <a:stretch>
            <a:fillRect/>
          </a:stretch>
        </p:blipFill>
        <p:spPr>
          <a:xfrm>
            <a:off x="2710036" y="1844824"/>
            <a:ext cx="6912768" cy="4536504"/>
          </a:xfrm>
          <a:prstGeom prst="rect">
            <a:avLst/>
          </a:prstGeom>
        </p:spPr>
      </p:pic>
      <p:sp>
        <p:nvSpPr>
          <p:cNvPr id="6" name="Rectangle 5">
            <a:extLst>
              <a:ext uri="{FF2B5EF4-FFF2-40B4-BE49-F238E27FC236}">
                <a16:creationId xmlns:a16="http://schemas.microsoft.com/office/drawing/2014/main" id="{A4FECE19-FABF-41F2-921E-CE242A9C7FD8}"/>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
        <p:nvSpPr>
          <p:cNvPr id="7" name="Rectangle 6">
            <a:extLst>
              <a:ext uri="{FF2B5EF4-FFF2-40B4-BE49-F238E27FC236}">
                <a16:creationId xmlns:a16="http://schemas.microsoft.com/office/drawing/2014/main" id="{B871B188-62B6-46E9-8328-5B0DADE59EDE}"/>
              </a:ext>
            </a:extLst>
          </p:cNvPr>
          <p:cNvSpPr/>
          <p:nvPr/>
        </p:nvSpPr>
        <p:spPr>
          <a:xfrm>
            <a:off x="2908254" y="2763342"/>
            <a:ext cx="432049" cy="14401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p:tgtEl>
                                          <p:spTgt spid="6"/>
                                        </p:tgtEl>
                                        <p:attrNameLst>
                                          <p:attrName>ppt_y</p:attrName>
                                        </p:attrNameLst>
                                      </p:cBhvr>
                                      <p:tavLst>
                                        <p:tav tm="0">
                                          <p:val>
                                            <p:strVal val="#ppt_y+#ppt_h*1.125000"/>
                                          </p:val>
                                        </p:tav>
                                        <p:tav tm="100000">
                                          <p:val>
                                            <p:strVal val="#ppt_y"/>
                                          </p:val>
                                        </p:tav>
                                      </p:tavLst>
                                    </p:anim>
                                    <p:animEffect transition="in" filter="wipe(up)">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Convex lens and concave lens</a:t>
            </a:r>
            <a:endParaRPr lang="en-US" dirty="0"/>
          </a:p>
        </p:txBody>
      </p:sp>
      <p:pic>
        <p:nvPicPr>
          <p:cNvPr id="4" name="Picture 3"/>
          <p:cNvPicPr>
            <a:picLocks noChangeAspect="1"/>
          </p:cNvPicPr>
          <p:nvPr/>
        </p:nvPicPr>
        <p:blipFill>
          <a:blip r:embed="rId3">
            <a:clrChange>
              <a:clrFrom>
                <a:srgbClr val="FFFFFF"/>
              </a:clrFrom>
              <a:clrTo>
                <a:srgbClr val="FFFFFF">
                  <a:alpha val="0"/>
                </a:srgbClr>
              </a:clrTo>
            </a:clrChange>
            <a:duotone>
              <a:prstClr val="black"/>
              <a:schemeClr val="accent2">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549796" y="1628800"/>
            <a:ext cx="4884388" cy="2986088"/>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duotone>
              <a:prstClr val="black"/>
              <a:schemeClr val="accent2">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6022404" y="3573016"/>
            <a:ext cx="5457402" cy="2795464"/>
          </a:xfrm>
          <a:prstGeom prst="rect">
            <a:avLst/>
          </a:prstGeom>
        </p:spPr>
      </p:pic>
      <p:sp>
        <p:nvSpPr>
          <p:cNvPr id="6" name="Rectangle 5">
            <a:extLst>
              <a:ext uri="{FF2B5EF4-FFF2-40B4-BE49-F238E27FC236}">
                <a16:creationId xmlns:a16="http://schemas.microsoft.com/office/drawing/2014/main" id="{44BABCCB-1D2A-44A2-A69C-FC4C91441ABC}"/>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500"/>
                                        <p:tgtEl>
                                          <p:spTgt spid="5"/>
                                        </p:tgtEl>
                                      </p:cBhvr>
                                    </p:animEffect>
                                  </p:childTnLst>
                                </p:cTn>
                              </p:par>
                            </p:childTnLst>
                          </p:cTn>
                        </p:par>
                        <p:par>
                          <p:cTn id="12" fill="hold">
                            <p:stCondLst>
                              <p:cond delay="300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p:tgtEl>
                                          <p:spTgt spid="6"/>
                                        </p:tgtEl>
                                        <p:attrNameLst>
                                          <p:attrName>ppt_y</p:attrName>
                                        </p:attrNameLst>
                                      </p:cBhvr>
                                      <p:tavLst>
                                        <p:tav tm="0">
                                          <p:val>
                                            <p:strVal val="#ppt_y+#ppt_h*1.125000"/>
                                          </p:val>
                                        </p:tav>
                                        <p:tav tm="100000">
                                          <p:val>
                                            <p:strVal val="#ppt_y"/>
                                          </p:val>
                                        </p:tav>
                                      </p:tavLst>
                                    </p:anim>
                                    <p:animEffect transition="in" filter="wipe(up)">
                                      <p:cBhvr>
                                        <p:cTn id="16"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Ray diagram Rules</a:t>
            </a:r>
          </a:p>
        </p:txBody>
      </p:sp>
      <p:pic>
        <p:nvPicPr>
          <p:cNvPr id="8" name="Picture 7" descr="convex-lens-constructing-ray-diagram"/>
          <p:cNvPicPr>
            <a:picLocks noChangeAspect="1"/>
          </p:cNvPicPr>
          <p:nvPr/>
        </p:nvPicPr>
        <p:blipFill>
          <a:blip r:embed="rId3"/>
          <a:stretch>
            <a:fillRect/>
          </a:stretch>
        </p:blipFill>
        <p:spPr>
          <a:xfrm>
            <a:off x="1117600" y="2169160"/>
            <a:ext cx="8248650" cy="3162300"/>
          </a:xfrm>
          <a:prstGeom prst="rect">
            <a:avLst/>
          </a:prstGeom>
        </p:spPr>
      </p:pic>
      <p:sp>
        <p:nvSpPr>
          <p:cNvPr id="4" name="Rectangle 3">
            <a:extLst>
              <a:ext uri="{FF2B5EF4-FFF2-40B4-BE49-F238E27FC236}">
                <a16:creationId xmlns:a16="http://schemas.microsoft.com/office/drawing/2014/main" id="{95549868-0C0F-413E-8E56-5C68A930D3C6}"/>
              </a:ext>
            </a:extLst>
          </p:cNvPr>
          <p:cNvSpPr/>
          <p:nvPr/>
        </p:nvSpPr>
        <p:spPr>
          <a:xfrm>
            <a:off x="11495012" y="332656"/>
            <a:ext cx="272416" cy="76200"/>
          </a:xfrm>
          <a:prstGeom prst="rect">
            <a:avLst/>
          </a:prstGeom>
          <a:solidFill>
            <a:schemeClr val="accent1">
              <a:lumMod val="40000"/>
              <a:lumOff val="60000"/>
            </a:schemeClr>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165" algn="l" defTabSz="1219200" rtl="0" eaLnBrk="1" latinLnBrk="0" hangingPunct="1">
              <a:defRPr sz="2400" kern="1200">
                <a:solidFill>
                  <a:schemeClr val="lt1"/>
                </a:solidFill>
                <a:latin typeface="+mn-lt"/>
                <a:ea typeface="+mn-ea"/>
                <a:cs typeface="+mn-cs"/>
              </a:defRPr>
            </a:lvl4pPr>
            <a:lvl5pPr marL="2437765" algn="l" defTabSz="1219200" rtl="0" eaLnBrk="1" latinLnBrk="0" hangingPunct="1">
              <a:defRPr sz="2400" kern="1200">
                <a:solidFill>
                  <a:schemeClr val="lt1"/>
                </a:solidFill>
                <a:latin typeface="+mn-lt"/>
                <a:ea typeface="+mn-ea"/>
                <a:cs typeface="+mn-cs"/>
              </a:defRPr>
            </a:lvl5pPr>
            <a:lvl6pPr marL="3047365" algn="l" defTabSz="1219200" rtl="0" eaLnBrk="1" latinLnBrk="0" hangingPunct="1">
              <a:defRPr sz="2400" kern="1200">
                <a:solidFill>
                  <a:schemeClr val="lt1"/>
                </a:solidFill>
                <a:latin typeface="+mn-lt"/>
                <a:ea typeface="+mn-ea"/>
                <a:cs typeface="+mn-cs"/>
              </a:defRPr>
            </a:lvl6pPr>
            <a:lvl7pPr marL="3656965" algn="l" defTabSz="1219200" rtl="0" eaLnBrk="1" latinLnBrk="0" hangingPunct="1">
              <a:defRPr sz="2400" kern="1200">
                <a:solidFill>
                  <a:schemeClr val="lt1"/>
                </a:solidFill>
                <a:latin typeface="+mn-lt"/>
                <a:ea typeface="+mn-ea"/>
                <a:cs typeface="+mn-cs"/>
              </a:defRPr>
            </a:lvl7pPr>
            <a:lvl8pPr marL="4266565" algn="l" defTabSz="1219200" rtl="0" eaLnBrk="1" latinLnBrk="0" hangingPunct="1">
              <a:defRPr sz="2400" kern="1200">
                <a:solidFill>
                  <a:schemeClr val="lt1"/>
                </a:solidFill>
                <a:latin typeface="+mn-lt"/>
                <a:ea typeface="+mn-ea"/>
                <a:cs typeface="+mn-cs"/>
              </a:defRPr>
            </a:lvl8pPr>
            <a:lvl9pPr marL="4876165" algn="l" defTabSz="1219200" rtl="0" eaLnBrk="1" latinLnBrk="0" hangingPunct="1">
              <a:defRPr sz="2400" kern="1200">
                <a:solidFill>
                  <a:schemeClr val="lt1"/>
                </a:solidFill>
                <a:latin typeface="+mn-lt"/>
                <a:ea typeface="+mn-ea"/>
                <a:cs typeface="+mn-cs"/>
              </a:defRPr>
            </a:lvl9pP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2000" advClick="0" advTm="2000">
        <p:push dir="u"/>
      </p:transition>
    </mc:Choice>
    <mc:Fallback>
      <p:transition spd="slow" advClick="0" advTm="2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par>
                          <p:cTn id="8" fill="hold">
                            <p:stCondLst>
                              <p:cond delay="1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p:tgtEl>
                                          <p:spTgt spid="4"/>
                                        </p:tgtEl>
                                        <p:attrNameLst>
                                          <p:attrName>ppt_y</p:attrName>
                                        </p:attrNameLst>
                                      </p:cBhvr>
                                      <p:tavLst>
                                        <p:tav tm="0">
                                          <p:val>
                                            <p:strVal val="#ppt_y+#ppt_h*1.125000"/>
                                          </p:val>
                                        </p:tav>
                                        <p:tav tm="100000">
                                          <p:val>
                                            <p:strVal val="#ppt_y"/>
                                          </p:val>
                                        </p:tav>
                                      </p:tavLst>
                                    </p:anim>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Welcome back to school presentatio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back to school presentation</Template>
  <TotalTime>31</TotalTime>
  <Words>1721</Words>
  <Application>Microsoft Office PowerPoint</Application>
  <PresentationFormat>Custom</PresentationFormat>
  <Paragraphs>159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Century Gothic</vt:lpstr>
      <vt:lpstr>Welcome back to school presentation</vt:lpstr>
      <vt:lpstr>Refraction</vt:lpstr>
      <vt:lpstr>Refraction of Light</vt:lpstr>
      <vt:lpstr>Refraction through a Rectangular Glass Slab</vt:lpstr>
      <vt:lpstr>Laws of Refraction of Light</vt:lpstr>
      <vt:lpstr>Refractive index</vt:lpstr>
      <vt:lpstr>Spherical Lens</vt:lpstr>
      <vt:lpstr>Basic Terms Related to Spherical Lens</vt:lpstr>
      <vt:lpstr>Convex lens and concave lens</vt:lpstr>
      <vt:lpstr>Ray diagram Rules</vt:lpstr>
      <vt:lpstr>Image formation by a convex lens</vt:lpstr>
      <vt:lpstr>Image formed by convex lens</vt:lpstr>
      <vt:lpstr>Image Formation by Concave Lens</vt:lpstr>
      <vt:lpstr>Sign Convention for Refraction by Spherical Lens</vt:lpstr>
      <vt:lpstr>LENS FORMULAE</vt:lpstr>
      <vt:lpstr>Magnification of lenses</vt:lpstr>
      <vt:lpstr>Remember Sign Convention for Spherical Lens</vt:lpstr>
      <vt:lpstr>Power of Lens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NAME</dc:title>
  <dc:creator>Sanskruti Nair</dc:creator>
  <cp:lastModifiedBy>Varun Manoharan</cp:lastModifiedBy>
  <cp:revision>45</cp:revision>
  <dcterms:created xsi:type="dcterms:W3CDTF">2019-07-24T09:54:00Z</dcterms:created>
  <dcterms:modified xsi:type="dcterms:W3CDTF">2019-09-20T16:47:20Z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KSOProductBuildVer">
    <vt:lpwstr>1033-11.2.0.8942</vt:lpwstr>
  </property>
</Properties>
</file>