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93" r:id="rId3"/>
    <p:sldId id="292" r:id="rId5"/>
    <p:sldId id="271" r:id="rId6"/>
    <p:sldId id="295" r:id="rId7"/>
    <p:sldId id="277" r:id="rId8"/>
    <p:sldId id="278" r:id="rId9"/>
    <p:sldId id="279" r:id="rId10"/>
    <p:sldId id="296" r:id="rId11"/>
    <p:sldId id="297" r:id="rId12"/>
  </p:sldIdLst>
  <p:sldSz cx="12192000"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309" autoAdjust="0"/>
  </p:normalViewPr>
  <p:slideViewPr>
    <p:cSldViewPr snapToGrid="0">
      <p:cViewPr varScale="1">
        <p:scale>
          <a:sx n="83" d="100"/>
          <a:sy n="83" d="100"/>
        </p:scale>
        <p:origin x="7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76D06-66D8-4F15-B771-2BBE2F0F8E25}"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27C97-FB3E-48FA-AE0E-3C9B15957D39}"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Welcome to</a:t>
            </a:r>
            <a:r>
              <a:rPr lang="en-IN" baseline="0" dirty="0"/>
              <a:t> the third part of chapter 11 </a:t>
            </a:r>
            <a:endParaRPr lang="en-IN" baseline="0" dirty="0"/>
          </a:p>
          <a:p>
            <a:r>
              <a:rPr lang="en-IN" baseline="0" dirty="0"/>
              <a:t>Topic that we will cover is :</a:t>
            </a:r>
            <a:endParaRPr lang="en-IN" baseline="0" dirty="0"/>
          </a:p>
          <a:p>
            <a:pPr marL="171450" indent="-171450">
              <a:buFont typeface="Arial" panose="020B0604020202020204" pitchFamily="34" charset="0"/>
              <a:buChar char="•"/>
            </a:pPr>
            <a:r>
              <a:rPr lang="en-IN" dirty="0"/>
              <a:t>Refraction of light through prism </a:t>
            </a:r>
            <a:endParaRPr lang="en-IN" dirty="0"/>
          </a:p>
          <a:p>
            <a:pPr marL="171450" indent="-171450">
              <a:buFont typeface="Arial" panose="020B0604020202020204" pitchFamily="34" charset="0"/>
              <a:buChar char="•"/>
            </a:pPr>
            <a:r>
              <a:rPr lang="en-IN" dirty="0"/>
              <a:t>dispersion of light </a:t>
            </a:r>
            <a:endParaRPr lang="en-IN" dirty="0"/>
          </a:p>
          <a:p>
            <a:pPr marL="171450" indent="-171450">
              <a:buFont typeface="Arial" panose="020B0604020202020204" pitchFamily="34" charset="0"/>
              <a:buChar char="•"/>
            </a:pPr>
            <a:r>
              <a:rPr lang="en-IN" dirty="0"/>
              <a:t>Scattering of light</a:t>
            </a:r>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getting into refraction by prim lets understand what is refraction</a:t>
            </a:r>
            <a:endParaRPr lang="en-US" dirty="0"/>
          </a:p>
          <a:p>
            <a:r>
              <a:rPr lang="en-US" dirty="0"/>
              <a:t>By</a:t>
            </a:r>
            <a:r>
              <a:rPr lang="en-US" baseline="0" dirty="0"/>
              <a:t> formal definition refraction can be:</a:t>
            </a:r>
            <a:endParaRPr lang="en-US" baseline="0" dirty="0"/>
          </a:p>
          <a:p>
            <a:r>
              <a:rPr lang="en-US" sz="1200" b="0" i="0" kern="1200" dirty="0">
                <a:solidFill>
                  <a:schemeClr val="tx1"/>
                </a:solidFill>
                <a:effectLst/>
                <a:latin typeface="+mn-lt"/>
                <a:ea typeface="+mn-ea"/>
                <a:cs typeface="+mn-cs"/>
              </a:rPr>
              <a:t>the bending of a wave when it enters a medium where its speed is different. The </a:t>
            </a:r>
            <a:r>
              <a:rPr lang="en-US" sz="1200" b="1" i="0" kern="1200" dirty="0">
                <a:solidFill>
                  <a:schemeClr val="tx1"/>
                </a:solidFill>
                <a:effectLst/>
                <a:latin typeface="+mn-lt"/>
                <a:ea typeface="+mn-ea"/>
                <a:cs typeface="+mn-cs"/>
              </a:rPr>
              <a:t>refraction of light</a:t>
            </a:r>
            <a:r>
              <a:rPr lang="en-US" sz="1200" b="0" i="0" kern="1200" dirty="0">
                <a:solidFill>
                  <a:schemeClr val="tx1"/>
                </a:solidFill>
                <a:effectLst/>
                <a:latin typeface="+mn-lt"/>
                <a:ea typeface="+mn-ea"/>
                <a:cs typeface="+mn-cs"/>
              </a:rPr>
              <a:t> when it passes from a fast medium to a slow medium bends the </a:t>
            </a:r>
            <a:r>
              <a:rPr lang="en-US" sz="1200" b="1" i="0" kern="1200" dirty="0">
                <a:solidFill>
                  <a:schemeClr val="tx1"/>
                </a:solidFill>
                <a:effectLst/>
                <a:latin typeface="+mn-lt"/>
                <a:ea typeface="+mn-ea"/>
                <a:cs typeface="+mn-cs"/>
              </a:rPr>
              <a:t>light</a:t>
            </a:r>
            <a:r>
              <a:rPr lang="en-US" sz="1200" b="0" i="0" kern="1200" dirty="0">
                <a:solidFill>
                  <a:schemeClr val="tx1"/>
                </a:solidFill>
                <a:effectLst/>
                <a:latin typeface="+mn-lt"/>
                <a:ea typeface="+mn-ea"/>
                <a:cs typeface="+mn-cs"/>
              </a:rPr>
              <a:t> ray toward the normal to the boundary between the two media</a:t>
            </a:r>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It has two triangular bases and three rectangular lateral surfaces. These surfaces are inclined to each other. The angle between its two lateral faces is called the angle of the prism</a:t>
            </a:r>
            <a:endParaRPr lang="en-US" dirty="0"/>
          </a:p>
          <a:p>
            <a:r>
              <a:rPr lang="en-US" sz="1200" b="0" i="0" kern="1200" dirty="0">
                <a:solidFill>
                  <a:schemeClr val="tx1"/>
                </a:solidFill>
                <a:effectLst/>
                <a:latin typeface="+mn-lt"/>
                <a:ea typeface="+mn-ea"/>
                <a:cs typeface="+mn-cs"/>
              </a:rPr>
              <a:t>When a ray of light enters the glass prism it gets deviated two times. First when it enters the glass prism and next when it comes out of the prism. This is because the refracting surfaces of the prism are not parallel to each other.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Also</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a:t>
            </a:r>
            <a:r>
              <a:rPr lang="en-US" sz="1200" b="0" i="0" kern="1200" baseline="0" dirty="0">
                <a:solidFill>
                  <a:schemeClr val="tx1"/>
                </a:solidFill>
                <a:effectLst/>
                <a:latin typeface="+mn-lt"/>
                <a:ea typeface="+mn-ea"/>
                <a:cs typeface="+mn-cs"/>
              </a:rPr>
              <a:t> is important to notice that,</a:t>
            </a:r>
            <a:r>
              <a:rPr lang="en-US" sz="1200" b="0" i="0" kern="1200" dirty="0">
                <a:solidFill>
                  <a:schemeClr val="tx1"/>
                </a:solidFill>
                <a:effectLst/>
                <a:latin typeface="+mn-lt"/>
                <a:ea typeface="+mn-ea"/>
                <a:cs typeface="+mn-cs"/>
              </a:rPr>
              <a:t> when the ray of light passes through the prism it bends towards its base.</a:t>
            </a:r>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0" indent="0">
              <a:buNone/>
            </a:pPr>
            <a:r>
              <a:rPr lang="en-US" dirty="0"/>
              <a:t>The effect of scattering of light in nature: </a:t>
            </a:r>
            <a:endParaRPr lang="en-US" dirty="0"/>
          </a:p>
          <a:p>
            <a:r>
              <a:rPr lang="en-US" dirty="0"/>
              <a:t> The blue colour of the sky,</a:t>
            </a:r>
            <a:endParaRPr lang="en-US" dirty="0"/>
          </a:p>
          <a:p>
            <a:r>
              <a:rPr lang="en-US" dirty="0"/>
              <a:t> colour of water in deep sea,</a:t>
            </a:r>
            <a:endParaRPr lang="en-US" dirty="0"/>
          </a:p>
          <a:p>
            <a:r>
              <a:rPr lang="en-US" dirty="0"/>
              <a:t> the reddening of the sun at sunrise and the sunset</a:t>
            </a:r>
            <a:endParaRPr lang="en-IN" dirty="0"/>
          </a:p>
          <a:p>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 rainbow is a natural spectrum appearing in the sky after a rain shower It is caused by dispersion of sunlight by tiny water droplets, present in the atmosphere. A rainbow is always formed in a direction opposite to that of the Sun. The water droplets act like small prisms</a:t>
            </a:r>
            <a:endParaRPr lang="en-IN" dirty="0"/>
          </a:p>
          <a:p>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 might have observed the apparent random wavering or flickering of objects seen through a turbulent stream of hot air rising above a fire or a radiator. The air just above the fire becomes hotter than the air further up. The hotter air is lighter (less dense) than the cooler air above it, and has a refractive index slightly less than that of the cooler air.</a:t>
            </a:r>
            <a:endParaRPr lang="en-US" dirty="0"/>
          </a:p>
          <a:p>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Stars twinkle because of turbulence in the atmosphere of the Earth. As the atmosphere churns, the light from the star is refracted in different directions. This causes the star's image to change slightly in brightness and position</a:t>
            </a:r>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The earth’s atmosphere is a heterogeneous mixture of minute particles. These particles include smoke, tiny water droplets, suspended particles of dust and molecules of air. When a beam of light strikes such fine particles, the path of the beam becomes visible. The light reaches us, after being reflected diffusely by these particles. The phenomenon of scattering of light by the colloidal particles gives rise to Tyndall effect </a:t>
            </a:r>
            <a:endParaRPr lang="en-IN"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The colour of the scattered light depends on the size of the scattering particles. Very fine particles scatter mainly blue light while particles of larger size scatter light of longer wavelengths.  If the size of the scattering particles is large enough, then, the scattered light may even appear white.</a:t>
            </a:r>
            <a:endParaRPr lang="en-IN" dirty="0"/>
          </a:p>
          <a:p>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Thank you that is it for this lecture</a:t>
            </a:r>
            <a:r>
              <a:rPr lang="en-IN" baseline="0" dirty="0"/>
              <a:t> and the chapter.</a:t>
            </a:r>
            <a:endParaRPr lang="en-IN" dirty="0"/>
          </a:p>
        </p:txBody>
      </p:sp>
      <p:sp>
        <p:nvSpPr>
          <p:cNvPr id="4" name="Slide Number Placeholder 3"/>
          <p:cNvSpPr>
            <a:spLocks noGrp="1"/>
          </p:cNvSpPr>
          <p:nvPr>
            <p:ph type="sldNum" sz="quarter" idx="10"/>
          </p:nvPr>
        </p:nvSpPr>
        <p:spPr/>
        <p:txBody>
          <a:bodyPr/>
          <a:lstStyle/>
          <a:p>
            <a:fld id="{57527C97-FB3E-48FA-AE0E-3C9B15957D39}"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dirty="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200">
                <a:latin typeface="Segoe Marker" panose="03080602040302020204"/>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sz="3000">
                <a:latin typeface="Segoe Marker" panose="03080602040302020204"/>
              </a:defRPr>
            </a:lvl1pPr>
            <a:lvl2pPr>
              <a:defRPr sz="2000">
                <a:latin typeface="Segoe Marker" panose="03080602040302020204"/>
              </a:defRPr>
            </a:lvl2pPr>
            <a:lvl3pPr>
              <a:defRPr sz="2000">
                <a:latin typeface="Segoe Marker" panose="03080602040302020204"/>
              </a:defRPr>
            </a:lvl3pPr>
            <a:lvl4pPr>
              <a:defRPr sz="2000">
                <a:latin typeface="Segoe Marker" panose="03080602040302020204"/>
              </a:defRPr>
            </a:lvl4pPr>
            <a:lvl5pPr>
              <a:defRPr sz="2000">
                <a:latin typeface="Segoe Marker" panose="03080602040302020204"/>
              </a:defRPr>
            </a:lvl5pPr>
            <a:lvl6pPr>
              <a:defRPr/>
            </a:lvl6pPr>
            <a:lvl7pPr>
              <a:defRPr baseline="0"/>
            </a:lvl7pPr>
            <a:lvl8pPr>
              <a:defRPr baseline="0"/>
            </a:lvl8pPr>
            <a:lvl9pPr>
              <a:defRPr baseline="0"/>
            </a:lvl9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dirty="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Edit Master text styles</a:t>
            </a:r>
            <a:endParaRPr lang="en-US"/>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Edit Master text styles</a:t>
            </a:r>
            <a:endParaRPr lang="en-US"/>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dirty="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dirty="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dirty="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dirty="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endParaRPr lang="en-US" dirty="0"/>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8195" y="2688575"/>
            <a:ext cx="7010400" cy="3298825"/>
          </a:xfrm>
        </p:spPr>
        <p:txBody>
          <a:bodyPr>
            <a:normAutofit fontScale="90000"/>
          </a:bodyPr>
          <a:lstStyle/>
          <a:p>
            <a:r>
              <a:rPr lang="en-IN" dirty="0">
                <a:latin typeface="Arial" panose="020B0604020202020204" pitchFamily="34" charset="0"/>
                <a:cs typeface="Arial" panose="020B0604020202020204" pitchFamily="34" charset="0"/>
              </a:rPr>
              <a:t>The human eye and colourful world</a:t>
            </a: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part 3 : Refraction of light through prism dispersion of light and Scattering of light</a:t>
            </a:r>
            <a:endParaRPr lang="en-IN"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697260" y="438411"/>
            <a:ext cx="7231335" cy="1799226"/>
          </a:xfrm>
        </p:spPr>
        <p:txBody>
          <a:bodyPr/>
          <a:lstStyle/>
          <a:p>
            <a:r>
              <a:rPr lang="en-IN" dirty="0">
                <a:latin typeface="Arial" panose="020B0604020202020204" pitchFamily="34" charset="0"/>
                <a:cs typeface="Arial" panose="020B0604020202020204" pitchFamily="34" charset="0"/>
              </a:rPr>
              <a:t>Chapter 11</a:t>
            </a:r>
            <a:endParaRPr lang="en-IN" dirty="0">
              <a:latin typeface="Arial" panose="020B0604020202020204" pitchFamily="34" charset="0"/>
              <a:cs typeface="Arial" panose="020B0604020202020204" pitchFamily="34" charset="0"/>
            </a:endParaRPr>
          </a:p>
        </p:txBody>
      </p:sp>
      <p:sp>
        <p:nvSpPr>
          <p:cNvPr id="4" name="Oval 3"/>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par>
                          <p:cTn id="14" fill="hold">
                            <p:stCondLst>
                              <p:cond delay="4000"/>
                            </p:stCondLst>
                            <p:childTnLst>
                              <p:par>
                                <p:cTn id="15" presetID="10" presetClass="entr" presetSubtype="0" fill="hold" grpId="0" nodeType="afterEffect" nodePh="1">
                                  <p:stCondLst>
                                    <p:cond delay="1500"/>
                                  </p:stCondLst>
                                  <p:endCondLst>
                                    <p:cond evt="begin" delay="0">
                                      <p:tn val="15"/>
                                    </p:cond>
                                  </p:endCondLst>
                                  <p:childTnLst>
                                    <p:set>
                                      <p:cBhvr>
                                        <p:cTn id="16" dur="500"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REFRACTION OF LIGHT THROUGH A PRISM</a:t>
            </a:r>
            <a:endParaRPr lang="en-IN" dirty="0"/>
          </a:p>
        </p:txBody>
      </p:sp>
      <p:sp>
        <p:nvSpPr>
          <p:cNvPr id="3" name="Content Placeholder 2"/>
          <p:cNvSpPr>
            <a:spLocks noGrp="1"/>
          </p:cNvSpPr>
          <p:nvPr>
            <p:ph idx="1"/>
          </p:nvPr>
        </p:nvSpPr>
        <p:spPr/>
        <p:txBody>
          <a:bodyPr/>
          <a:lstStyle/>
          <a:p>
            <a:r>
              <a:rPr lang="en-US" dirty="0"/>
              <a:t>Refraction </a:t>
            </a:r>
            <a:endParaRPr lang="en-IN" dirty="0"/>
          </a:p>
        </p:txBody>
      </p:sp>
      <p:sp>
        <p:nvSpPr>
          <p:cNvPr id="4" name="Oval 3"/>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grpId="0" nodeType="afterEffect" nodePh="1">
                                  <p:stCondLst>
                                    <p:cond delay="1500"/>
                                  </p:stCondLst>
                                  <p:endCondLst>
                                    <p:cond evt="begin" delay="0">
                                      <p:tn val="10"/>
                                    </p:cond>
                                  </p:endCondLst>
                                  <p:childTnLst>
                                    <p:set>
                                      <p:cBhvr>
                                        <p:cTn id="11" dur="500"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REFRACTION OF LIGHT THROUGH A PRISM</a:t>
            </a:r>
            <a:endParaRPr lang="en-IN" dirty="0"/>
          </a:p>
        </p:txBody>
      </p:sp>
      <p:sp>
        <p:nvSpPr>
          <p:cNvPr id="3" name="Content Placeholder 2"/>
          <p:cNvSpPr>
            <a:spLocks noGrp="1"/>
          </p:cNvSpPr>
          <p:nvPr>
            <p:ph idx="1"/>
          </p:nvPr>
        </p:nvSpPr>
        <p:spPr>
          <a:xfrm>
            <a:off x="921657" y="1597297"/>
            <a:ext cx="10160000" cy="4470400"/>
          </a:xfrm>
        </p:spPr>
        <p:txBody>
          <a:bodyPr/>
          <a:lstStyle/>
          <a:p>
            <a:pPr marL="0" indent="0">
              <a:buNone/>
            </a:pPr>
            <a:r>
              <a:rPr lang="en-US" dirty="0"/>
              <a:t>WHAT IS A PRISM ?</a:t>
            </a:r>
            <a:endParaRPr lang="en-US" dirty="0"/>
          </a:p>
        </p:txBody>
      </p:sp>
      <p:pic>
        <p:nvPicPr>
          <p:cNvPr id="1026" name="Picture 2" descr="Image result for pris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6562" y="2442214"/>
            <a:ext cx="6442075" cy="433958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500"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par>
                          <p:cTn id="13" fill="hold">
                            <p:stCondLst>
                              <p:cond delay="4000"/>
                            </p:stCondLst>
                            <p:childTnLst>
                              <p:par>
                                <p:cTn id="14" presetID="10" presetClass="entr" presetSubtype="0" fill="hold" grpId="0" nodeType="afterEffect" nodePh="1">
                                  <p:stCondLst>
                                    <p:cond delay="1500"/>
                                  </p:stCondLst>
                                  <p:endCondLst>
                                    <p:cond evt="begin" delay="0">
                                      <p:tn val="14"/>
                                    </p:cond>
                                  </p:end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SCATTERING OF LIGHT</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The effect of scattering of light in nature: </a:t>
            </a:r>
            <a:endParaRPr lang="en-US" dirty="0"/>
          </a:p>
          <a:p>
            <a:r>
              <a:rPr lang="en-US" dirty="0"/>
              <a:t> The blue colour of the sky,</a:t>
            </a:r>
            <a:endParaRPr lang="en-US" dirty="0"/>
          </a:p>
          <a:p>
            <a:r>
              <a:rPr lang="en-US" dirty="0"/>
              <a:t> Colour of water in deep sea,</a:t>
            </a:r>
            <a:endParaRPr lang="en-US" dirty="0"/>
          </a:p>
          <a:p>
            <a:r>
              <a:rPr lang="en-US" dirty="0"/>
              <a:t> The reddening of the sun at sunrise and the sunset</a:t>
            </a:r>
            <a:endParaRPr lang="en-IN" dirty="0"/>
          </a:p>
        </p:txBody>
      </p:sp>
      <p:sp>
        <p:nvSpPr>
          <p:cNvPr id="4" name="Oval 3"/>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0" presetClass="entr" presetSubtype="0" fill="hold" grpId="0" nodeType="afterEffect" nodePh="1">
                                  <p:stCondLst>
                                    <p:cond delay="1500"/>
                                  </p:stCondLst>
                                  <p:endCondLst>
                                    <p:cond evt="begin" delay="0">
                                      <p:tn val="25"/>
                                    </p:cond>
                                  </p:endCondLst>
                                  <p:childTnLst>
                                    <p:set>
                                      <p:cBhvr>
                                        <p:cTn id="26" dur="500"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RAINBOW</a:t>
            </a:r>
            <a:br>
              <a:rPr lang="en-IN" b="1" dirty="0"/>
            </a:br>
            <a:endParaRPr lang="en-IN" dirty="0"/>
          </a:p>
        </p:txBody>
      </p:sp>
      <p:pic>
        <p:nvPicPr>
          <p:cNvPr id="1026" name="Picture 2" descr="spongebob squarepants rainbow GIF"/>
          <p:cNvPicPr>
            <a:picLocks noChangeAspect="1" noChangeArrowheads="1" noCrop="1"/>
          </p:cNvPicPr>
          <p:nvPr/>
        </p:nvPicPr>
        <p:blipFill>
          <a:blip r:embed="rId1"/>
          <a:srcRect/>
          <a:stretch>
            <a:fillRect/>
          </a:stretch>
        </p:blipFill>
        <p:spPr bwMode="auto">
          <a:xfrm>
            <a:off x="2479394" y="1473200"/>
            <a:ext cx="7233212" cy="518982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500"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2000"/>
                            </p:stCondLst>
                            <p:childTnLst>
                              <p:par>
                                <p:cTn id="9" presetID="10" presetClass="entr" presetSubtype="0" fill="hold" grpId="0" nodeType="afterEffect" nodePh="1">
                                  <p:stCondLst>
                                    <p:cond delay="5000"/>
                                  </p:stCondLst>
                                  <p:endCondLst>
                                    <p:cond evt="begin" delay="0">
                                      <p:tn val="9"/>
                                    </p:cond>
                                  </p:endCondLst>
                                  <p:childTnLst>
                                    <p:set>
                                      <p:cBhvr>
                                        <p:cTn id="10" dur="500"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ATMOSPHERIC REFRACTION</a:t>
            </a:r>
            <a:endParaRPr lang="en-IN" dirty="0"/>
          </a:p>
        </p:txBody>
      </p:sp>
      <p:sp>
        <p:nvSpPr>
          <p:cNvPr id="3" name="Content Placeholder 2"/>
          <p:cNvSpPr>
            <a:spLocks noGrp="1"/>
          </p:cNvSpPr>
          <p:nvPr>
            <p:ph idx="1"/>
          </p:nvPr>
        </p:nvSpPr>
        <p:spPr/>
        <p:txBody>
          <a:bodyPr>
            <a:normAutofit/>
          </a:bodyPr>
          <a:lstStyle/>
          <a:p>
            <a:pPr marL="0" indent="0">
              <a:buNone/>
            </a:pPr>
            <a:r>
              <a:rPr lang="en-US" dirty="0"/>
              <a:t>Flickering of objects seen through a turbulent stream of hot air rising above a fire or a radiator</a:t>
            </a:r>
            <a:endParaRPr lang="en-US" dirty="0"/>
          </a:p>
          <a:p>
            <a:pPr marL="0" indent="0">
              <a:buNone/>
            </a:pPr>
            <a:endParaRPr lang="en-US" dirty="0"/>
          </a:p>
        </p:txBody>
      </p:sp>
      <p:pic>
        <p:nvPicPr>
          <p:cNvPr id="2050" name="Picture 2" descr="mirage GIF"/>
          <p:cNvPicPr>
            <a:picLocks noChangeAspect="1" noChangeArrowheads="1" noCrop="1"/>
          </p:cNvPicPr>
          <p:nvPr/>
        </p:nvPicPr>
        <p:blipFill>
          <a:blip r:embed="rId1"/>
          <a:srcRect/>
          <a:stretch>
            <a:fillRect/>
          </a:stretch>
        </p:blipFill>
        <p:spPr bwMode="auto">
          <a:xfrm>
            <a:off x="2711450" y="2914650"/>
            <a:ext cx="6972300" cy="34861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500"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4000"/>
                            </p:stCondLst>
                            <p:childTnLst>
                              <p:par>
                                <p:cTn id="14" presetID="10" presetClass="entr" presetSubtype="0" fill="hold" grpId="0" nodeType="afterEffect" nodePh="1">
                                  <p:stCondLst>
                                    <p:cond delay="1500"/>
                                  </p:stCondLst>
                                  <p:endCondLst>
                                    <p:cond evt="begin" delay="0">
                                      <p:tn val="14"/>
                                    </p:cond>
                                  </p:end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TWINKLING OF STARS</a:t>
            </a:r>
            <a:br>
              <a:rPr lang="en-US" sz="4400" b="1" dirty="0"/>
            </a:br>
            <a:endParaRPr lang="en-IN" dirty="0"/>
          </a:p>
        </p:txBody>
      </p:sp>
      <p:sp>
        <p:nvSpPr>
          <p:cNvPr id="3" name="Content Placeholder 2"/>
          <p:cNvSpPr>
            <a:spLocks noGrp="1"/>
          </p:cNvSpPr>
          <p:nvPr>
            <p:ph idx="1"/>
          </p:nvPr>
        </p:nvSpPr>
        <p:spPr/>
        <p:txBody>
          <a:bodyPr>
            <a:normAutofit/>
          </a:bodyPr>
          <a:lstStyle/>
          <a:p>
            <a:pPr marL="0" indent="0">
              <a:buNone/>
            </a:pPr>
            <a:endParaRPr lang="en-US" sz="5400" b="1" dirty="0"/>
          </a:p>
          <a:p>
            <a:pPr marL="0" indent="0">
              <a:buNone/>
            </a:pPr>
            <a:endParaRPr lang="en-IN" sz="5400" b="1" dirty="0"/>
          </a:p>
        </p:txBody>
      </p:sp>
      <p:pic>
        <p:nvPicPr>
          <p:cNvPr id="3074" name="Picture 2" descr="night sky stars GIF"/>
          <p:cNvPicPr>
            <a:picLocks noChangeAspect="1" noChangeArrowheads="1" noCrop="1"/>
          </p:cNvPicPr>
          <p:nvPr/>
        </p:nvPicPr>
        <p:blipFill>
          <a:blip r:embed="rId1"/>
          <a:srcRect/>
          <a:stretch>
            <a:fillRect/>
          </a:stretch>
        </p:blipFill>
        <p:spPr bwMode="auto">
          <a:xfrm>
            <a:off x="2776537" y="1080732"/>
            <a:ext cx="6638926" cy="511022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grpId="0" nodeType="afterEffect" nodePh="1">
                                  <p:stCondLst>
                                    <p:cond delay="500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TYNDALL EFFECT</a:t>
            </a:r>
            <a:br>
              <a:rPr lang="en-IN" dirty="0"/>
            </a:br>
            <a:endParaRPr lang="en-IN" dirty="0"/>
          </a:p>
        </p:txBody>
      </p:sp>
      <p:pic>
        <p:nvPicPr>
          <p:cNvPr id="3" name="Picture 2"/>
          <p:cNvPicPr>
            <a:picLocks noChangeAspect="1"/>
          </p:cNvPicPr>
          <p:nvPr/>
        </p:nvPicPr>
        <p:blipFill>
          <a:blip r:embed="rId1"/>
          <a:stretch>
            <a:fillRect/>
          </a:stretch>
        </p:blipFill>
        <p:spPr>
          <a:xfrm>
            <a:off x="694269" y="1044321"/>
            <a:ext cx="10803461" cy="5737479"/>
          </a:xfrm>
          <a:prstGeom prst="rect">
            <a:avLst/>
          </a:prstGeom>
        </p:spPr>
      </p:pic>
      <p:sp>
        <p:nvSpPr>
          <p:cNvPr id="6" name="Oval 5"/>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2000"/>
                            </p:stCondLst>
                            <p:childTnLst>
                              <p:par>
                                <p:cTn id="9" presetID="10" presetClass="entr" presetSubtype="0" fill="hold" grpId="0" nodeType="afterEffect" nodePh="1">
                                  <p:stCondLst>
                                    <p:cond delay="1500"/>
                                  </p:stCondLst>
                                  <p:endCondLst>
                                    <p:cond evt="begin" delay="0">
                                      <p:tn val="9"/>
                                    </p:cond>
                                  </p:endCondLst>
                                  <p:childTnLst>
                                    <p:set>
                                      <p:cBhvr>
                                        <p:cTn id="10" dur="500"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390775"/>
            <a:ext cx="10160000" cy="1397000"/>
          </a:xfrm>
        </p:spPr>
        <p:txBody>
          <a:bodyPr/>
          <a:lstStyle/>
          <a:p>
            <a:pPr algn="ctr"/>
            <a:r>
              <a:rPr lang="en-US" b="1" dirty="0"/>
              <a:t>THANK YOU</a:t>
            </a:r>
            <a:endParaRPr lang="en-IN" b="1" dirty="0"/>
          </a:p>
        </p:txBody>
      </p:sp>
      <p:sp>
        <p:nvSpPr>
          <p:cNvPr id="3" name="Oval 2"/>
          <p:cNvSpPr/>
          <p:nvPr/>
        </p:nvSpPr>
        <p:spPr>
          <a:xfrm>
            <a:off x="11407366" y="6328372"/>
            <a:ext cx="307818" cy="2601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50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p:tgtEl>
                                          <p:spTgt spid="2"/>
                                        </p:tgtEl>
                                        <p:attrNameLst>
                                          <p:attrName>ppt_y</p:attrName>
                                        </p:attrNameLst>
                                      </p:cBhvr>
                                      <p:tavLst>
                                        <p:tav tm="0">
                                          <p:val>
                                            <p:strVal val="#ppt_y+#ppt_h*1.125000"/>
                                          </p:val>
                                        </p:tav>
                                        <p:tav tm="100000">
                                          <p:val>
                                            <p:strVal val="#ppt_y"/>
                                          </p:val>
                                        </p:tav>
                                      </p:tavLst>
                                    </p:anim>
                                    <p:animEffect transition="in" filter="wipe(up)">
                                      <p:cBhvr>
                                        <p:cTn id="8" dur="1500"/>
                                        <p:tgtEl>
                                          <p:spTgt spid="2"/>
                                        </p:tgtEl>
                                      </p:cBhvr>
                                    </p:animEffect>
                                  </p:childTnLst>
                                </p:cTn>
                              </p:par>
                            </p:childTnLst>
                          </p:cTn>
                        </p:par>
                        <p:par>
                          <p:cTn id="9" fill="hold">
                            <p:stCondLst>
                              <p:cond delay="1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Welcome back to school presentat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11</Template>
  <TotalTime>0</TotalTime>
  <Words>575</Words>
  <Application>WPS Presentation</Application>
  <PresentationFormat>Widescreen</PresentationFormat>
  <Paragraphs>34</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Century Gothic</vt:lpstr>
      <vt:lpstr>Segoe Marker</vt:lpstr>
      <vt:lpstr>Segoe Print</vt:lpstr>
      <vt:lpstr>Microsoft YaHei</vt:lpstr>
      <vt:lpstr>Arial Unicode MS</vt:lpstr>
      <vt:lpstr>Calibri</vt:lpstr>
      <vt:lpstr>Mongolian Baiti</vt:lpstr>
      <vt:lpstr>Times New Roman</vt:lpstr>
      <vt:lpstr>Welcome back to school presentation</vt:lpstr>
      <vt:lpstr>The human eye and colourful world  part 3 : Refraction of light through prism dispersion of light and Scattering of light</vt:lpstr>
      <vt:lpstr>REFRACTION OF LIGHT THROUGH A PRISM</vt:lpstr>
      <vt:lpstr>REFRACTION OF LIGHT THROUGH A PRISM</vt:lpstr>
      <vt:lpstr> SCATTERING OF LIGHT </vt:lpstr>
      <vt:lpstr>RAINBOW </vt:lpstr>
      <vt:lpstr>ATMOSPHERIC REFRACTION</vt:lpstr>
      <vt:lpstr>TWINKLING OF STARS </vt:lpstr>
      <vt:lpstr>TYNDALL EFFECT </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Human Eye and the Colourful World</dc:title>
  <dc:creator>stutibajpai10@gmail.com</dc:creator>
  <cp:lastModifiedBy>tenzi</cp:lastModifiedBy>
  <cp:revision>54</cp:revision>
  <dcterms:created xsi:type="dcterms:W3CDTF">2019-07-24T06:33:00Z</dcterms:created>
  <dcterms:modified xsi:type="dcterms:W3CDTF">2019-09-21T09:41:29Z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