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89" r:id="rId4"/>
    <p:sldId id="257" r:id="rId6"/>
    <p:sldId id="258" r:id="rId7"/>
    <p:sldId id="259" r:id="rId8"/>
    <p:sldId id="260" r:id="rId9"/>
    <p:sldId id="261" r:id="rId10"/>
    <p:sldId id="262" r:id="rId11"/>
    <p:sldId id="283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63409" autoAdjust="0"/>
  </p:normalViewPr>
  <p:slideViewPr>
    <p:cSldViewPr snapToGrid="0">
      <p:cViewPr varScale="1">
        <p:scale>
          <a:sx n="55" d="100"/>
          <a:sy n="55" d="100"/>
        </p:scale>
        <p:origin x="16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0D477-AF09-432D-B986-F2C4DB8224E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to the lecture on Electricity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Lets see the components that consists of a </a:t>
            </a:r>
            <a:r>
              <a:rPr lang="en-IN" dirty="0" smtClean="0"/>
              <a:t>circuit</a:t>
            </a:r>
            <a:endParaRPr lang="en-IN" dirty="0" smtClean="0"/>
          </a:p>
          <a:p>
            <a:r>
              <a:rPr lang="en-IN" dirty="0" smtClean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It is often convenient to draw a schematic diagram, in which different components of the circuit are represented by the symbols conveniently used.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table in next slide shows us the different used conventional symbols in a typical circuit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smtClean="0"/>
              <a:t>Lets learn </a:t>
            </a:r>
            <a:r>
              <a:rPr lang="en-IN" baseline="0" dirty="0"/>
              <a:t>the components and their meanings</a:t>
            </a:r>
            <a:endParaRPr lang="en-IN" baseline="0" dirty="0"/>
          </a:p>
          <a:p>
            <a:endParaRPr lang="en-IN" dirty="0"/>
          </a:p>
          <a:p>
            <a:r>
              <a:rPr lang="en-IN" dirty="0"/>
              <a:t>Now</a:t>
            </a:r>
            <a:r>
              <a:rPr lang="en-IN" baseline="0" dirty="0"/>
              <a:t> I ask you to go through the electric circuit Components and what they stand for from the slide</a:t>
            </a:r>
            <a:r>
              <a:rPr lang="en-IN" baseline="0" dirty="0" smtClean="0"/>
              <a:t>.</a:t>
            </a:r>
            <a:endParaRPr lang="en-IN" baseline="0" dirty="0" smtClean="0"/>
          </a:p>
          <a:p>
            <a:r>
              <a:rPr lang="en-IN" baseline="0" dirty="0" smtClean="0"/>
              <a:t> (Point at each symbol and say there name written adjacently 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topics </a:t>
            </a:r>
            <a:r>
              <a:rPr lang="en-IN" baseline="0" dirty="0"/>
              <a:t>covered </a:t>
            </a:r>
            <a:r>
              <a:rPr lang="en-IN" baseline="0" dirty="0" smtClean="0"/>
              <a:t>in this chapter are </a:t>
            </a:r>
            <a:r>
              <a:rPr lang="en-IN" baseline="0" dirty="0" err="1" smtClean="0"/>
              <a:t>are</a:t>
            </a:r>
            <a:r>
              <a:rPr lang="en-IN" baseline="0" dirty="0"/>
              <a:t>:</a:t>
            </a:r>
            <a:endParaRPr lang="en-IN" baseline="0" dirty="0"/>
          </a:p>
          <a:p>
            <a:r>
              <a:rPr lang="en-IN" dirty="0"/>
              <a:t>Electric</a:t>
            </a:r>
            <a:r>
              <a:rPr lang="en-IN" baseline="0" dirty="0"/>
              <a:t> current and circuit</a:t>
            </a:r>
            <a:endParaRPr lang="en-IN" dirty="0"/>
          </a:p>
          <a:p>
            <a:r>
              <a:rPr lang="en-IN" dirty="0"/>
              <a:t>Electric potential and</a:t>
            </a:r>
            <a:r>
              <a:rPr lang="en-IN" baseline="0" dirty="0"/>
              <a:t> potential difference</a:t>
            </a:r>
            <a:r>
              <a:rPr lang="en-IN" dirty="0"/>
              <a:t> </a:t>
            </a:r>
            <a:endParaRPr lang="en-IN" dirty="0"/>
          </a:p>
          <a:p>
            <a:endParaRPr lang="en-IN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Lets start by understanding</a:t>
            </a:r>
            <a:r>
              <a:rPr lang="en-IN" baseline="0" dirty="0" smtClean="0"/>
              <a:t> about </a:t>
            </a:r>
            <a:r>
              <a:rPr lang="en-IN" dirty="0" smtClean="0"/>
              <a:t>Electron</a:t>
            </a:r>
            <a:r>
              <a:rPr lang="en-IN" baseline="0" dirty="0" smtClean="0"/>
              <a:t> </a:t>
            </a:r>
            <a:r>
              <a:rPr lang="en-IN" dirty="0" smtClean="0"/>
              <a:t>Current</a:t>
            </a:r>
            <a:r>
              <a:rPr lang="en-IN" baseline="0" dirty="0" smtClean="0"/>
              <a:t> </a:t>
            </a:r>
            <a:r>
              <a:rPr lang="en-IN" dirty="0" smtClean="0"/>
              <a:t>Circuit</a:t>
            </a:r>
            <a:r>
              <a:rPr lang="en-IN" baseline="0" dirty="0" smtClean="0"/>
              <a:t> and </a:t>
            </a:r>
            <a:r>
              <a:rPr lang="en-IN" dirty="0" smtClean="0"/>
              <a:t>Electric current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Electrons</a:t>
            </a:r>
            <a:r>
              <a:rPr lang="en-IN" dirty="0"/>
              <a:t>: they constitute of flow of charges</a:t>
            </a:r>
            <a:endParaRPr lang="en-IN" dirty="0"/>
          </a:p>
          <a:p>
            <a:r>
              <a:rPr lang="en-IN" dirty="0"/>
              <a:t>Current: when electric charges flow through a conductor we say there is electric current in a circuit</a:t>
            </a:r>
            <a:endParaRPr lang="en-IN" dirty="0"/>
          </a:p>
          <a:p>
            <a:r>
              <a:rPr lang="en-IN" dirty="0"/>
              <a:t>Circuit: A continuous and closed path for the flow of electric current is an electric circuit.</a:t>
            </a:r>
            <a:endParaRPr lang="en-IN" dirty="0"/>
          </a:p>
          <a:p>
            <a:r>
              <a:rPr lang="en-IN" dirty="0"/>
              <a:t>Electric current: rate of flow of electrons electric charges</a:t>
            </a:r>
            <a:endParaRPr lang="en-IN" dirty="0"/>
          </a:p>
          <a:p>
            <a:endParaRPr lang="en-US" dirty="0"/>
          </a:p>
          <a:p>
            <a:r>
              <a:rPr lang="en-US" dirty="0"/>
              <a:t>Conventionally, in an electric circuit the</a:t>
            </a:r>
            <a:endParaRPr lang="en-US" dirty="0"/>
          </a:p>
          <a:p>
            <a:r>
              <a:rPr lang="en-US" dirty="0"/>
              <a:t>direction of electric current is taken as opposite to the direction of the</a:t>
            </a:r>
            <a:endParaRPr lang="en-US" dirty="0"/>
          </a:p>
          <a:p>
            <a:r>
              <a:rPr lang="en-US" dirty="0"/>
              <a:t>flow of electrons, which are negative charges.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net charge Q, flows across any cross-section of a conductor in time t, then the current I, through the cross-section 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I=Q/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                                          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The SI unit of electric charge is coulomb (C), which is equivalent to the charge contained in nearly 6 *10^18 electrons.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   Electric current’s Unit: Ampere (A)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One ampere: the flow of one coulomb of charge per second 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Diagram of a typical electric circuit</a:t>
            </a:r>
            <a:r>
              <a:rPr lang="en-IN" baseline="0" dirty="0"/>
              <a:t> comprising of a bulb key, battery , ammeter and a key and what happens inside an electric circuit.</a:t>
            </a:r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dirty="0"/>
              <a:t>As we have observed the flow of water in a pipe will require gravity, similarly the      flow of electric charges in a conductor will need some pressure ,</a:t>
            </a:r>
            <a:r>
              <a:rPr lang="en-IN" sz="1200" b="1" dirty="0"/>
              <a:t>this pressure is generated by creating a potential difference. </a:t>
            </a:r>
            <a:r>
              <a:rPr lang="en-IN" sz="1200" dirty="0"/>
              <a:t>Potential difference can be created by applying a battery which consists of 2 or more cells.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When a battery consisting of several cells goes through a chemical reaction due to the chemicals inside of it, a potential difference is set at the terminal of this battery, hence when a circuit is put electric charges start flowing</a:t>
            </a:r>
            <a:r>
              <a:rPr lang="en-IN" dirty="0" smtClean="0"/>
              <a:t>.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/>
              <a:t>Moving</a:t>
            </a:r>
            <a:r>
              <a:rPr lang="en-IN" baseline="0" dirty="0" smtClean="0"/>
              <a:t> on to the definition of potential difference</a:t>
            </a:r>
            <a:endParaRPr lang="en-IN" dirty="0"/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Definition : difference between two points in an electric circuit carrying some current as the work done to move some unit charge from one point to another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energy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Imagine trying to move 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negative charge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positive end of the battery along the wire to the negative end. This implies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the negative charge against a constant opposing force in its entire journey.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Potential difference (V) between two points = Work done (W)/Charge (Q)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SI unit of electric potential difference is volt (V), named after Alessandro Volta (1745–1827), an Italian physicist.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Therefore,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1 volt =1 joule/1 coulomb                                                                           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1 V = 1/ J C–1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Potential difference is measured by using VOLTMENTERE 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/>
        </p:nvGrpSpPr>
        <p:grpSpPr>
          <a:xfrm>
            <a:off x="0" y="0"/>
            <a:ext cx="12193747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1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617" y="1498602"/>
            <a:ext cx="701040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617" y="4927600"/>
            <a:ext cx="70104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Marker" panose="03080602040302020204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Marker" panose="03080602040302020204"/>
              </a:defRPr>
            </a:lvl1pPr>
            <a:lvl2pPr>
              <a:defRPr>
                <a:latin typeface="Segoe Marker" panose="03080602040302020204"/>
              </a:defRPr>
            </a:lvl2pPr>
            <a:lvl3pPr>
              <a:defRPr>
                <a:latin typeface="Segoe Marker" panose="03080602040302020204"/>
              </a:defRPr>
            </a:lvl3pPr>
            <a:lvl4pPr>
              <a:defRPr>
                <a:latin typeface="Segoe Marker" panose="03080602040302020204"/>
              </a:defRPr>
            </a:lvl4pPr>
            <a:lvl5pPr>
              <a:defRPr>
                <a:latin typeface="Segoe Marker" panose="03080602040302020204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92127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97" y="0"/>
            <a:ext cx="459279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211" y="1498602"/>
            <a:ext cx="701040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211" y="4927600"/>
            <a:ext cx="70104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31" y="1701800"/>
            <a:ext cx="3352800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731" y="4648200"/>
            <a:ext cx="3352800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92127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200" b="0" kern="1200" cap="none" baseline="0">
          <a:solidFill>
            <a:schemeClr val="accent2">
              <a:lumMod val="50000"/>
            </a:schemeClr>
          </a:solidFill>
          <a:effectLst/>
          <a:latin typeface="Segoe MDL2 Assets" panose="050A0102010101010101" pitchFamily="18" charset="0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1864" y="3140969"/>
            <a:ext cx="7008574" cy="1426617"/>
          </a:xfrm>
        </p:spPr>
        <p:txBody>
          <a:bodyPr/>
          <a:lstStyle/>
          <a:p>
            <a:r>
              <a:rPr lang="en-IN" dirty="0">
                <a:latin typeface="Segoe Marker" panose="03080602040302020204"/>
              </a:rPr>
              <a:t>ELECTRICITY</a:t>
            </a:r>
            <a:endParaRPr lang="en-US" dirty="0">
              <a:latin typeface="Segoe Marker" panose="030806020403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1864" y="2564904"/>
            <a:ext cx="7008574" cy="740544"/>
          </a:xfrm>
        </p:spPr>
        <p:txBody>
          <a:bodyPr/>
          <a:lstStyle/>
          <a:p>
            <a:r>
              <a:rPr lang="en-US" dirty="0">
                <a:latin typeface="Segoe Marker" panose="03080602040302020204"/>
              </a:rPr>
              <a:t>CHAPTER NUMBER 12</a:t>
            </a:r>
            <a:endParaRPr lang="en-US" dirty="0">
              <a:latin typeface="Segoe Marker" panose="0308060204030202020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often convenient to draw a schematic diagram, in which different components of the circuit are represented by the symbols conveniently used.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table shows us the different used conventional symbols in a typical circuit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188208"/>
            <a:ext cx="9183757" cy="6389688"/>
          </a:xfrm>
        </p:spPr>
      </p:pic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"/>
            <a:ext cx="10160000" cy="1397000"/>
          </a:xfrm>
        </p:spPr>
        <p:txBody>
          <a:bodyPr/>
          <a:lstStyle/>
          <a:p>
            <a:r>
              <a:rPr lang="en-IN" dirty="0"/>
              <a:t>What is covered in this chapter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Electric current and circuit</a:t>
            </a:r>
            <a:endParaRPr lang="en-IN" dirty="0"/>
          </a:p>
          <a:p>
            <a:r>
              <a:rPr lang="en-IN" dirty="0"/>
              <a:t>Electric potential and potential difference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Electric current and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Electron</a:t>
            </a:r>
            <a:endParaRPr lang="en-IN" dirty="0"/>
          </a:p>
          <a:p>
            <a:r>
              <a:rPr lang="en-IN" dirty="0"/>
              <a:t>Current</a:t>
            </a:r>
            <a:endParaRPr lang="en-IN" dirty="0"/>
          </a:p>
          <a:p>
            <a:r>
              <a:rPr lang="en-IN" dirty="0"/>
              <a:t>Circuit</a:t>
            </a:r>
            <a:endParaRPr lang="en-IN" dirty="0"/>
          </a:p>
          <a:p>
            <a:r>
              <a:rPr lang="en-IN" dirty="0"/>
              <a:t>Electric current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Current </a:t>
            </a:r>
            <a:r>
              <a:rPr lang="en-US" dirty="0" smtClean="0"/>
              <a:t>is given by I and by formula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I=Q/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                                         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Electric Circuit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 descr="Tuned_circuit_animation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760" y="1701800"/>
            <a:ext cx="6183630" cy="5077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Electric </a:t>
            </a:r>
            <a:r>
              <a:rPr lang="en-IN" dirty="0"/>
              <a:t>Potential and potential 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What makes the electric charges flow in a circuit?</a:t>
            </a:r>
            <a:endParaRPr lang="en-IN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776095"/>
            <a:ext cx="10160000" cy="447040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IN" b="1" dirty="0"/>
              <a:t>Potential difference: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Explanation for potential difference </a:t>
            </a:r>
            <a:endParaRPr lang="en-IN" dirty="0"/>
          </a:p>
          <a:p>
            <a:r>
              <a:rPr lang="en-IN" dirty="0">
                <a:sym typeface="+mn-ea"/>
              </a:rPr>
              <a:t>When a battery consisting of several cells goes through a chemical reaction due to the chemicals inside of it, a potential difference is set at the terminal of this battery, hence when a circuit is put electric charges start flowing</a:t>
            </a:r>
            <a:r>
              <a:rPr lang="en-IN" dirty="0" smtClean="0">
                <a:sym typeface="+mn-ea"/>
              </a:rPr>
              <a:t>.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Definition of potential difference</a:t>
            </a:r>
            <a:endParaRPr lang="en-IN" dirty="0" smtClean="0"/>
          </a:p>
          <a:p>
            <a:r>
              <a:rPr lang="en-IN" dirty="0">
                <a:sym typeface="+mn-ea"/>
              </a:rPr>
              <a:t>difference between two points in an electric circuit carrying some current as the work done to move some unit charge from one point to another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Potential difference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0560" y="1854835"/>
            <a:ext cx="8514080" cy="4164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595745"/>
            <a:ext cx="10160000" cy="5576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Formulae:</a:t>
            </a:r>
            <a:endParaRPr lang="en-IN" b="1" dirty="0"/>
          </a:p>
          <a:p>
            <a:r>
              <a:rPr lang="en-IN" dirty="0"/>
              <a:t>V=w/Q</a:t>
            </a:r>
            <a:endParaRPr lang="en-IN" dirty="0"/>
          </a:p>
          <a:p>
            <a:r>
              <a:rPr lang="en-IN" dirty="0"/>
              <a:t>W=work done</a:t>
            </a:r>
            <a:endParaRPr lang="en-IN" dirty="0"/>
          </a:p>
          <a:p>
            <a:r>
              <a:rPr lang="en-IN" dirty="0" smtClean="0"/>
              <a:t>Q=charge</a:t>
            </a:r>
            <a:endParaRPr lang="en-IN" dirty="0" smtClean="0"/>
          </a:p>
          <a:p>
            <a:pPr marL="0" indent="0">
              <a:buNone/>
            </a:pPr>
            <a:r>
              <a:rPr lang="en-US" sz="3200" dirty="0"/>
              <a:t>The SI unit of electric potential difference is volt (V), named after Alessandro Volta (1745–1827), an Italian physicist.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Therefore,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1 volt =1 joule/1 coulomb                                                             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1 V = 1/ J C–1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Potential difference is measured by using VOLTMENTERE </a:t>
            </a:r>
            <a:endParaRPr lang="en-IN" sz="3200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elcome back to school presentation">
  <a:themeElements>
    <a:clrScheme name="Custom 8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3676B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12</Template>
  <TotalTime>0</TotalTime>
  <Words>1460</Words>
  <Application>WPS Presentation</Application>
  <PresentationFormat>Widescreen</PresentationFormat>
  <Paragraphs>53</Paragraphs>
  <Slides>11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Segoe MDL2 Assets</vt:lpstr>
      <vt:lpstr>Century Gothic</vt:lpstr>
      <vt:lpstr>Segoe Marker</vt:lpstr>
      <vt:lpstr>Mongolian Baiti</vt:lpstr>
      <vt:lpstr>Microsoft YaHei</vt:lpstr>
      <vt:lpstr>Arial Unicode MS</vt:lpstr>
      <vt:lpstr>Segoe Print</vt:lpstr>
      <vt:lpstr>Calibri</vt:lpstr>
      <vt:lpstr>Welcome back to school presentation</vt:lpstr>
      <vt:lpstr>Custom Design</vt:lpstr>
      <vt:lpstr>ELECTRICITY</vt:lpstr>
      <vt:lpstr>What is covered in this chapter</vt:lpstr>
      <vt:lpstr>Electric current and circuit</vt:lpstr>
      <vt:lpstr>PowerPoint 演示文稿</vt:lpstr>
      <vt:lpstr>Electric Circuit</vt:lpstr>
      <vt:lpstr>Electric Potential and potential difference</vt:lpstr>
      <vt:lpstr>PowerPoint 演示文稿</vt:lpstr>
      <vt:lpstr>Potential difference</vt:lpstr>
      <vt:lpstr>PowerPoint 演示文稿</vt:lpstr>
      <vt:lpstr>Circuit Diagram 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:ELECTRICITY</dc:title>
  <dc:creator>stutibajpai10@gmail.com</dc:creator>
  <cp:lastModifiedBy>tenzi</cp:lastModifiedBy>
  <cp:revision>66</cp:revision>
  <dcterms:created xsi:type="dcterms:W3CDTF">2019-07-24T03:30:00Z</dcterms:created>
  <dcterms:modified xsi:type="dcterms:W3CDTF">2019-09-24T09:02:46Z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