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89" r:id="rId4"/>
    <p:sldId id="257" r:id="rId6"/>
    <p:sldId id="266" r:id="rId7"/>
    <p:sldId id="284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61057" autoAdjust="0"/>
  </p:normalViewPr>
  <p:slideViewPr>
    <p:cSldViewPr snapToGrid="0">
      <p:cViewPr>
        <p:scale>
          <a:sx n="95" d="100"/>
          <a:sy n="95" d="100"/>
        </p:scale>
        <p:origin x="115" y="-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0D477-AF09-432D-B986-F2C4DB8224E8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51E6-1B14-49CE-A058-FDD34D14AEC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the to the lecture on Electricity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topics </a:t>
            </a:r>
            <a:r>
              <a:rPr lang="en-IN" baseline="0" dirty="0"/>
              <a:t>covered are:</a:t>
            </a:r>
            <a:endParaRPr lang="en-IN" baseline="0" dirty="0"/>
          </a:p>
          <a:p>
            <a:r>
              <a:rPr lang="en-IN" dirty="0"/>
              <a:t>Ohm’s law</a:t>
            </a:r>
            <a:endParaRPr lang="en-IN" dirty="0"/>
          </a:p>
          <a:p>
            <a:r>
              <a:rPr lang="en-IN"/>
              <a:t>Factors on which resistance depends</a:t>
            </a:r>
            <a:endParaRPr lang="en-IN"/>
          </a:p>
          <a:p>
            <a:endParaRPr lang="en-IN" dirty="0"/>
          </a:p>
          <a:p>
            <a:endParaRPr lang="en-IN" baseline="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51E6-1B14-49CE-A058-FDD34D14AEC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dirty="0"/>
              <a:t>It gives us the relation between voltage and current which comes out to be linear for standard conductors , given the temperate is constant.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51E6-1B14-49CE-A058-FDD34D14AEC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Ohm's law as its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states the charge per second through a conductor between two points is directly proportional to the voltage across the two points.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51E6-1B14-49CE-A058-FDD34D14AEC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dirty="0"/>
              <a:t>This</a:t>
            </a:r>
            <a:r>
              <a:rPr lang="en-IN" baseline="0" dirty="0"/>
              <a:t> graph </a:t>
            </a:r>
            <a:r>
              <a:rPr lang="en-IN" dirty="0"/>
              <a:t>shows us the relation between voltage and current which comes out to be linear for standard conductors , given the temperate is constant.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51E6-1B14-49CE-A058-FDD34D14AEC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dirty="0" smtClean="0"/>
              <a:t>Definition of potential difference goes like </a:t>
            </a:r>
            <a:endParaRPr lang="en-I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dirty="0" smtClean="0"/>
              <a:t>: </a:t>
            </a:r>
            <a:r>
              <a:rPr lang="en-IN" dirty="0"/>
              <a:t>the potential difference (v), across the ends of a given metallic wire in an electric circuit is directly proportional to the current flowing through it provided the temperature remains constant. </a:t>
            </a:r>
            <a:endParaRPr lang="en-IN" dirty="0"/>
          </a:p>
          <a:p>
            <a:pPr marL="0" indent="0">
              <a:buNone/>
            </a:pPr>
            <a:r>
              <a:rPr lang="pt-BR" dirty="0"/>
              <a:t> V ∝ I                                                    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or            V/I = constant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              = R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or V = IR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Where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V=voltage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I=current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R=resistance</a:t>
            </a:r>
            <a:r>
              <a:rPr lang="pt-BR" baseline="0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51E6-1B14-49CE-A058-FDD34D14AEC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/>
              <a:t>is a constant for the given metallic wire at a given temperature and is called its resistance.</a:t>
            </a:r>
            <a:endParaRPr lang="en-US" dirty="0"/>
          </a:p>
          <a:p>
            <a:r>
              <a:rPr lang="en-US" dirty="0"/>
              <a:t>It is the property of a conductor to resist the flow of charges through 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Its SI unit is ohm, represented by the Greek letter Ω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According to Ohm’s law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                                                    R = V/I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51E6-1B14-49CE-A058-FDD34D14AEC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resistance of the conductor depends</a:t>
            </a:r>
            <a:endParaRPr lang="en-US" dirty="0"/>
          </a:p>
          <a:p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) on its length, </a:t>
            </a:r>
            <a:endParaRPr lang="en-US" dirty="0"/>
          </a:p>
          <a:p>
            <a:r>
              <a:rPr lang="en-US" dirty="0"/>
              <a:t>(ii) on its area of cross-section,</a:t>
            </a:r>
            <a:endParaRPr lang="en-US" dirty="0"/>
          </a:p>
          <a:p>
            <a:r>
              <a:rPr lang="en-US" dirty="0"/>
              <a:t>(iii) on the nature of its material.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51E6-1B14-49CE-A058-FDD34D14AEC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Resistance is directly proportional to length R </a:t>
            </a:r>
            <a:r>
              <a:rPr lang="pt-BR" dirty="0"/>
              <a:t>∝</a:t>
            </a:r>
            <a:r>
              <a:rPr lang="el-GR" dirty="0"/>
              <a:t> </a:t>
            </a:r>
            <a:r>
              <a:rPr lang="en-IN" dirty="0"/>
              <a:t>l                                  </a:t>
            </a:r>
            <a:endParaRPr lang="en-IN" dirty="0"/>
          </a:p>
          <a:p>
            <a:r>
              <a:rPr lang="en-IN" dirty="0"/>
              <a:t>Resistance is indirectly proportional to area of cross section R </a:t>
            </a:r>
            <a:r>
              <a:rPr lang="pt-BR" dirty="0"/>
              <a:t>∝ </a:t>
            </a:r>
            <a:r>
              <a:rPr lang="el-GR" dirty="0"/>
              <a:t>1/</a:t>
            </a:r>
            <a:r>
              <a:rPr lang="en-IN" dirty="0"/>
              <a:t>A   </a:t>
            </a:r>
            <a:r>
              <a:rPr lang="en-US" dirty="0"/>
              <a:t>Combining </a:t>
            </a:r>
            <a:r>
              <a:rPr lang="en-US" dirty="0" err="1"/>
              <a:t>Eqs</a:t>
            </a:r>
            <a:r>
              <a:rPr lang="en-US" dirty="0"/>
              <a:t>. and we get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r</a:t>
            </a:r>
            <a:r>
              <a:rPr lang="pt-BR" dirty="0"/>
              <a:t> ∝ l/a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r=</a:t>
            </a:r>
            <a:r>
              <a:rPr lang="el-GR" dirty="0">
                <a:effectLst/>
              </a:rPr>
              <a:t>  </a:t>
            </a:r>
            <a:r>
              <a:rPr lang="el-GR" i="1" dirty="0">
                <a:effectLst/>
              </a:rPr>
              <a:t> ρ</a:t>
            </a:r>
            <a:r>
              <a:rPr lang="el-GR" dirty="0">
                <a:effectLst/>
              </a:rPr>
              <a:t> </a:t>
            </a:r>
            <a:r>
              <a:rPr lang="en-IN" dirty="0"/>
              <a:t>(l/a)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SI unit of resistance is ohm(</a:t>
            </a:r>
            <a:r>
              <a:rPr lang="el-GR" dirty="0">
                <a:effectLst/>
              </a:rPr>
              <a:t>Ω</a:t>
            </a:r>
            <a:r>
              <a:rPr lang="en-IN" dirty="0"/>
              <a:t>)</a:t>
            </a:r>
            <a:endParaRPr lang="en-IN" dirty="0"/>
          </a:p>
          <a:p>
            <a:pPr marL="0" indent="0">
              <a:buNone/>
            </a:pPr>
            <a:r>
              <a:rPr lang="el-GR" i="1" dirty="0">
                <a:effectLst/>
              </a:rPr>
              <a:t>Ρ</a:t>
            </a:r>
            <a:r>
              <a:rPr lang="en-IN" i="1" dirty="0">
                <a:effectLst/>
              </a:rPr>
              <a:t> </a:t>
            </a:r>
            <a:r>
              <a:rPr lang="en-IN" dirty="0">
                <a:effectLst/>
              </a:rPr>
              <a:t>is resistivity and its unit is ohm meter (</a:t>
            </a:r>
            <a:r>
              <a:rPr lang="el-GR" dirty="0">
                <a:effectLst/>
              </a:rPr>
              <a:t>Ω</a:t>
            </a:r>
            <a:r>
              <a:rPr lang="en-IN" dirty="0">
                <a:effectLst/>
              </a:rPr>
              <a:t>m)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51E6-1B14-49CE-A058-FDD34D14AEC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/>
        </p:nvGrpSpPr>
        <p:grpSpPr>
          <a:xfrm>
            <a:off x="0" y="0"/>
            <a:ext cx="12193747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1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0617" y="1498602"/>
            <a:ext cx="701040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0617" y="4927600"/>
            <a:ext cx="701040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274639"/>
            <a:ext cx="142240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74639"/>
            <a:ext cx="8534401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Marker" panose="03080602040302020204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Marker" panose="03080602040302020204"/>
              </a:defRPr>
            </a:lvl1pPr>
            <a:lvl2pPr>
              <a:defRPr>
                <a:latin typeface="Segoe Marker" panose="03080602040302020204"/>
              </a:defRPr>
            </a:lvl2pPr>
            <a:lvl3pPr>
              <a:defRPr>
                <a:latin typeface="Segoe Marker" panose="03080602040302020204"/>
              </a:defRPr>
            </a:lvl3pPr>
            <a:lvl4pPr>
              <a:defRPr>
                <a:latin typeface="Segoe Marker" panose="03080602040302020204"/>
              </a:defRPr>
            </a:lvl4pPr>
            <a:lvl5pPr>
              <a:defRPr>
                <a:latin typeface="Segoe Marker" panose="03080602040302020204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ection Header">
    <p:bg bwMode="auto">
      <p:bgPr>
        <a:blipFill dpi="0" rotWithShape="1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92127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18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600797" y="0"/>
            <a:ext cx="459279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211" y="1498602"/>
            <a:ext cx="701040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211" y="4927600"/>
            <a:ext cx="701040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701800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665" y="1608836"/>
            <a:ext cx="4974336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600" y="2209800"/>
            <a:ext cx="4978400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608836"/>
            <a:ext cx="4974336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4978400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731" y="1701800"/>
            <a:ext cx="3352800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1" y="482600"/>
            <a:ext cx="6807200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731" y="4648200"/>
            <a:ext cx="3352800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801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1" y="4800600"/>
            <a:ext cx="7315200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8401" y="279402"/>
            <a:ext cx="7315200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1" y="5562600"/>
            <a:ext cx="73152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92127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795" y="6400802"/>
            <a:ext cx="110780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  <p:txStyles>
    <p:titleStyle>
      <a:lvl1pPr algn="l" defTabSz="1219200" rtl="0" eaLnBrk="1" latinLnBrk="0" hangingPunct="1">
        <a:lnSpc>
          <a:spcPct val="85000"/>
        </a:lnSpc>
        <a:spcBef>
          <a:spcPct val="0"/>
        </a:spcBef>
        <a:buNone/>
        <a:defRPr sz="4200" b="0" kern="1200" cap="none" baseline="0">
          <a:solidFill>
            <a:schemeClr val="accent2">
              <a:lumMod val="50000"/>
            </a:schemeClr>
          </a:solidFill>
          <a:effectLst/>
          <a:latin typeface="Segoe MDL2 Assets" panose="050A0102010101010101" pitchFamily="18" charset="0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5000"/>
        </a:lnSpc>
        <a:spcBef>
          <a:spcPts val="1865"/>
        </a:spcBef>
        <a:buClr>
          <a:schemeClr val="accent6">
            <a:lumMod val="50000"/>
          </a:schemeClr>
        </a:buClr>
        <a:buSzPct val="100000"/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Segoe MDL2 Assets" panose="050A0102010101010101" pitchFamily="18" charset="0"/>
          <a:ea typeface="+mn-ea"/>
          <a:cs typeface="+mn-cs"/>
        </a:defRPr>
      </a:lvl1pPr>
      <a:lvl2pPr marL="73152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Segoe MDL2 Assets" panose="050A0102010101010101" pitchFamily="18" charset="0"/>
          <a:ea typeface="+mn-ea"/>
          <a:cs typeface="+mn-cs"/>
        </a:defRPr>
      </a:lvl2pPr>
      <a:lvl3pPr marL="115824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Segoe MDL2 Assets" panose="050A0102010101010101" pitchFamily="18" charset="0"/>
          <a:ea typeface="+mn-ea"/>
          <a:cs typeface="+mn-cs"/>
        </a:defRPr>
      </a:lvl3pPr>
      <a:lvl4pPr marL="158496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Segoe MDL2 Assets" panose="050A0102010101010101" pitchFamily="18" charset="0"/>
          <a:ea typeface="+mn-ea"/>
          <a:cs typeface="+mn-cs"/>
        </a:defRPr>
      </a:lvl4pPr>
      <a:lvl5pPr marL="201104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Segoe MDL2 Assets" panose="050A0102010101010101" pitchFamily="18" charset="0"/>
          <a:ea typeface="+mn-ea"/>
          <a:cs typeface="+mn-cs"/>
        </a:defRPr>
      </a:lvl5pPr>
      <a:lvl6pPr marL="243776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48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0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085" indent="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DD5C-4232-4372-8D6A-FF4B0C73FCB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8BEE-E020-415B-804D-8895F0A4F65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699" advClick="0" advTm="0">
        <p:fade/>
      </p:transition>
    </mc:Choice>
    <mc:Fallback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1864" y="3140969"/>
            <a:ext cx="7008574" cy="1426617"/>
          </a:xfrm>
        </p:spPr>
        <p:txBody>
          <a:bodyPr/>
          <a:lstStyle/>
          <a:p>
            <a:r>
              <a:rPr lang="en-IN" dirty="0">
                <a:latin typeface="Segoe Marker" panose="03080602040302020204"/>
              </a:rPr>
              <a:t>ELECTRICITY</a:t>
            </a:r>
            <a:endParaRPr lang="en-US" dirty="0">
              <a:latin typeface="Segoe Marker" panose="0308060204030202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1864" y="2564904"/>
            <a:ext cx="7008574" cy="740544"/>
          </a:xfrm>
        </p:spPr>
        <p:txBody>
          <a:bodyPr/>
          <a:lstStyle/>
          <a:p>
            <a:r>
              <a:rPr lang="en-US" dirty="0">
                <a:latin typeface="Segoe Marker" panose="03080602040302020204"/>
              </a:rPr>
              <a:t>CHAPTER NUMBER 12</a:t>
            </a:r>
            <a:endParaRPr lang="en-US" dirty="0">
              <a:latin typeface="Segoe Marker" panose="03080602040302020204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804015" y="6487160"/>
            <a:ext cx="89535" cy="17843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covered in this chapter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Ohm’s law</a:t>
            </a:r>
            <a:endParaRPr lang="en-IN" dirty="0"/>
          </a:p>
          <a:p>
            <a:r>
              <a:rPr lang="en-IN" dirty="0"/>
              <a:t>Factors on which resistance depends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04015" y="6487160"/>
            <a:ext cx="89535" cy="17843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OHM’s LAW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ohm’s law ?</a:t>
            </a:r>
            <a:endParaRPr lang="en-IN" dirty="0"/>
          </a:p>
          <a:p>
            <a:r>
              <a:rPr lang="en-IN" dirty="0"/>
              <a:t>Voltage current relationship.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04015" y="6487160"/>
            <a:ext cx="89535" cy="17843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Ohm’s law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04015" y="6487160"/>
            <a:ext cx="89535" cy="17843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2780" y="1452245"/>
            <a:ext cx="6009640" cy="4969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Voltage VS current graph</a:t>
            </a:r>
            <a:endParaRPr lang="en-IN" dirty="0"/>
          </a:p>
          <a:p>
            <a:r>
              <a:rPr lang="en-IN" dirty="0"/>
              <a:t>Ohm’s law graph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588087" y="1473200"/>
            <a:ext cx="2857500" cy="26670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804015" y="6487160"/>
            <a:ext cx="89535" cy="17843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Definition: the potential difference (v), across the ends of a given metallic wire in an electric circuit is directly proportional to the current flowing through it provided the temperature remains constant. </a:t>
            </a:r>
            <a:endParaRPr lang="en-IN" dirty="0"/>
          </a:p>
          <a:p>
            <a:pPr marL="0" indent="0">
              <a:buNone/>
            </a:pPr>
            <a:r>
              <a:rPr lang="pt-BR" dirty="0" smtClean="0"/>
              <a:t>              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                </a:t>
            </a:r>
            <a:r>
              <a:rPr lang="pt-BR" dirty="0"/>
              <a:t>V ∝ I                                                    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or            V/I = constant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              = R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or V = IR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04015" y="6487160"/>
            <a:ext cx="89535" cy="17843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Resistance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is resistance?</a:t>
            </a:r>
            <a:endParaRPr lang="en-US" dirty="0"/>
          </a:p>
          <a:p>
            <a:r>
              <a:rPr lang="en-US" dirty="0"/>
              <a:t>Its SI unit Ω. </a:t>
            </a:r>
            <a:endParaRPr lang="en-US" dirty="0"/>
          </a:p>
          <a:p>
            <a:r>
              <a:rPr lang="en-US" dirty="0"/>
              <a:t>According to Ohm’s law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   R = V/I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04015" y="6487160"/>
            <a:ext cx="89535" cy="17843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304800"/>
            <a:ext cx="10160000" cy="1397000"/>
          </a:xfrm>
        </p:spPr>
        <p:txBody>
          <a:bodyPr>
            <a:normAutofit/>
          </a:bodyPr>
          <a:lstStyle/>
          <a:p>
            <a:r>
              <a:rPr lang="en-IN" dirty="0"/>
              <a:t>FACTORS ON WHICH THE </a:t>
            </a:r>
            <a:r>
              <a:rPr lang="en-IN" cap="all" dirty="0"/>
              <a:t>resistance of the conductor depend</a:t>
            </a:r>
            <a:endParaRPr lang="en-IN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701800"/>
            <a:ext cx="10160000" cy="4470400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/>
              <a:t>R</a:t>
            </a:r>
            <a:r>
              <a:rPr lang="en-US" dirty="0"/>
              <a:t>esistance of the conductor depends</a:t>
            </a:r>
            <a:endParaRPr lang="en-US" dirty="0"/>
          </a:p>
          <a:p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) on its length, </a:t>
            </a:r>
            <a:endParaRPr lang="en-US" dirty="0"/>
          </a:p>
          <a:p>
            <a:r>
              <a:rPr lang="en-US" dirty="0"/>
              <a:t>(ii) on its area of cross-section,</a:t>
            </a:r>
            <a:endParaRPr lang="en-US" dirty="0"/>
          </a:p>
          <a:p>
            <a:r>
              <a:rPr lang="en-US" dirty="0"/>
              <a:t>(iii) on the nature of its material.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04015" y="6487160"/>
            <a:ext cx="89535" cy="17843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652671"/>
            <a:ext cx="10160000" cy="4470400"/>
          </a:xfrm>
        </p:spPr>
        <p:txBody>
          <a:bodyPr>
            <a:normAutofit/>
          </a:bodyPr>
          <a:lstStyle/>
          <a:p>
            <a:r>
              <a:rPr lang="en-IN" dirty="0"/>
              <a:t>R </a:t>
            </a:r>
            <a:r>
              <a:rPr lang="pt-BR" dirty="0"/>
              <a:t>∝</a:t>
            </a:r>
            <a:r>
              <a:rPr lang="el-GR" dirty="0"/>
              <a:t> </a:t>
            </a:r>
            <a:r>
              <a:rPr lang="en-IN" dirty="0"/>
              <a:t>l                                  </a:t>
            </a:r>
            <a:endParaRPr lang="en-IN" dirty="0"/>
          </a:p>
          <a:p>
            <a:r>
              <a:rPr lang="en-IN" dirty="0"/>
              <a:t>r</a:t>
            </a:r>
            <a:r>
              <a:rPr lang="pt-BR" dirty="0"/>
              <a:t> ∝ l/a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r=</a:t>
            </a:r>
            <a:r>
              <a:rPr lang="el-GR" dirty="0">
                <a:effectLst/>
              </a:rPr>
              <a:t>  </a:t>
            </a:r>
            <a:r>
              <a:rPr lang="el-GR" i="1" dirty="0">
                <a:effectLst/>
              </a:rPr>
              <a:t> ρ</a:t>
            </a:r>
            <a:r>
              <a:rPr lang="el-GR" dirty="0">
                <a:effectLst/>
              </a:rPr>
              <a:t> </a:t>
            </a:r>
            <a:r>
              <a:rPr lang="en-IN" dirty="0"/>
              <a:t>(l/a)</a:t>
            </a:r>
            <a:endParaRPr lang="en-IN" dirty="0"/>
          </a:p>
          <a:p>
            <a:r>
              <a:rPr lang="en-IN" dirty="0"/>
              <a:t>The SI unit of resistance is ohm(</a:t>
            </a:r>
            <a:r>
              <a:rPr lang="el-GR" dirty="0">
                <a:effectLst/>
              </a:rPr>
              <a:t>Ω</a:t>
            </a:r>
            <a:r>
              <a:rPr lang="en-IN" dirty="0"/>
              <a:t>)</a:t>
            </a:r>
            <a:endParaRPr lang="en-IN" dirty="0"/>
          </a:p>
          <a:p>
            <a:r>
              <a:rPr lang="el-GR" i="1" dirty="0">
                <a:effectLst/>
              </a:rPr>
              <a:t>Ρ</a:t>
            </a:r>
            <a:r>
              <a:rPr lang="en-IN" i="1" dirty="0">
                <a:effectLst/>
              </a:rPr>
              <a:t> </a:t>
            </a:r>
            <a:r>
              <a:rPr lang="en-IN" dirty="0">
                <a:effectLst/>
              </a:rPr>
              <a:t>is resistivity and its unit is ohm meter (</a:t>
            </a:r>
            <a:r>
              <a:rPr lang="el-GR" dirty="0">
                <a:effectLst/>
              </a:rPr>
              <a:t>Ω</a:t>
            </a:r>
            <a:r>
              <a:rPr lang="en-IN" dirty="0">
                <a:effectLst/>
              </a:rPr>
              <a:t>m)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804015" y="6487160"/>
            <a:ext cx="89535" cy="178435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elcome back to school presentation">
  <a:themeElements>
    <a:clrScheme name="Custom 8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3676B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WPS Presentation</Application>
  <PresentationFormat>Widescreen</PresentationFormat>
  <Paragraphs>47</Paragraphs>
  <Slides>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Segoe MDL2 Assets</vt:lpstr>
      <vt:lpstr>Century Gothic</vt:lpstr>
      <vt:lpstr>Segoe Marker</vt:lpstr>
      <vt:lpstr>Mongolian Baiti</vt:lpstr>
      <vt:lpstr>Microsoft YaHei</vt:lpstr>
      <vt:lpstr>Arial Unicode MS</vt:lpstr>
      <vt:lpstr>Segoe Print</vt:lpstr>
      <vt:lpstr>Calibri</vt:lpstr>
      <vt:lpstr>Welcome back to school presentation</vt:lpstr>
      <vt:lpstr>Office Theme</vt:lpstr>
      <vt:lpstr>ELECTRICITY</vt:lpstr>
      <vt:lpstr>What is covered in this chapter</vt:lpstr>
      <vt:lpstr>OHM’s LAW</vt:lpstr>
      <vt:lpstr>Ohm’s law</vt:lpstr>
      <vt:lpstr>PowerPoint 演示文稿</vt:lpstr>
      <vt:lpstr>PowerPoint 演示文稿</vt:lpstr>
      <vt:lpstr>PowerPoint 演示文稿</vt:lpstr>
      <vt:lpstr>FACTORS ON WHICH THE resistance of the conductor depend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</dc:title>
  <dc:creator>stuti</dc:creator>
  <cp:lastModifiedBy>tenzi</cp:lastModifiedBy>
  <cp:revision>6</cp:revision>
  <dcterms:created xsi:type="dcterms:W3CDTF">2019-09-24T07:54:00Z</dcterms:created>
  <dcterms:modified xsi:type="dcterms:W3CDTF">2019-09-24T09:22:21Z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