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88825" cy="6858000"/>
  <p:notesSz cx="6858000" cy="9144000"/>
  <p:embeddedFontLst>
    <p:embeddedFont>
      <p:font typeface="Century Gothic" panose="020B0502020202020204"/>
      <p:regular r:id="rId9"/>
    </p:embeddedFont>
    <p:embeddedFont>
      <p:font typeface="Quattrocento Sans" panose="020B0502050000020003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2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fld>
            <a:endParaRPr sz="1200" b="0" i="0" u="none" strike="noStrike" cap="none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start with our Chapter 1- that is Chemical Reactions and Equations</a:t>
            </a:r>
            <a:endParaRPr lang="en-US"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After understanding the definition of a Good source of Energy, let us list its characteristics</a:t>
            </a:r>
            <a:endParaRPr lang="en-US" sz="1600" b="0" i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The characteristics of good source of energy are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(a) It should have high calorific value.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(b) It should be easy to handle.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(c) It is should be easily available.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(d) It is easy to store.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(e) It should be cheaper.</a:t>
            </a:r>
            <a:br>
              <a:rPr lang="en-US"/>
            </a:br>
            <a:r>
              <a:rPr lang="en-US" sz="1600" b="0" i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(f)It should produce less amount of smoke.</a:t>
            </a:r>
            <a:endParaRPr lang="en-US" sz="1600" b="0" i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>
              <a:solidFill>
                <a:schemeClr val="dk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20" name="Google Shape;20;p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0078A7"/>
                </a:gs>
                <a:gs pos="58000">
                  <a:srgbClr val="B8EBFE"/>
                </a:gs>
                <a:gs pos="100000">
                  <a:srgbClr val="0078A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endParaRPr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22" name="Google Shape;22;p2" descr="Stacked books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23;p2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 panose="020B0502020202020204"/>
                  <a:ea typeface="Century Gothic" panose="020B0502020202020204"/>
                  <a:cs typeface="Century Gothic" panose="020B0502020202020204"/>
                  <a:sym typeface="Century Gothic" panose="020B0502020202020204"/>
                </a:endParaRPr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 panose="020B0502020202020204"/>
              <a:buNone/>
              <a:defRPr sz="5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rgbClr val="004E6C"/>
                </a:solidFill>
              </a:defRPr>
            </a:lvl1pPr>
            <a:lvl2pPr lvl="1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3960786" y="-1141677"/>
            <a:ext cx="4470400" cy="1015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9pPr>
          </a:lstStyle>
          <a:p/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614868" y="2512404"/>
            <a:ext cx="5897561" cy="142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2434617" y="-1042670"/>
            <a:ext cx="5897561" cy="853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9pPr>
          </a:lstStyle>
          <a:p/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/>
            </a:lvl9pPr>
          </a:lstStyle>
          <a:p/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37" name="Google Shape;37;p4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0078A7"/>
                </a:gs>
                <a:gs pos="58000">
                  <a:srgbClr val="B8EBFE"/>
                </a:gs>
                <a:gs pos="100000">
                  <a:srgbClr val="0078A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endParaRPr>
            </a:p>
          </p:txBody>
        </p:sp>
        <p:pic>
          <p:nvPicPr>
            <p:cNvPr id="38" name="Google Shape;38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4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endParaRPr>
            </a:p>
          </p:txBody>
        </p:sp>
      </p:grpSp>
      <p:pic>
        <p:nvPicPr>
          <p:cNvPr id="40" name="Google Shape;40;p4" descr="Stacked book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 panose="020B0502020202020204"/>
              <a:buNone/>
              <a:defRPr sz="5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rgbClr val="004E6C"/>
                </a:solidFill>
              </a:defRPr>
            </a:lvl1pPr>
            <a:lvl2pPr lvl="1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9pPr>
          </a:lstStyle>
          <a:p/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4400"/>
              <a:buFont typeface="Century Gothic" panose="020B0502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700"/>
              <a:buNone/>
              <a:defRPr sz="2700" b="1"/>
            </a:lvl2pPr>
            <a:lvl3pPr marL="1371600" lvl="2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400"/>
              <a:buNone/>
              <a:defRPr sz="2400" b="1"/>
            </a:lvl3pPr>
            <a:lvl4pPr marL="1828800" lvl="3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100"/>
              <a:buNone/>
              <a:defRPr sz="2100" b="1"/>
            </a:lvl4pPr>
            <a:lvl5pPr marL="2286000" lvl="4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100"/>
              <a:buNone/>
              <a:defRPr sz="2100" b="1"/>
            </a:lvl5pPr>
            <a:lvl6pPr marL="2743200" lvl="5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6pPr>
            <a:lvl7pPr marL="3200400" lvl="6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7pPr>
            <a:lvl8pPr marL="3657600" lvl="7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8pPr>
            <a:lvl9pPr marL="4114800" lvl="8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9pPr>
          </a:lstStyle>
          <a:p/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9pPr>
          </a:lstStyle>
          <a:p/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700"/>
              <a:buNone/>
              <a:defRPr sz="2700" b="1"/>
            </a:lvl2pPr>
            <a:lvl3pPr marL="1371600" lvl="2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400"/>
              <a:buNone/>
              <a:defRPr sz="2400" b="1"/>
            </a:lvl3pPr>
            <a:lvl4pPr marL="1828800" lvl="3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100"/>
              <a:buNone/>
              <a:defRPr sz="2100" b="1"/>
            </a:lvl4pPr>
            <a:lvl5pPr marL="2286000" lvl="4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100"/>
              <a:buNone/>
              <a:defRPr sz="2100" b="1"/>
            </a:lvl5pPr>
            <a:lvl6pPr marL="2743200" lvl="5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6pPr>
            <a:lvl7pPr marL="3200400" lvl="6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7pPr>
            <a:lvl8pPr marL="3657600" lvl="7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8pPr>
            <a:lvl9pPr marL="4114800" lvl="8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90"/>
              <a:buNone/>
              <a:defRPr sz="2100" b="1"/>
            </a:lvl9pPr>
          </a:lstStyle>
          <a:p/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556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9pPr>
          </a:lstStyle>
          <a:p/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490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000"/>
              <a:buFont typeface="Century Gothic" panose="020B0502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4469236" y="482600"/>
            <a:ext cx="6805427" cy="5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3pPr>
            <a:lvl4pPr marL="1828800" lvl="3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Font typeface="Century Gothic" panose="020B0502020202020204"/>
              <a:buChar char="–"/>
              <a:defRPr sz="1800"/>
            </a:lvl6pPr>
            <a:lvl7pPr marL="3200400" lvl="6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7pPr>
            <a:lvl8pPr marL="3657600" lvl="7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8pPr>
            <a:lvl9pPr marL="4114800" lvl="8" indent="-33147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20"/>
              <a:buChar char="–"/>
              <a:defRPr sz="1800"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455612" y="4648200"/>
            <a:ext cx="3351927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6pPr>
            <a:lvl7pPr marL="3200400" lvl="6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7pPr>
            <a:lvl8pPr marL="3657600" lvl="7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8pPr>
            <a:lvl9pPr marL="4114800" lvl="8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490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2000"/>
              <a:buFont typeface="Century Gothic" panose="020B0502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2437765" y="279401"/>
            <a:ext cx="7313295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Clr>
                <a:srgbClr val="54632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3700"/>
              <a:buFont typeface="Century Gothic" panose="020B0502020202020204"/>
              <a:buNone/>
              <a:defRPr sz="37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3200"/>
              <a:buFont typeface="Century Gothic" panose="020B0502020202020204"/>
              <a:buNone/>
              <a:defRPr sz="32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700"/>
              <a:buFont typeface="Century Gothic" panose="020B0502020202020204"/>
              <a:buNone/>
              <a:defRPr sz="27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700"/>
              <a:buFont typeface="Century Gothic" panose="020B0502020202020204"/>
              <a:buNone/>
              <a:defRPr sz="27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430"/>
              <a:buFont typeface="Century Gothic" panose="020B0502020202020204"/>
              <a:buNone/>
              <a:defRPr sz="27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430"/>
              <a:buFont typeface="Century Gothic" panose="020B0502020202020204"/>
              <a:buNone/>
              <a:defRPr sz="27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430"/>
              <a:buFont typeface="Century Gothic" panose="020B0502020202020204"/>
              <a:buNone/>
              <a:defRPr sz="27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430"/>
              <a:buFont typeface="Century Gothic" panose="020B0502020202020204"/>
              <a:buNone/>
              <a:defRPr sz="27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2437765" y="5562600"/>
            <a:ext cx="7313295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6pPr>
            <a:lvl7pPr marL="3200400" lvl="6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7pPr>
            <a:lvl8pPr marL="3657600" lvl="7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8pPr>
            <a:lvl9pPr marL="4114800" lvl="8" indent="-228600" algn="l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0078A7"/>
                </a:gs>
                <a:gs pos="58000">
                  <a:srgbClr val="B8EBFE"/>
                </a:gs>
                <a:gs pos="100000">
                  <a:srgbClr val="0078A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rgbClr val="DBF5FF">
                <a:alpha val="49803"/>
              </a:srgbClr>
            </a:soli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4400"/>
              <a:buFont typeface="Century Gothic" panose="020B0502020202020204"/>
              <a:buNone/>
              <a:defRPr sz="4400" b="0" i="0" u="none" strike="noStrike" cap="none">
                <a:solidFill>
                  <a:srgbClr val="004E6C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865"/>
              </a:spcBef>
              <a:spcAft>
                <a:spcPts val="0"/>
              </a:spcAft>
              <a:buClr>
                <a:srgbClr val="54632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2000"/>
              <a:buFont typeface="Century Gothic" panose="020B0502020202020204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800"/>
              <a:buFont typeface="Century Gothic" panose="020B0502020202020204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800"/>
              <a:buFont typeface="Century Gothic" panose="020B0502020202020204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800"/>
              <a:buFont typeface="Century Gothic" panose="020B0502020202020204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2860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620"/>
              <a:buFont typeface="Century Gothic" panose="020B0502020202020204"/>
              <a:buNone/>
              <a:defRPr sz="18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3147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620"/>
              <a:buFont typeface="Century Gothic" panose="020B0502020202020204"/>
              <a:buChar char="–"/>
              <a:defRPr sz="18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3147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620"/>
              <a:buFont typeface="Century Gothic" panose="020B0502020202020204"/>
              <a:buChar char="–"/>
              <a:defRPr sz="18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31470" algn="l" rtl="0">
              <a:lnSpc>
                <a:spcPct val="95000"/>
              </a:lnSpc>
              <a:spcBef>
                <a:spcPts val="1065"/>
              </a:spcBef>
              <a:spcAft>
                <a:spcPts val="0"/>
              </a:spcAft>
              <a:buClr>
                <a:srgbClr val="546321"/>
              </a:buClr>
              <a:buSzPts val="1620"/>
              <a:buFont typeface="Century Gothic" panose="020B0502020202020204"/>
              <a:buChar char="–"/>
              <a:defRPr sz="18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B203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870276" y="1672442"/>
            <a:ext cx="7008574" cy="142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Quattrocento Sans" panose="020B0502050000020003"/>
              <a:buNone/>
            </a:pPr>
            <a:r>
              <a:rPr lang="en-US" sz="4800" b="1" dirty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Sources of Energy</a:t>
            </a:r>
            <a:endParaRPr lang="en-US" sz="4800" b="1" dirty="0"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4870276" y="633144"/>
            <a:ext cx="7008574" cy="7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CHAPTER 1</a:t>
            </a:r>
            <a:r>
              <a:rPr lang="en-IN" altLang="en-US" sz="4000" b="1" dirty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4</a:t>
            </a:r>
            <a:endParaRPr lang="en-IN" altLang="en-US" sz="4000" b="1" dirty="0"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870276" y="4437112"/>
            <a:ext cx="7008574" cy="7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46321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 dirty="0">
                <a:solidFill>
                  <a:srgbClr val="004E6C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Part 1- Good Sources of Energy </a:t>
            </a:r>
            <a:endParaRPr lang="en-US" sz="4000" b="1" i="0" u="none" strike="noStrike" cap="none" dirty="0">
              <a:solidFill>
                <a:srgbClr val="004E6C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12074487" y="6709272"/>
            <a:ext cx="114338" cy="14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4400"/>
              <a:buFont typeface="Century Gothic" panose="020B0502020202020204"/>
              <a:buNone/>
            </a:pPr>
            <a:r>
              <a:rPr lang="en-US" b="1" dirty="0"/>
              <a:t>Good </a:t>
            </a:r>
            <a:r>
              <a:rPr lang="en-US" b="1" dirty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Sources of Energy</a:t>
            </a:r>
            <a:endParaRPr lang="en-US" b="1" dirty="0"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800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/>
              <a:t>What is a good source of energy?</a:t>
            </a:r>
            <a:endParaRPr dirty="0"/>
          </a:p>
          <a:p>
            <a:pPr marL="304800" lvl="0" indent="-30480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/>
              <a:t>A good source of energy fulfils the following criteria: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 → It produces a lot of heat per unit mass.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 → It does a huge amount of work per unit mass.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 → It is easily accessible.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 → It is easy to store and transport.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 → It is economical.</a:t>
            </a:r>
            <a:endParaRPr lang="en-US" sz="2220" dirty="0"/>
          </a:p>
          <a:p>
            <a:pPr marL="0" lvl="0" indent="0" algn="l" rtl="0">
              <a:lnSpc>
                <a:spcPct val="85000"/>
              </a:lnSpc>
              <a:spcBef>
                <a:spcPts val="1865"/>
              </a:spcBef>
              <a:spcAft>
                <a:spcPts val="0"/>
              </a:spcAft>
              <a:buSzPts val="2220"/>
              <a:buNone/>
            </a:pPr>
            <a:r>
              <a:rPr lang="en-US" sz="2220" dirty="0"/>
              <a:t>→ It produces less amount of smoke.</a:t>
            </a:r>
            <a:endParaRPr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8459000" y="3034725"/>
            <a:ext cx="28155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23824" y="1948950"/>
            <a:ext cx="2815500" cy="42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 rot="10800000">
            <a:off x="12074487" y="6709272"/>
            <a:ext cx="114338" cy="14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lass open house presentation">
  <a:themeElements>
    <a:clrScheme name="Custom 2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Century Gothic</vt:lpstr>
      <vt:lpstr>Quattrocento Sans</vt:lpstr>
      <vt:lpstr>Microsoft YaHei</vt:lpstr>
      <vt:lpstr>Arial Unicode MS</vt:lpstr>
      <vt:lpstr>Class open house presentation</vt:lpstr>
      <vt:lpstr>Sources of Energy</vt:lpstr>
      <vt:lpstr>Good Sources of Energy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Energy</dc:title>
  <dc:creator/>
  <cp:lastModifiedBy>tenzi</cp:lastModifiedBy>
  <cp:revision>4</cp:revision>
  <dcterms:created xsi:type="dcterms:W3CDTF">2019-09-17T17:07:00Z</dcterms:created>
  <dcterms:modified xsi:type="dcterms:W3CDTF">2019-09-21T09:02:34Z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