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2" r:id="rId8"/>
    <p:sldId id="261" r:id="rId9"/>
  </p:sldIdLst>
  <p:sldSz cx="12192000"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722" autoAdjust="0"/>
  </p:normalViewPr>
  <p:slideViewPr>
    <p:cSldViewPr snapToGrid="0">
      <p:cViewPr>
        <p:scale>
          <a:sx n="41" d="100"/>
          <a:sy n="41" d="100"/>
        </p:scale>
        <p:origin x="7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BB4B9-8AD7-423D-A13D-AD2C6508F7E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B3C06-5CB6-404D-AA5D-FCDFE9EF32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Hi </a:t>
            </a:r>
            <a:r>
              <a:rPr lang="en-US" baseline="0" dirty="0"/>
              <a:t> students. This chapter deals with the environment.</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All living and non living things together constitute the environment.</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I will now introduce you to a term called </a:t>
            </a:r>
            <a:r>
              <a:rPr lang="en-US" baseline="0" dirty="0" err="1"/>
              <a:t>ecosystem.What</a:t>
            </a:r>
            <a:r>
              <a:rPr lang="en-US" baseline="0" dirty="0"/>
              <a:t> is ecosystem?</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Ecosystem consists of biotic components comprising living organisms and abiotic components comprising physical factors like temperature, rainfall, wind, soil and minerals.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bg1"/>
                </a:solidFill>
              </a:rPr>
              <a:t>All the interacting organisms in an area together with the non-living constituents of the environment form an ecosystem.</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7B3C06-5CB6-404D-AA5D-FCDFE9EF327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-So coming to the </a:t>
            </a:r>
            <a:r>
              <a:rPr lang="en-US" dirty="0" err="1">
                <a:solidFill>
                  <a:schemeClr val="bg1"/>
                </a:solidFill>
              </a:rPr>
              <a:t>foodchain</a:t>
            </a:r>
            <a:r>
              <a:rPr lang="en-US" dirty="0">
                <a:solidFill>
                  <a:schemeClr val="bg1"/>
                </a:solidFill>
              </a:rPr>
              <a:t>.</a:t>
            </a: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In the food chain we have 5</a:t>
            </a:r>
            <a:r>
              <a:rPr lang="en-US" baseline="0" dirty="0">
                <a:solidFill>
                  <a:schemeClr val="bg1"/>
                </a:solidFill>
              </a:rPr>
              <a:t> classes </a:t>
            </a:r>
            <a:r>
              <a:rPr lang="en-US" dirty="0">
                <a:solidFill>
                  <a:schemeClr val="bg1"/>
                </a:solidFill>
              </a:rPr>
              <a:t> species. </a:t>
            </a: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 1)autotrophs  : at the first trophic level.(organisms which can produce their own food, they feeds </a:t>
            </a:r>
            <a:r>
              <a:rPr lang="en-US" dirty="0" err="1">
                <a:solidFill>
                  <a:schemeClr val="bg1"/>
                </a:solidFill>
              </a:rPr>
              <a:t>ithemselves</a:t>
            </a:r>
            <a:r>
              <a:rPr lang="en-US" dirty="0">
                <a:solidFill>
                  <a:schemeClr val="bg1"/>
                </a:solidFill>
              </a:rPr>
              <a:t> without the dependence of any other species).</a:t>
            </a: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2)The herbivores or the primary consumers come at the second.(consumes only plants)</a:t>
            </a: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solidFill>
                <a:schemeClr val="bg1"/>
              </a:solidFill>
            </a:endParaRPr>
          </a:p>
          <a:p>
            <a:r>
              <a:rPr lang="en-US" dirty="0"/>
              <a:t>3)small carnivores or the secondary consumers at the third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4)larger carnivores or the tertiary consumers form the fourth trophic level. Carnivores in general feed on other animal tissue.(they are meat eaters)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5)terrestrial ecosystem capture about 1% of the energy of sunlight that falls on their leaves and convert it into food energy. These include a wide variety of forests</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877B3C06-5CB6-404D-AA5D-FCDFE9EF327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bg1"/>
                </a:solidFill>
              </a:rPr>
              <a:t>When green plants are eaten by primary consumers, a great deal of energy is lost as heat to the environment.</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bg1"/>
                </a:solidFill>
              </a:rPr>
              <a:t>some amount goes into digestion and in doing work and the rest goes towards growth and reproduction. An average of 10% of the food eaten is turned into its own body and made available for the next level of consumers. </a:t>
            </a:r>
            <a:endParaRPr lang="en-US" sz="1200" dirty="0">
              <a:solidFill>
                <a:schemeClr val="bg1"/>
              </a:solidFill>
            </a:endParaRPr>
          </a:p>
          <a:p>
            <a:r>
              <a:rPr lang="en-US" dirty="0"/>
              <a:t>Therefore, 10% can be taken as the average value for the amount of organic matter that is present at each step and reaches the next level of consumers.</a:t>
            </a:r>
            <a:endParaRPr lang="en-US" dirty="0"/>
          </a:p>
          <a:p>
            <a:r>
              <a:rPr lang="en-US" dirty="0"/>
              <a:t>Producers: species that produce food themselves and can sustain themselves.</a:t>
            </a:r>
            <a:endParaRPr lang="en-US" dirty="0"/>
          </a:p>
          <a:p>
            <a:r>
              <a:rPr lang="en-US" dirty="0"/>
              <a:t>Primary consumers : consume only primary producers</a:t>
            </a:r>
            <a:endParaRPr lang="en-US" dirty="0"/>
          </a:p>
          <a:p>
            <a:r>
              <a:rPr lang="en-US" dirty="0"/>
              <a:t>Secondary consumers: Eats only primary consumers.</a:t>
            </a:r>
            <a:endParaRPr lang="en-US" dirty="0"/>
          </a:p>
          <a:p>
            <a:r>
              <a:rPr lang="en-US" dirty="0"/>
              <a:t>Tertiary consumers : Eat primary and secondary consumers: humans.</a:t>
            </a:r>
            <a:endParaRPr lang="en-US" dirty="0"/>
          </a:p>
        </p:txBody>
      </p:sp>
      <p:sp>
        <p:nvSpPr>
          <p:cNvPr id="4" name="Slide Number Placeholder 3"/>
          <p:cNvSpPr>
            <a:spLocks noGrp="1"/>
          </p:cNvSpPr>
          <p:nvPr>
            <p:ph type="sldNum" sz="quarter" idx="10"/>
          </p:nvPr>
        </p:nvSpPr>
        <p:spPr/>
        <p:txBody>
          <a:bodyPr/>
          <a:lstStyle/>
          <a:p>
            <a:fld id="{877B3C06-5CB6-404D-AA5D-FCDFE9EF327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There are generally a greater number</a:t>
            </a:r>
            <a:endParaRPr lang="en-US" sz="1200" dirty="0">
              <a:solidFill>
                <a:schemeClr val="bg1"/>
              </a:solidFill>
            </a:endParaRPr>
          </a:p>
          <a:p>
            <a:pPr marL="0" indent="0">
              <a:buNone/>
            </a:pPr>
            <a:r>
              <a:rPr lang="en-US" sz="1200" dirty="0">
                <a:solidFill>
                  <a:schemeClr val="bg1"/>
                </a:solidFill>
              </a:rPr>
              <a:t> of individuals at the lower trophic levels</a:t>
            </a:r>
            <a:endParaRPr lang="en-US" sz="1200" dirty="0">
              <a:solidFill>
                <a:schemeClr val="bg1"/>
              </a:solidFill>
            </a:endParaRPr>
          </a:p>
          <a:p>
            <a:pPr marL="0" indent="0">
              <a:buNone/>
            </a:pPr>
            <a:r>
              <a:rPr lang="en-US" sz="1200" dirty="0">
                <a:solidFill>
                  <a:schemeClr val="bg1"/>
                </a:solidFill>
              </a:rPr>
              <a:t> of an ecosystem, the greatest number </a:t>
            </a:r>
            <a:endParaRPr lang="en-US" sz="1200" dirty="0">
              <a:solidFill>
                <a:schemeClr val="bg1"/>
              </a:solidFill>
            </a:endParaRPr>
          </a:p>
          <a:p>
            <a:pPr marL="0" indent="0">
              <a:buNone/>
            </a:pPr>
            <a:r>
              <a:rPr lang="en-US" sz="1200" dirty="0">
                <a:solidFill>
                  <a:schemeClr val="bg1"/>
                </a:solidFill>
              </a:rPr>
              <a:t> is of the </a:t>
            </a:r>
            <a:r>
              <a:rPr lang="en-US" sz="1200" dirty="0" err="1">
                <a:solidFill>
                  <a:schemeClr val="bg1"/>
                </a:solidFill>
              </a:rPr>
              <a:t>producers.Since</a:t>
            </a:r>
            <a:r>
              <a:rPr lang="en-US" sz="1200" dirty="0">
                <a:solidFill>
                  <a:schemeClr val="bg1"/>
                </a:solidFill>
              </a:rPr>
              <a:t> so little energy is available for the next level of consumers, food chains generally consist of only three or four steps. The loss of energy at each step is so great that very little usable energy remains after four trophic levels. </a:t>
            </a:r>
            <a:endParaRPr lang="en-US" sz="1200" dirty="0">
              <a:solidFill>
                <a:schemeClr val="bg1"/>
              </a:solidFill>
            </a:endParaRPr>
          </a:p>
          <a:p>
            <a:endParaRPr lang="en-US" dirty="0"/>
          </a:p>
          <a:p>
            <a:r>
              <a:rPr lang="en-US" dirty="0"/>
              <a:t>The length and complexity of food chains vary greatly. Each organism is generally eaten by two or more other kinds of organisms which in turn are eaten by several other organisms. So instead of a straight line food chain, the relationship can be shown as a series of branching lines called </a:t>
            </a:r>
            <a:r>
              <a:rPr lang="en-US" b="1" dirty="0"/>
              <a:t>a food web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877B3C06-5CB6-404D-AA5D-FCDFE9EF327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rPr>
              <a:t> Ozone (O3) is a molecule formed by three atoms of oxygen. While O2, which we normally refer to as oxygen, is essential for all aerobic forms of life. Ozone, is a deadly poison. However. The higher energy UV radiations split apart some molecular oxygen (O2) into free oxygen (O) atoms</a:t>
            </a:r>
            <a:r>
              <a:rPr lang="en-US" baseline="0" dirty="0">
                <a:solidFill>
                  <a:schemeClr val="bg1"/>
                </a:solidFill>
              </a:rPr>
              <a:t> </a:t>
            </a:r>
            <a:r>
              <a:rPr lang="en-US" dirty="0"/>
              <a:t>at the higher levels of the atmosphere, ozone performs an essential function. It shields the surface of the earth from ultraviolet (UV) radiation from the Sun.</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Ozone at the higher levels of the atmosphere is a product of UV radiation acting on oxygen (O2) molecule</a:t>
            </a:r>
            <a:endParaRPr lang="en-US" dirty="0"/>
          </a:p>
          <a:p>
            <a:endParaRPr lang="en-US" dirty="0"/>
          </a:p>
          <a:p>
            <a:endParaRPr lang="en-US" dirty="0"/>
          </a:p>
          <a:p>
            <a:r>
              <a:rPr lang="en-US" dirty="0"/>
              <a:t>Thankyou. See you in the next video.</a:t>
            </a:r>
            <a:endParaRPr lang="en-US" dirty="0"/>
          </a:p>
        </p:txBody>
      </p:sp>
      <p:sp>
        <p:nvSpPr>
          <p:cNvPr id="4" name="Slide Number Placeholder 3"/>
          <p:cNvSpPr>
            <a:spLocks noGrp="1"/>
          </p:cNvSpPr>
          <p:nvPr>
            <p:ph type="sldNum" sz="quarter" idx="10"/>
          </p:nvPr>
        </p:nvSpPr>
        <p:spPr/>
        <p:txBody>
          <a:bodyPr/>
          <a:lstStyle/>
          <a:p>
            <a:fld id="{877B3C06-5CB6-404D-AA5D-FCDFE9EF327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0497CD7F-F473-4777-BAF9-04681A9F7492}" type="datetimeFigureOut">
              <a:rPr lang="en-US" smtClean="0"/>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1808135-9F8F-4000-A4FA-67EC07B947A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0497CD7F-F473-4777-BAF9-04681A9F74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0497CD7F-F473-4777-BAF9-04681A9F74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0497CD7F-F473-4777-BAF9-04681A9F74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0497CD7F-F473-4777-BAF9-04681A9F74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08135-9F8F-4000-A4FA-67EC07B947A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a:latin typeface="Segoe Master"/>
              </a:defRPr>
            </a:lvl1pPr>
          </a:lstStyle>
          <a:p>
            <a:r>
              <a:rPr lang="en-US" dirty="0"/>
              <a:t>Click to edit Master title style</a:t>
            </a:r>
            <a:endParaRPr dirty="0"/>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0497CD7F-F473-4777-BAF9-04681A9F74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Edit Master text styles</a:t>
            </a:r>
            <a:endParaRPr lang="en-US"/>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Edit Master text styles</a:t>
            </a:r>
            <a:endParaRPr lang="en-US"/>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0497CD7F-F473-4777-BAF9-04681A9F749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497CD7F-F473-4777-BAF9-04681A9F749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7CD7F-F473-4777-BAF9-04681A9F74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497CD7F-F473-4777-BAF9-04681A9F74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497CD7F-F473-4777-BAF9-04681A9F74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08135-9F8F-4000-A4FA-67EC07B947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0497CD7F-F473-4777-BAF9-04681A9F7492}" type="datetimeFigureOut">
              <a:rPr lang="en-US" smtClean="0"/>
            </a:fld>
            <a:endParaRPr lang="en-US"/>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1808135-9F8F-4000-A4FA-67EC07B947A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advTm="2000">
        <p:fade/>
      </p:transition>
    </mc:Choice>
    <mc:Fallback>
      <p:transition spd="med" advClick="0" advTm="2000">
        <p:fade/>
      </p:transition>
    </mc:Fallback>
  </mc:AlternateContent>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259" y="1004792"/>
            <a:ext cx="8825658" cy="3329581"/>
          </a:xfrm>
        </p:spPr>
        <p:txBody>
          <a:bodyPr/>
          <a:lstStyle/>
          <a:p>
            <a:r>
              <a:rPr lang="en-IN" altLang="en-US" dirty="0">
                <a:solidFill>
                  <a:schemeClr val="bg1"/>
                </a:solidFill>
                <a:latin typeface="Arial" panose="020B0604020202020204" pitchFamily="34" charset="0"/>
                <a:cs typeface="Arial" panose="020B0604020202020204" pitchFamily="34" charset="0"/>
              </a:rPr>
              <a:t>Chapter 15</a:t>
            </a:r>
            <a:br>
              <a:rPr lang="en-IN" altLang="en-US" dirty="0">
                <a:solidFill>
                  <a:schemeClr val="bg1"/>
                </a:solidFill>
                <a:latin typeface="Arial" panose="020B0604020202020204" pitchFamily="34" charset="0"/>
                <a:cs typeface="Arial" panose="020B0604020202020204" pitchFamily="34" charset="0"/>
              </a:rPr>
            </a:b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Our Environment </a:t>
            </a:r>
            <a:endParaRPr lang="en-US"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1938000" y="6636385"/>
            <a:ext cx="208280" cy="17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a:solidFill>
                  <a:schemeClr val="bg1"/>
                </a:solidFill>
                <a:latin typeface="Arial" panose="020B0604020202020204" pitchFamily="34" charset="0"/>
                <a:cs typeface="Arial" panose="020B0604020202020204" pitchFamily="34" charset="0"/>
              </a:rPr>
              <a:t>ECO SYSTEM </a:t>
            </a:r>
            <a:endParaRPr lang="en-US" sz="72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17600" y="2387600"/>
            <a:ext cx="10160000" cy="4470400"/>
          </a:xfrm>
        </p:spPr>
        <p:txBody>
          <a:bodyPr>
            <a:noAutofit/>
          </a:bodyPr>
          <a:lstStyle/>
          <a:p>
            <a:r>
              <a:rPr lang="en-US" sz="3600" dirty="0">
                <a:solidFill>
                  <a:schemeClr val="bg1"/>
                </a:solidFill>
                <a:latin typeface="Arial" panose="020B0604020202020204" pitchFamily="34" charset="0"/>
                <a:cs typeface="Arial" panose="020B0604020202020204" pitchFamily="34" charset="0"/>
              </a:rPr>
              <a:t>All organisms such as plants, animals, microorganisms and human beings as well as the physical surroundings interact with each other and maintain a balance in nature.</a:t>
            </a:r>
            <a:endParaRPr lang="en-US" sz="36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1938000" y="6636385"/>
            <a:ext cx="208280" cy="17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15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020" y="648385"/>
            <a:ext cx="10160000" cy="1397000"/>
          </a:xfrm>
        </p:spPr>
        <p:txBody>
          <a:bodyPr>
            <a:noAutofit/>
          </a:bodyPr>
          <a:lstStyle/>
          <a:p>
            <a:r>
              <a:rPr lang="en-US" sz="6000" dirty="0">
                <a:solidFill>
                  <a:schemeClr val="bg1"/>
                </a:solidFill>
                <a:latin typeface="Arial" panose="020B0604020202020204" pitchFamily="34" charset="0"/>
                <a:cs typeface="Arial" panose="020B0604020202020204" pitchFamily="34" charset="0"/>
              </a:rPr>
              <a:t>FOOD CHAINS </a:t>
            </a:r>
            <a:br>
              <a:rPr lang="en-US" sz="6000" dirty="0">
                <a:solidFill>
                  <a:schemeClr val="bg1"/>
                </a:solidFill>
                <a:latin typeface="Arial" panose="020B0604020202020204" pitchFamily="34" charset="0"/>
                <a:cs typeface="Arial" panose="020B0604020202020204" pitchFamily="34" charset="0"/>
              </a:rPr>
            </a:br>
            <a:endParaRPr lang="en-US" sz="6000" dirty="0">
              <a:solidFill>
                <a:schemeClr val="bg1"/>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46111" y="1346885"/>
            <a:ext cx="5136851" cy="5128055"/>
          </a:xfrm>
        </p:spPr>
        <p:txBody>
          <a:bodyPr>
            <a:normAutofit/>
          </a:bodyPr>
          <a:lstStyle/>
          <a:p>
            <a:r>
              <a:rPr lang="en-US" dirty="0">
                <a:solidFill>
                  <a:schemeClr val="bg1"/>
                </a:solidFill>
                <a:latin typeface="Arial" panose="020B0604020202020204" pitchFamily="34" charset="0"/>
                <a:cs typeface="Arial" panose="020B0604020202020204" pitchFamily="34" charset="0"/>
              </a:rPr>
              <a:t>autotrophs </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herbivores </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small carnivores</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larger carnivores  </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terrestrial</a:t>
            </a:r>
            <a:endParaRPr lang="en-US"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1938000" y="6636385"/>
            <a:ext cx="208280" cy="17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5">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5">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3" end="3"/>
                                            </p:txEl>
                                          </p:spTgt>
                                        </p:tgtEl>
                                      </p:cBhvr>
                                    </p:animEffect>
                                  </p:childTnLst>
                                </p:cTn>
                              </p:par>
                            </p:childTnLst>
                          </p:cTn>
                        </p:par>
                        <p:par>
                          <p:cTn id="24" fill="hold">
                            <p:stCondLst>
                              <p:cond delay="8000"/>
                            </p:stCondLst>
                            <p:childTnLst>
                              <p:par>
                                <p:cTn id="25" presetID="12" presetClass="entr" presetSubtype="4" fill="hold" nodeType="afterEffect">
                                  <p:stCondLst>
                                    <p:cond delay="150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15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754" y="627017"/>
            <a:ext cx="8556171" cy="6230983"/>
          </a:xfrm>
        </p:spPr>
        <p:txBody>
          <a:bodyPr>
            <a:normAutofit/>
          </a:bodyPr>
          <a:lstStyle/>
          <a:p>
            <a:r>
              <a:rPr lang="en-US" sz="2800" dirty="0">
                <a:solidFill>
                  <a:schemeClr val="bg1"/>
                </a:solidFill>
                <a:latin typeface="Arial" panose="020B0604020202020204" pitchFamily="34" charset="0"/>
                <a:cs typeface="Arial" panose="020B0604020202020204" pitchFamily="34" charset="0"/>
              </a:rPr>
              <a:t>Process:</a:t>
            </a:r>
            <a:endParaRPr lang="en-US"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7443" t="6390" b="10698"/>
          <a:stretch>
            <a:fillRect/>
          </a:stretch>
        </p:blipFill>
        <p:spPr>
          <a:xfrm>
            <a:off x="2023673" y="1176277"/>
            <a:ext cx="3687579" cy="3538451"/>
          </a:xfrm>
          <a:prstGeom prst="rect">
            <a:avLst/>
          </a:prstGeom>
        </p:spPr>
      </p:pic>
      <p:sp>
        <p:nvSpPr>
          <p:cNvPr id="2" name="Oval 1"/>
          <p:cNvSpPr/>
          <p:nvPr/>
        </p:nvSpPr>
        <p:spPr>
          <a:xfrm>
            <a:off x="6173744" y="283529"/>
            <a:ext cx="2773181" cy="1244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Tertiary consumers</a:t>
            </a:r>
            <a:endParaRPr lang="en-US" dirty="0">
              <a:latin typeface="Arial" panose="020B0604020202020204" pitchFamily="34" charset="0"/>
              <a:cs typeface="Arial" panose="020B0604020202020204" pitchFamily="34" charset="0"/>
            </a:endParaRPr>
          </a:p>
        </p:txBody>
      </p:sp>
      <p:sp>
        <p:nvSpPr>
          <p:cNvPr id="5" name="Oval 4"/>
          <p:cNvSpPr/>
          <p:nvPr/>
        </p:nvSpPr>
        <p:spPr>
          <a:xfrm>
            <a:off x="8269615" y="1460256"/>
            <a:ext cx="2773181" cy="1514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Secondary consumers</a:t>
            </a:r>
            <a:endParaRPr lang="en-US" dirty="0">
              <a:latin typeface="Arial" panose="020B0604020202020204" pitchFamily="34" charset="0"/>
              <a:cs typeface="Arial" panose="020B0604020202020204" pitchFamily="34" charset="0"/>
            </a:endParaRPr>
          </a:p>
        </p:txBody>
      </p:sp>
      <p:sp>
        <p:nvSpPr>
          <p:cNvPr id="6" name="Oval 5"/>
          <p:cNvSpPr/>
          <p:nvPr/>
        </p:nvSpPr>
        <p:spPr>
          <a:xfrm>
            <a:off x="6287822" y="2945502"/>
            <a:ext cx="2659103" cy="1514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Primary consumers</a:t>
            </a:r>
            <a:endParaRPr lang="en-US" dirty="0">
              <a:latin typeface="Arial" panose="020B0604020202020204" pitchFamily="34" charset="0"/>
              <a:cs typeface="Arial" panose="020B0604020202020204" pitchFamily="34" charset="0"/>
            </a:endParaRPr>
          </a:p>
        </p:txBody>
      </p:sp>
      <p:sp>
        <p:nvSpPr>
          <p:cNvPr id="7" name="Oval 6"/>
          <p:cNvSpPr/>
          <p:nvPr/>
        </p:nvSpPr>
        <p:spPr>
          <a:xfrm>
            <a:off x="8024736" y="4467003"/>
            <a:ext cx="2773181" cy="1384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Producers</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1938000" y="6636385"/>
            <a:ext cx="208280" cy="17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6000"/>
                            </p:stCondLst>
                            <p:childTnLst>
                              <p:par>
                                <p:cTn id="17" presetID="10" presetClass="entr" presetSubtype="0" fill="hold" grpId="0" nodeType="after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8000"/>
                            </p:stCondLst>
                            <p:childTnLst>
                              <p:par>
                                <p:cTn id="21" presetID="10" presetClass="entr" presetSubtype="0" fill="hold" grpId="0" nodeType="afterEffect">
                                  <p:stCondLst>
                                    <p:cond delay="15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15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706" y="360571"/>
            <a:ext cx="8556171" cy="6230983"/>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Food web</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0025" y="1027321"/>
            <a:ext cx="7387253" cy="5248838"/>
          </a:xfrm>
          <a:prstGeom prst="rect">
            <a:avLst/>
          </a:prstGeom>
        </p:spPr>
      </p:pic>
      <p:sp>
        <p:nvSpPr>
          <p:cNvPr id="4" name="Rectangle 3"/>
          <p:cNvSpPr/>
          <p:nvPr/>
        </p:nvSpPr>
        <p:spPr>
          <a:xfrm>
            <a:off x="11938000" y="6636385"/>
            <a:ext cx="208280" cy="17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0"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HOW DO OUR ACTIVITIES AFFECT THE ENVIRONMENT </a:t>
            </a:r>
            <a:endParaRPr lang="en-US" dirty="0">
              <a:solidFill>
                <a:schemeClr val="bg1"/>
              </a:solidFill>
            </a:endParaRPr>
          </a:p>
        </p:txBody>
      </p:sp>
      <p:sp>
        <p:nvSpPr>
          <p:cNvPr id="3" name="Content Placeholder 2"/>
          <p:cNvSpPr>
            <a:spLocks noGrp="1"/>
          </p:cNvSpPr>
          <p:nvPr>
            <p:ph idx="1"/>
          </p:nvPr>
        </p:nvSpPr>
        <p:spPr>
          <a:xfrm>
            <a:off x="233597" y="1853248"/>
            <a:ext cx="7786997" cy="4504636"/>
          </a:xfrm>
        </p:spPr>
        <p:txBody>
          <a:bodyPr>
            <a:normAutofit/>
          </a:bodyPr>
          <a:lstStyle/>
          <a:p>
            <a:r>
              <a:rPr lang="en-US" b="1" dirty="0">
                <a:solidFill>
                  <a:schemeClr val="bg1"/>
                </a:solidFill>
              </a:rPr>
              <a:t>Ozone Layer and How it is Getting Depleted:  </a:t>
            </a:r>
            <a:endParaRPr lang="en-US" b="1" dirty="0">
              <a:solidFill>
                <a:schemeClr val="bg1"/>
              </a:solidFill>
            </a:endParaRPr>
          </a:p>
          <a:p>
            <a:pPr marL="0" indent="0">
              <a:buNone/>
            </a:pPr>
            <a:r>
              <a:rPr lang="en-US" dirty="0">
                <a:solidFill>
                  <a:schemeClr val="bg1"/>
                </a:solidFill>
              </a:rPr>
              <a:t>     </a:t>
            </a:r>
            <a:endParaRPr lang="en-US" dirty="0">
              <a:solidFill>
                <a:schemeClr val="bg1"/>
              </a:solidFill>
            </a:endParaRPr>
          </a:p>
          <a:p>
            <a:pPr marL="0" indent="0">
              <a:buNone/>
            </a:pPr>
            <a:endParaRPr lang="en-US" dirty="0">
              <a:solidFill>
                <a:schemeClr val="bg1"/>
              </a:solidFill>
            </a:endParaRPr>
          </a:p>
        </p:txBody>
      </p:sp>
      <p:sp>
        <p:nvSpPr>
          <p:cNvPr id="5" name="TextBox 4"/>
          <p:cNvSpPr txBox="1"/>
          <p:nvPr/>
        </p:nvSpPr>
        <p:spPr>
          <a:xfrm>
            <a:off x="2641498" y="3314776"/>
            <a:ext cx="566181"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O</a:t>
            </a:r>
            <a:r>
              <a:rPr lang="en-US" baseline="-25000" dirty="0"/>
              <a:t>2</a:t>
            </a:r>
            <a:endParaRPr lang="en-US" dirty="0"/>
          </a:p>
        </p:txBody>
      </p:sp>
      <p:cxnSp>
        <p:nvCxnSpPr>
          <p:cNvPr id="8" name="Straight Arrow Connector 7"/>
          <p:cNvCxnSpPr/>
          <p:nvPr/>
        </p:nvCxnSpPr>
        <p:spPr>
          <a:xfrm>
            <a:off x="3641628" y="3496434"/>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65980" y="3288742"/>
            <a:ext cx="659320"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a:t>
            </a:r>
            <a:endParaRPr lang="en-US" dirty="0"/>
          </a:p>
        </p:txBody>
      </p:sp>
      <p:sp>
        <p:nvSpPr>
          <p:cNvPr id="10" name="TextBox 9"/>
          <p:cNvSpPr txBox="1"/>
          <p:nvPr/>
        </p:nvSpPr>
        <p:spPr>
          <a:xfrm>
            <a:off x="6135462" y="3260142"/>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1" name="TextBox 10"/>
          <p:cNvSpPr txBox="1"/>
          <p:nvPr/>
        </p:nvSpPr>
        <p:spPr>
          <a:xfrm>
            <a:off x="6884670" y="3308859"/>
            <a:ext cx="7306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a:t>
            </a:r>
            <a:endParaRPr lang="en-US" dirty="0"/>
          </a:p>
        </p:txBody>
      </p:sp>
      <p:sp>
        <p:nvSpPr>
          <p:cNvPr id="12" name="TextBox 11"/>
          <p:cNvSpPr txBox="1"/>
          <p:nvPr/>
        </p:nvSpPr>
        <p:spPr>
          <a:xfrm>
            <a:off x="3641627" y="2826410"/>
            <a:ext cx="1137437" cy="384721"/>
          </a:xfrm>
          <a:prstGeom prst="rect">
            <a:avLst/>
          </a:prstGeom>
          <a:noFill/>
        </p:spPr>
        <p:txBody>
          <a:bodyPr wrap="square" rtlCol="0">
            <a:spAutoFit/>
          </a:bodyPr>
          <a:lstStyle/>
          <a:p>
            <a:pPr>
              <a:lnSpc>
                <a:spcPct val="95000"/>
              </a:lnSpc>
            </a:pPr>
            <a:r>
              <a:rPr lang="en-US" sz="2000" dirty="0"/>
              <a:t>UV rays</a:t>
            </a:r>
            <a:endParaRPr lang="en-US" sz="2000" dirty="0"/>
          </a:p>
        </p:txBody>
      </p:sp>
      <p:sp>
        <p:nvSpPr>
          <p:cNvPr id="13" name="TextBox 12"/>
          <p:cNvSpPr txBox="1"/>
          <p:nvPr/>
        </p:nvSpPr>
        <p:spPr>
          <a:xfrm>
            <a:off x="4401718" y="4600410"/>
            <a:ext cx="566181"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O</a:t>
            </a:r>
            <a:r>
              <a:rPr lang="en-US" baseline="-25000" dirty="0"/>
              <a:t>2</a:t>
            </a:r>
            <a:endParaRPr lang="en-US" dirty="0"/>
          </a:p>
        </p:txBody>
      </p:sp>
      <p:cxnSp>
        <p:nvCxnSpPr>
          <p:cNvPr id="14" name="Straight Arrow Connector 13"/>
          <p:cNvCxnSpPr/>
          <p:nvPr/>
        </p:nvCxnSpPr>
        <p:spPr>
          <a:xfrm>
            <a:off x="5401848" y="4782068"/>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41302" y="4560469"/>
            <a:ext cx="659320"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a:t>
            </a:r>
            <a:endParaRPr lang="en-US" dirty="0"/>
          </a:p>
        </p:txBody>
      </p:sp>
      <p:sp>
        <p:nvSpPr>
          <p:cNvPr id="16" name="TextBox 15"/>
          <p:cNvSpPr txBox="1"/>
          <p:nvPr/>
        </p:nvSpPr>
        <p:spPr>
          <a:xfrm>
            <a:off x="3739611" y="4560469"/>
            <a:ext cx="370614" cy="443198"/>
          </a:xfrm>
          <a:prstGeom prst="rect">
            <a:avLst/>
          </a:prstGeom>
          <a:noFill/>
        </p:spPr>
        <p:txBody>
          <a:bodyPr wrap="none" rtlCol="0">
            <a:spAutoFit/>
          </a:bodyPr>
          <a:lstStyle/>
          <a:p>
            <a:pPr>
              <a:lnSpc>
                <a:spcPct val="95000"/>
              </a:lnSpc>
            </a:pPr>
            <a:r>
              <a:rPr lang="en-US" dirty="0"/>
              <a:t>+</a:t>
            </a:r>
            <a:endParaRPr lang="en-US" dirty="0"/>
          </a:p>
        </p:txBody>
      </p:sp>
      <p:sp>
        <p:nvSpPr>
          <p:cNvPr id="17" name="TextBox 16"/>
          <p:cNvSpPr txBox="1"/>
          <p:nvPr/>
        </p:nvSpPr>
        <p:spPr>
          <a:xfrm>
            <a:off x="6771901" y="4560469"/>
            <a:ext cx="7306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a:t>
            </a:r>
            <a:r>
              <a:rPr lang="en-US" baseline="-25000" dirty="0"/>
              <a:t>3</a:t>
            </a:r>
            <a:endParaRPr lang="en-US" dirty="0"/>
          </a:p>
        </p:txBody>
      </p:sp>
      <p:sp>
        <p:nvSpPr>
          <p:cNvPr id="19" name="TextBox 18"/>
          <p:cNvSpPr txBox="1"/>
          <p:nvPr/>
        </p:nvSpPr>
        <p:spPr>
          <a:xfrm>
            <a:off x="6539284" y="5186597"/>
            <a:ext cx="1481310" cy="443198"/>
          </a:xfrm>
          <a:prstGeom prst="rect">
            <a:avLst/>
          </a:prstGeom>
          <a:noFill/>
        </p:spPr>
        <p:txBody>
          <a:bodyPr wrap="square" rtlCol="0">
            <a:spAutoFit/>
          </a:bodyPr>
          <a:lstStyle/>
          <a:p>
            <a:pPr>
              <a:lnSpc>
                <a:spcPct val="95000"/>
              </a:lnSpc>
            </a:pPr>
            <a:r>
              <a:rPr lang="en-US" dirty="0"/>
              <a:t>Ozone</a:t>
            </a:r>
            <a:endParaRPr lang="en-US" dirty="0"/>
          </a:p>
        </p:txBody>
      </p:sp>
      <p:sp>
        <p:nvSpPr>
          <p:cNvPr id="4" name="Rectangle 3"/>
          <p:cNvSpPr/>
          <p:nvPr/>
        </p:nvSpPr>
        <p:spPr>
          <a:xfrm>
            <a:off x="11938000" y="6636385"/>
            <a:ext cx="208280" cy="1784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grpId="0" nodeType="afterEffect">
                                  <p:stCondLst>
                                    <p:cond delay="1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4000"/>
                            </p:stCondLst>
                            <p:childTnLst>
                              <p:par>
                                <p:cTn id="14" presetID="22" presetClass="entr" presetSubtype="8" fill="hold" nodeType="afterEffect">
                                  <p:stCondLst>
                                    <p:cond delay="15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6000"/>
                            </p:stCondLst>
                            <p:childTnLst>
                              <p:par>
                                <p:cTn id="18" presetID="10" presetClass="entr" presetSubtype="0" fill="hold" grpId="0" nodeType="afterEffect">
                                  <p:stCondLst>
                                    <p:cond delay="1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8000"/>
                            </p:stCondLst>
                            <p:childTnLst>
                              <p:par>
                                <p:cTn id="22" presetID="10" presetClass="entr" presetSubtype="0" fill="hold" grpId="0" nodeType="afterEffect">
                                  <p:stCondLst>
                                    <p:cond delay="1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0000"/>
                            </p:stCondLst>
                            <p:childTnLst>
                              <p:par>
                                <p:cTn id="26" presetID="10" presetClass="entr" presetSubtype="0" fill="hold" grpId="0" nodeType="after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12000"/>
                            </p:stCondLst>
                            <p:childTnLst>
                              <p:par>
                                <p:cTn id="30" presetID="10" presetClass="entr" presetSubtype="0" fill="hold" grpId="0" nodeType="afterEffect">
                                  <p:stCondLst>
                                    <p:cond delay="15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14000"/>
                            </p:stCondLst>
                            <p:childTnLst>
                              <p:par>
                                <p:cTn id="34" presetID="10" presetClass="entr" presetSubtype="0" fill="hold" grpId="0" nodeType="afterEffect">
                                  <p:stCondLst>
                                    <p:cond delay="150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16000"/>
                            </p:stCondLst>
                            <p:childTnLst>
                              <p:par>
                                <p:cTn id="38" presetID="10" presetClass="entr" presetSubtype="0" fill="hold" grpId="0" nodeType="afterEffect">
                                  <p:stCondLst>
                                    <p:cond delay="15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18000"/>
                            </p:stCondLst>
                            <p:childTnLst>
                              <p:par>
                                <p:cTn id="42" presetID="10" presetClass="entr" presetSubtype="0" fill="hold" grpId="0" nodeType="afterEffect">
                                  <p:stCondLst>
                                    <p:cond delay="150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20000"/>
                            </p:stCondLst>
                            <p:childTnLst>
                              <p:par>
                                <p:cTn id="46" presetID="22" presetClass="entr" presetSubtype="8" fill="hold" nodeType="afterEffect">
                                  <p:stCondLst>
                                    <p:cond delay="150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22000"/>
                            </p:stCondLst>
                            <p:childTnLst>
                              <p:par>
                                <p:cTn id="50" presetID="10" presetClass="entr" presetSubtype="0" fill="hold" grpId="0" nodeType="afterEffect">
                                  <p:stCondLst>
                                    <p:cond delay="1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24000"/>
                            </p:stCondLst>
                            <p:childTnLst>
                              <p:par>
                                <p:cTn id="54" presetID="10" presetClass="entr" presetSubtype="0" fill="hold" grpId="0" nodeType="afterEffect">
                                  <p:stCondLst>
                                    <p:cond delay="150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150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0" grpId="0"/>
      <p:bldP spid="11" grpId="0" bldLvl="0" animBg="1"/>
      <p:bldP spid="12" grpId="0"/>
      <p:bldP spid="13" grpId="0" animBg="1"/>
      <p:bldP spid="15" grpId="0" animBg="1"/>
      <p:bldP spid="16" grpId="0"/>
      <p:bldP spid="17" grpId="0" animBg="1"/>
      <p:bldP spid="19" grpId="0"/>
      <p:bldP spid="4" grpId="0" bldLvl="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Welcome back to school presentation">
  <a:themeElements>
    <a:clrScheme name="Custom 3">
      <a:dk1>
        <a:sysClr val="windowText" lastClr="000000"/>
      </a:dk1>
      <a:lt1>
        <a:sysClr val="window" lastClr="FFFFFF"/>
      </a:lt1>
      <a:dk2>
        <a:srgbClr val="454551"/>
      </a:dk2>
      <a:lt2>
        <a:srgbClr val="D8D9DC"/>
      </a:lt2>
      <a:accent1>
        <a:srgbClr val="351D8B"/>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15</Template>
  <TotalTime>0</TotalTime>
  <Words>483</Words>
  <Application>WPS Presentation</Application>
  <PresentationFormat>Widescreen</PresentationFormat>
  <Paragraphs>52</Paragraphs>
  <Slides>6</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Century Gothic</vt:lpstr>
      <vt:lpstr>Segoe Master</vt:lpstr>
      <vt:lpstr>Times New Roman</vt:lpstr>
      <vt:lpstr>Segoe Print</vt:lpstr>
      <vt:lpstr>Microsoft YaHei</vt:lpstr>
      <vt:lpstr>Arial Unicode MS</vt:lpstr>
      <vt:lpstr>Calibri</vt:lpstr>
      <vt:lpstr>Welcome back to school presentation</vt:lpstr>
      <vt:lpstr>Chapter 15  Our Environment </vt:lpstr>
      <vt:lpstr>ECO SYSTEM </vt:lpstr>
      <vt:lpstr>FOOD CHAINS  </vt:lpstr>
      <vt:lpstr>PowerPoint 演示文稿</vt:lpstr>
      <vt:lpstr>PowerPoint 演示文稿</vt:lpstr>
      <vt:lpstr>HOW DO OUR ACTIVITIES AFFECT THE ENVIRONMENT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Environment </dc:title>
  <dc:creator>raghav malhotra</dc:creator>
  <cp:lastModifiedBy>tenzi</cp:lastModifiedBy>
  <cp:revision>24</cp:revision>
  <dcterms:created xsi:type="dcterms:W3CDTF">2019-07-24T03:42:00Z</dcterms:created>
  <dcterms:modified xsi:type="dcterms:W3CDTF">2019-09-22T04:32:00Z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