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8" r:id="rId3"/>
    <p:sldId id="263" r:id="rId5"/>
    <p:sldId id="264" r:id="rId6"/>
    <p:sldId id="275" r:id="rId7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86" autoAdjust="0"/>
    <p:restoredTop sz="96182" autoAdjust="0"/>
  </p:normalViewPr>
  <p:slideViewPr>
    <p:cSldViewPr showGuides="1">
      <p:cViewPr varScale="1">
        <p:scale>
          <a:sx n="48" d="100"/>
          <a:sy n="48" d="100"/>
        </p:scale>
        <p:origin x="52" y="46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Marker" panose="03080602040302020204" pitchFamily="66" charset="0"/>
                <a:ea typeface="Lato" panose="020F0502020204030203"/>
                <a:cs typeface="Segoe Marker" panose="03080602040302020204" pitchFamily="66" charset="0"/>
                <a:sym typeface="Lato" panose="020F0502020204030203"/>
              </a:rPr>
              <a:t>Living in harmony with nature</a:t>
            </a:r>
            <a:r>
              <a:rPr lang="en-IN" altLang="en-GB">
                <a:latin typeface="Segoe Marker" panose="03080602040302020204" pitchFamily="66" charset="0"/>
                <a:ea typeface="Lato" panose="020F0502020204030203"/>
                <a:cs typeface="Segoe Marker" panose="03080602040302020204" pitchFamily="66" charset="0"/>
                <a:sym typeface="Lato" panose="020F0502020204030203"/>
              </a:rPr>
              <a:t>'</a:t>
            </a:r>
            <a:r>
              <a:rPr lang="en-GB">
                <a:latin typeface="Segoe Marker" panose="03080602040302020204" pitchFamily="66" charset="0"/>
                <a:ea typeface="Lato" panose="020F0502020204030203"/>
                <a:cs typeface="Segoe Marker" panose="03080602040302020204" pitchFamily="66" charset="0"/>
                <a:sym typeface="Lato" panose="020F0502020204030203"/>
              </a:rPr>
              <a:t> is not new to us. Sustainable living has always been an integral part of India</a:t>
            </a:r>
            <a:r>
              <a:rPr lang="en-IN" altLang="en-GB">
                <a:latin typeface="Segoe Marker" panose="03080602040302020204" pitchFamily="66" charset="0"/>
                <a:ea typeface="Lato" panose="020F0502020204030203"/>
                <a:cs typeface="Segoe Marker" panose="03080602040302020204" pitchFamily="66" charset="0"/>
                <a:sym typeface="Lato" panose="020F0502020204030203"/>
              </a:rPr>
              <a:t>'</a:t>
            </a:r>
            <a:r>
              <a:rPr lang="en-GB">
                <a:latin typeface="Segoe Marker" panose="03080602040302020204" pitchFamily="66" charset="0"/>
                <a:ea typeface="Lato" panose="020F0502020204030203"/>
                <a:cs typeface="Segoe Marker" panose="03080602040302020204" pitchFamily="66" charset="0"/>
                <a:sym typeface="Lato" panose="020F0502020204030203"/>
              </a:rPr>
              <a:t>s tradition and culture.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Natural resources are the basic substances present in nature which are being utilised by the living organisms for their survival.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/>
              <a:t>Some natural resources like water, soil, forests, wildlife, coal, petroleum, etc., should be utilised in a sustainable manner in order to conserve our environment.</a:t>
            </a:r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r>
              <a:rPr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We can adopt the 3 R’s – Reduce, Recycle and Reuse, to save our environment.</a:t>
            </a:r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r>
              <a:rPr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(i) Reduce involves the less use of resources.</a:t>
            </a:r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r>
              <a:rPr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(ii) Recycle involves recycling of used items like plastic, paper, glass, metal, etc., and convert them in to new items.</a:t>
            </a:r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r>
              <a:rPr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(iii) Reuse involves using things again and again.</a:t>
            </a:r>
            <a:endParaRPr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We need to manage the resources because they are present in limited quantity. With the increase in population, the demand for resources are increasing. So, there is a need to manage the resources to minimize their use and preventing the exploitation of resources.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276" y="3140968"/>
            <a:ext cx="7008574" cy="14266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Sustainable Management of Natural Resources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1823978"/>
            <a:ext cx="7008574" cy="1728192"/>
          </a:xfrm>
        </p:spPr>
        <p:txBody>
          <a:bodyPr/>
          <a:lstStyle/>
          <a:p>
            <a:r>
              <a:rPr lang="en-US" dirty="0"/>
              <a:t>CHAPTER 1</a:t>
            </a:r>
            <a:r>
              <a:rPr lang="en-IN" altLang="en-US" dirty="0"/>
              <a:t>6</a:t>
            </a:r>
            <a:endParaRPr lang="en-IN" altLang="en-US" dirty="0"/>
          </a:p>
        </p:txBody>
      </p:sp>
      <p:sp>
        <p:nvSpPr>
          <p:cNvPr id="4" name="Rectangle 3"/>
          <p:cNvSpPr/>
          <p:nvPr/>
        </p:nvSpPr>
        <p:spPr>
          <a:xfrm rot="10800000">
            <a:off x="11999068" y="6669360"/>
            <a:ext cx="114338" cy="14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GB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en-GB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8898" y="1702250"/>
            <a:ext cx="10463979" cy="42787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are natural resources and give some examples: 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Natural resources are the basic substances present in nature which are being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utilised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by the living organisms for their survival.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endParaRPr lang="en-GB"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</a:pPr>
            <a:r>
              <a:rPr lang="en-IN" altLang="en-GB" sz="2000" dirty="0">
                <a:latin typeface="Times New Roman" panose="02020603050405020304" charset="0"/>
                <a:ea typeface="Lato" panose="020F0502020204030203"/>
                <a:cs typeface="Times New Roman" panose="02020603050405020304" charset="0"/>
                <a:sym typeface="Lato" panose="020F0502020204030203"/>
              </a:rPr>
              <a:t>Some natural resources:</a:t>
            </a:r>
            <a:endParaRPr lang="en-IN" altLang="en-GB"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altLang="en-GB" sz="2000" dirty="0">
                <a:latin typeface="Times New Roman" panose="02020603050405020304" charset="0"/>
                <a:ea typeface="Lato" panose="020F0502020204030203"/>
                <a:cs typeface="Times New Roman" panose="02020603050405020304" charset="0"/>
                <a:sym typeface="Lato" panose="020F0502020204030203"/>
              </a:rPr>
              <a:t>	- Water</a:t>
            </a:r>
            <a:endParaRPr lang="en-IN" altLang="en-GB"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altLang="en-GB" sz="2000" dirty="0">
                <a:latin typeface="Times New Roman" panose="02020603050405020304" charset="0"/>
                <a:ea typeface="Lato" panose="020F0502020204030203"/>
                <a:cs typeface="Times New Roman" panose="02020603050405020304" charset="0"/>
                <a:sym typeface="Lato" panose="020F0502020204030203"/>
              </a:rPr>
              <a:t>	- Soil</a:t>
            </a:r>
            <a:endParaRPr lang="en-IN" altLang="en-GB"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altLang="en-GB" sz="2000" dirty="0">
                <a:latin typeface="Times New Roman" panose="02020603050405020304" charset="0"/>
                <a:ea typeface="Lato" panose="020F0502020204030203"/>
                <a:cs typeface="Times New Roman" panose="02020603050405020304" charset="0"/>
                <a:sym typeface="Lato" panose="020F0502020204030203"/>
              </a:rPr>
              <a:t>	- Forest</a:t>
            </a:r>
            <a:endParaRPr lang="en-IN" altLang="en-GB"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altLang="en-GB" sz="2000" dirty="0">
                <a:latin typeface="Times New Roman" panose="02020603050405020304" charset="0"/>
                <a:ea typeface="Lato" panose="020F0502020204030203"/>
                <a:cs typeface="Times New Roman" panose="02020603050405020304" charset="0"/>
                <a:sym typeface="Lato" panose="020F0502020204030203"/>
              </a:rPr>
              <a:t>	- Wildlife</a:t>
            </a:r>
            <a:endParaRPr lang="en-IN" altLang="en-GB"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altLang="en-GB" sz="2000" dirty="0">
                <a:latin typeface="Times New Roman" panose="02020603050405020304" charset="0"/>
                <a:ea typeface="Lato" panose="020F0502020204030203"/>
                <a:cs typeface="Times New Roman" panose="02020603050405020304" charset="0"/>
                <a:sym typeface="Lato" panose="020F0502020204030203"/>
              </a:rPr>
              <a:t>	- Coal</a:t>
            </a:r>
            <a:endParaRPr lang="en-IN" altLang="en-GB"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altLang="en-GB" sz="2000" dirty="0">
                <a:latin typeface="Times New Roman" panose="02020603050405020304" charset="0"/>
                <a:ea typeface="Lato" panose="020F0502020204030203"/>
                <a:cs typeface="Times New Roman" panose="02020603050405020304" charset="0"/>
                <a:sym typeface="Lato" panose="020F0502020204030203"/>
              </a:rPr>
              <a:t>	- Petroleum</a:t>
            </a:r>
            <a:endParaRPr sz="2000" dirty="0">
              <a:latin typeface="Times New Roman" panose="02020603050405020304" charset="0"/>
              <a:ea typeface="Lato" panose="020F0502020204030203"/>
              <a:cs typeface="Times New Roman" panose="02020603050405020304" charset="0"/>
              <a:sym typeface="Lato" panose="020F0502020204030203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921490" y="6546215"/>
            <a:ext cx="255905" cy="2425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2" presetClass="entr" presetSubtype="4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160" y="589386"/>
            <a:ext cx="10312254" cy="52634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Three</a:t>
            </a:r>
            <a:r>
              <a:rPr lang="en-GB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R’s to save the environment: </a:t>
            </a:r>
            <a:endParaRPr lang="en-GB" sz="20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indent="0">
              <a:spcBef>
                <a:spcPts val="0"/>
              </a:spcBef>
              <a:buNone/>
            </a:pPr>
            <a:endParaRPr sz="20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IN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	</a:t>
            </a:r>
            <a:r>
              <a:rPr lang="en-IN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Reduce</a:t>
            </a:r>
            <a:endParaRPr lang="en-IN" sz="20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IN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	</a:t>
            </a:r>
            <a:r>
              <a:rPr lang="en-IN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Reuse</a:t>
            </a:r>
            <a:endParaRPr lang="en-IN" sz="20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20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IN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	</a:t>
            </a:r>
            <a:r>
              <a:rPr lang="en-IN" sz="20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Recycle</a:t>
            </a:r>
            <a:endParaRPr sz="20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39700" indent="0">
              <a:spcAft>
                <a:spcPts val="1000"/>
              </a:spcAft>
              <a:buClr>
                <a:schemeClr val="dk1"/>
              </a:buClr>
              <a:buSzPts val="1400"/>
              <a:buNone/>
            </a:pPr>
            <a:endParaRPr lang="en-US" sz="2000" dirty="0">
              <a:latin typeface="Segoe Marker" panose="03080602040302020204" pitchFamily="66" charset="0"/>
            </a:endParaRPr>
          </a:p>
          <a:p>
            <a:pPr marL="139700" indent="0">
              <a:spcAft>
                <a:spcPts val="1000"/>
              </a:spcAft>
              <a:buClr>
                <a:schemeClr val="dk1"/>
              </a:buClr>
              <a:buSzPts val="1400"/>
              <a:buNone/>
            </a:pPr>
            <a:endParaRPr lang="en-US" sz="2000" dirty="0">
              <a:latin typeface="Segoe Marker" panose="03080602040302020204" pitchFamily="66" charset="0"/>
            </a:endParaRPr>
          </a:p>
        </p:txBody>
      </p:sp>
      <p:pic>
        <p:nvPicPr>
          <p:cNvPr id="2" name="Picture 1" descr="redu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1774825"/>
            <a:ext cx="5715000" cy="39433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1920855" y="6546215"/>
            <a:ext cx="255905" cy="2425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8898" y="1702251"/>
            <a:ext cx="10364945" cy="4735232"/>
          </a:xfrm>
        </p:spPr>
        <p:txBody>
          <a:bodyPr/>
          <a:lstStyle/>
          <a:p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Resources are present in limited quantity</a:t>
            </a:r>
            <a:endParaRPr lang="en-I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Demand of resources are increasing</a:t>
            </a:r>
            <a:endParaRPr lang="en-I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Hazardous effects of excessive use of resources</a:t>
            </a:r>
            <a:endParaRPr lang="en-I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970" y="96118"/>
            <a:ext cx="10154709" cy="13966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do we need to manage the resources?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ABC_3216-1024x6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9695" y="3524227"/>
            <a:ext cx="4102301" cy="2727884"/>
          </a:xfrm>
          <a:prstGeom prst="rect">
            <a:avLst/>
          </a:prstGeom>
        </p:spPr>
      </p:pic>
      <p:pic>
        <p:nvPicPr>
          <p:cNvPr id="4" name="Picture 3" descr="south-korea-agriculture-green-t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6" y="3524225"/>
            <a:ext cx="4606360" cy="26828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877040" y="6530975"/>
            <a:ext cx="255905" cy="2425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push dir="u"/>
      </p:transition>
    </mc:Choice>
    <mc:Fallback>
      <p:transition spd="slow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543</Words>
  <Application>WPS Presentation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SimSun</vt:lpstr>
      <vt:lpstr>Wingdings</vt:lpstr>
      <vt:lpstr>Century Gothic</vt:lpstr>
      <vt:lpstr>Arial</vt:lpstr>
      <vt:lpstr>Times New Roman</vt:lpstr>
      <vt:lpstr>Lato</vt:lpstr>
      <vt:lpstr>Calibri</vt:lpstr>
      <vt:lpstr>Segoe Marker</vt:lpstr>
      <vt:lpstr>Mongolian Baiti</vt:lpstr>
      <vt:lpstr>Raleway</vt:lpstr>
      <vt:lpstr>Yu Gothic UI</vt:lpstr>
      <vt:lpstr>Segoe Print</vt:lpstr>
      <vt:lpstr>Microsoft YaHei</vt:lpstr>
      <vt:lpstr>Arial Unicode MS</vt:lpstr>
      <vt:lpstr>Welcome back to school presentation</vt:lpstr>
      <vt:lpstr>Sustainable Management of Natural Resources</vt:lpstr>
      <vt:lpstr>1. INTRODUCTION</vt:lpstr>
      <vt:lpstr>PowerPoint 演示文稿</vt:lpstr>
      <vt:lpstr>Why do we need to manage the resources?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18</cp:revision>
  <dcterms:created xsi:type="dcterms:W3CDTF">2019-07-24T09:54:00Z</dcterms:created>
  <dcterms:modified xsi:type="dcterms:W3CDTF">2019-09-21T10:52:23Z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