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4F18"/>
    <a:srgbClr val="39612B"/>
    <a:srgbClr val="1684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p:restoredTop sz="94684"/>
  </p:normalViewPr>
  <p:slideViewPr>
    <p:cSldViewPr snapToGrid="0" snapToObjects="1">
      <p:cViewPr varScale="1">
        <p:scale>
          <a:sx n="132" d="100"/>
          <a:sy n="132" d="100"/>
        </p:scale>
        <p:origin x="19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01754-0848-494E-9518-590DF7D56600}" type="datetimeFigureOut">
              <a:rPr lang="en-IN" smtClean="0"/>
              <a:t>19/09/19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D7D80A-4686-4CCB-AC61-A1308E5B731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FBBF81A0-ADA6-4623-BE4F-40CFB8BBCB3D}" type="slidenum">
              <a:rPr kumimoji="0" lang="en-US" sz="1200" b="0" i="0" u="none" strike="noStrike" kern="1200" cap="none" spc="0" normalizeH="0" baseline="0" noProof="0" smtClean="0">
                <a:ln>
                  <a:noFill/>
                </a:ln>
                <a:solidFill>
                  <a:srgbClr val="455F51"/>
                </a:solidFill>
                <a:effectLst/>
                <a:uLnTx/>
                <a:uFillTx/>
                <a:latin typeface="Century Gothic" panose="020B0502020202020204"/>
                <a:ea typeface="+mn-ea"/>
                <a:cs typeface="+mn-cs"/>
              </a:rPr>
              <a:t>1</a:t>
            </a:fld>
            <a:endParaRPr kumimoji="0" lang="en-US" sz="1200" b="0" i="0" u="none" strike="noStrike" kern="1200" cap="none" spc="0" normalizeH="0" baseline="0" noProof="0">
              <a:ln>
                <a:noFill/>
              </a:ln>
              <a:solidFill>
                <a:srgbClr val="455F51"/>
              </a:solidFill>
              <a:effectLst/>
              <a:uLnTx/>
              <a:uFillTx/>
              <a:latin typeface="Century Gothic" panose="020B050202020202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v"/>
            </a:pPr>
            <a:r>
              <a:rPr lang="en-IN" sz="1600" dirty="0">
                <a:solidFill>
                  <a:schemeClr val="accent1">
                    <a:lumMod val="75000"/>
                  </a:schemeClr>
                </a:solidFill>
                <a:latin typeface="Georgia" panose="02040502050405020303" pitchFamily="18" charset="0"/>
              </a:rPr>
              <a:t>Acid : </a:t>
            </a:r>
            <a:r>
              <a:rPr lang="en-IN" sz="1600" dirty="0"/>
              <a:t>a substance with particular chemical properties including turning litmus red, neutralizing alkalis, and dissolving some metals; typically, a corrosive or sour-tasting liquid of this kind.</a:t>
            </a:r>
          </a:p>
          <a:p>
            <a:pPr>
              <a:buFont typeface="Wingdings" panose="05000000000000000000" pitchFamily="2" charset="2"/>
              <a:buChar char="v"/>
            </a:pPr>
            <a:r>
              <a:rPr lang="en-IN" sz="1600" dirty="0">
                <a:solidFill>
                  <a:schemeClr val="accent1">
                    <a:lumMod val="75000"/>
                  </a:schemeClr>
                </a:solidFill>
                <a:latin typeface="Georgia" panose="02040502050405020303" pitchFamily="18" charset="0"/>
              </a:rPr>
              <a:t>Base </a:t>
            </a:r>
            <a:r>
              <a:rPr lang="en-IN" sz="1600" dirty="0">
                <a:solidFill>
                  <a:schemeClr val="accent2"/>
                </a:solidFill>
                <a:latin typeface="Georgia" panose="02040502050405020303" pitchFamily="18" charset="0"/>
              </a:rPr>
              <a:t>: </a:t>
            </a:r>
            <a:r>
              <a:rPr lang="en-IN" sz="1600" dirty="0"/>
              <a:t>In chemistry, a base is a chemical species that donates electrons, accepts protons, or releases hydroxide (OH-) ions in aqueous solution. Bases display certain characteristic properties that can be used to help identify them. They tend to be slippery to the touch (e.g., soap), can taste bitter, react with acids to form salts, and catalyse certain reactions. Types of bases include Arrhenius base, Bronsted-Lowry base, and Lewis Base.</a:t>
            </a:r>
          </a:p>
          <a:p>
            <a:pPr>
              <a:buFont typeface="Wingdings" panose="05000000000000000000" pitchFamily="2" charset="2"/>
              <a:buChar char="v"/>
            </a:pPr>
            <a:r>
              <a:rPr lang="en-IN" sz="1600" dirty="0">
                <a:solidFill>
                  <a:schemeClr val="accent1">
                    <a:lumMod val="75000"/>
                  </a:schemeClr>
                </a:solidFill>
                <a:latin typeface="Georgia" panose="02040502050405020303" pitchFamily="18" charset="0"/>
              </a:rPr>
              <a:t>Salts : </a:t>
            </a:r>
            <a:r>
              <a:rPr lang="en-IN" sz="1600" dirty="0"/>
              <a:t>any chemical compound formed from the reaction of an acid with a base, with all or part of the hydrogen of the acid replaced by a metal or other cation</a:t>
            </a:r>
            <a:endParaRPr lang="en-IN" sz="1600" dirty="0">
              <a:solidFill>
                <a:schemeClr val="accent2"/>
              </a:solidFill>
              <a:latin typeface="Georgia" panose="02040502050405020303" pitchFamily="18" charset="0"/>
            </a:endParaRPr>
          </a:p>
          <a:p>
            <a:endParaRPr lang="en-IN" dirty="0"/>
          </a:p>
        </p:txBody>
      </p:sp>
      <p:sp>
        <p:nvSpPr>
          <p:cNvPr id="4" name="Slide Number Placeholder 3"/>
          <p:cNvSpPr>
            <a:spLocks noGrp="1"/>
          </p:cNvSpPr>
          <p:nvPr>
            <p:ph type="sldNum" sz="quarter" idx="5"/>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B8796F01-7154-41E0-B48B-A6921757531A}" type="slidenum">
              <a:rPr kumimoji="0" lang="en-IN" sz="1200" b="0" i="0" u="none" strike="noStrike" kern="1200" cap="none" spc="0" normalizeH="0" baseline="0" noProof="0" smtClean="0">
                <a:ln>
                  <a:noFill/>
                </a:ln>
                <a:solidFill>
                  <a:srgbClr val="455F51"/>
                </a:solidFill>
                <a:effectLst/>
                <a:uLnTx/>
                <a:uFillTx/>
                <a:latin typeface="Century Gothic" panose="020B0502020202020204"/>
                <a:ea typeface="+mn-ea"/>
                <a:cs typeface="+mn-cs"/>
              </a:rPr>
              <a:t>2</a:t>
            </a:fld>
            <a:endParaRPr kumimoji="0" lang="en-IN" sz="1200" b="0" i="0" u="none" strike="noStrike" kern="1200" cap="none" spc="0" normalizeH="0" baseline="0" noProof="0">
              <a:ln>
                <a:noFill/>
              </a:ln>
              <a:solidFill>
                <a:srgbClr val="455F51"/>
              </a:solidFill>
              <a:effectLst/>
              <a:uLnTx/>
              <a:uFillTx/>
              <a:latin typeface="Century Gothic" panose="020B0502020202020204"/>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sz="800" dirty="0">
                <a:solidFill>
                  <a:schemeClr val="accent5">
                    <a:lumMod val="75000"/>
                  </a:schemeClr>
                </a:solidFill>
              </a:rPr>
              <a:t>Step 1:</a:t>
            </a:r>
            <a:r>
              <a:rPr lang="en-IN" sz="800" dirty="0"/>
              <a:t>Collect the following solutions from the science laboratory–</a:t>
            </a:r>
          </a:p>
          <a:p>
            <a:r>
              <a:rPr lang="en-IN" sz="800" dirty="0"/>
              <a:t>        hydrochloric acid (HCl),</a:t>
            </a:r>
          </a:p>
          <a:p>
            <a:r>
              <a:rPr lang="en-IN" sz="800" dirty="0"/>
              <a:t>        sulphuric acid (H2 SO4 ),</a:t>
            </a:r>
          </a:p>
          <a:p>
            <a:r>
              <a:rPr lang="en-IN" sz="800" dirty="0"/>
              <a:t>        nitric acid (HNO3 ),</a:t>
            </a:r>
          </a:p>
          <a:p>
            <a:r>
              <a:rPr lang="en-IN" sz="800" dirty="0"/>
              <a:t>       acetic acid (CH3COOH),</a:t>
            </a:r>
          </a:p>
          <a:p>
            <a:r>
              <a:rPr lang="en-IN" sz="800" dirty="0"/>
              <a:t>       sodium hydroxide (NaOH), </a:t>
            </a:r>
          </a:p>
          <a:p>
            <a:r>
              <a:rPr lang="en-IN" sz="800" dirty="0"/>
              <a:t>       calcium hydroxide [Ca(OH)2 ],</a:t>
            </a:r>
          </a:p>
          <a:p>
            <a:r>
              <a:rPr lang="en-IN" sz="800" dirty="0"/>
              <a:t>       potassium hydroxide (KOH),</a:t>
            </a:r>
          </a:p>
          <a:p>
            <a:r>
              <a:rPr lang="en-IN" sz="800" dirty="0"/>
              <a:t>       magnesium hydroxide [Mg(OH)2 ], and ammonium hydroxide (NH4OH). </a:t>
            </a:r>
          </a:p>
          <a:p>
            <a:pPr marL="0" indent="0">
              <a:buNone/>
            </a:pPr>
            <a:r>
              <a:rPr lang="en-IN" sz="800" dirty="0">
                <a:solidFill>
                  <a:schemeClr val="accent5">
                    <a:lumMod val="75000"/>
                  </a:schemeClr>
                </a:solidFill>
              </a:rPr>
              <a:t>Step 2: </a:t>
            </a:r>
            <a:r>
              <a:rPr lang="en-IN" sz="800" dirty="0"/>
              <a:t>Put a drop of each of the above solutions on a watch-glass one by one and test with a drop of the indicators Red litmus solution, blue litmus Solution, Methyl Orange, phenolphthalein</a:t>
            </a:r>
          </a:p>
          <a:p>
            <a:pPr marL="0" indent="0">
              <a:buNone/>
            </a:pPr>
            <a:r>
              <a:rPr lang="en-IN" sz="800" dirty="0"/>
              <a:t> </a:t>
            </a:r>
            <a:r>
              <a:rPr lang="en-IN" sz="800" dirty="0">
                <a:solidFill>
                  <a:schemeClr val="accent5">
                    <a:lumMod val="75000"/>
                  </a:schemeClr>
                </a:solidFill>
              </a:rPr>
              <a:t>Step 3</a:t>
            </a:r>
            <a:r>
              <a:rPr lang="en-IN" sz="800" dirty="0"/>
              <a:t>: What change in colour did you observe with red litmus, blue litmus, phenolphthalein and methyl orange solutions for each of the solutions taken?</a:t>
            </a:r>
          </a:p>
          <a:p>
            <a:endParaRPr lang="en-IN" sz="800" dirty="0"/>
          </a:p>
          <a:p>
            <a:endParaRPr lang="en-IN" sz="800" dirty="0"/>
          </a:p>
          <a:p>
            <a:r>
              <a:rPr lang="en-IN" sz="800" dirty="0"/>
              <a:t>We observe that these solutions show their acidic and basic behaviour by change in colour. </a:t>
            </a:r>
          </a:p>
        </p:txBody>
      </p:sp>
      <p:sp>
        <p:nvSpPr>
          <p:cNvPr id="4" name="Slide Number Placeholder 3"/>
          <p:cNvSpPr>
            <a:spLocks noGrp="1"/>
          </p:cNvSpPr>
          <p:nvPr>
            <p:ph type="sldNum" sz="quarter" idx="5"/>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122AA77-576F-4DAD-8ACF-3287FC4101F8}" type="slidenum">
              <a:rPr kumimoji="0" lang="en-IN" sz="1200" b="0" i="0" u="none" strike="noStrike" kern="1200" cap="none" spc="0" normalizeH="0" baseline="0" noProof="0" smtClean="0">
                <a:ln>
                  <a:noFill/>
                </a:ln>
                <a:solidFill>
                  <a:srgbClr val="455F51"/>
                </a:solidFill>
                <a:effectLst/>
                <a:uLnTx/>
                <a:uFillTx/>
                <a:latin typeface="Century Gothic" panose="020B0502020202020204"/>
                <a:ea typeface="+mn-ea"/>
                <a:cs typeface="+mn-cs"/>
              </a:rPr>
              <a:t>3</a:t>
            </a:fld>
            <a:endParaRPr kumimoji="0" lang="en-IN" sz="1200" b="0" i="0" u="none" strike="noStrike" kern="1200" cap="none" spc="0" normalizeH="0" baseline="0" noProof="0">
              <a:ln>
                <a:noFill/>
              </a:ln>
              <a:solidFill>
                <a:srgbClr val="455F51"/>
              </a:solidFill>
              <a:effectLst/>
              <a:uLnTx/>
              <a:uFillTx/>
              <a:latin typeface="Century Gothic" panose="020B0502020202020204"/>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Insert image given in the activity 2.3 in the space provided.</a:t>
            </a:r>
          </a:p>
          <a:p>
            <a:endParaRPr lang="en-IN" dirty="0"/>
          </a:p>
          <a:p>
            <a:r>
              <a:rPr lang="en-IN" sz="1600" dirty="0">
                <a:solidFill>
                  <a:srgbClr val="FF0000"/>
                </a:solidFill>
              </a:rPr>
              <a:t>CAUTION: This activity needs the teacher's assistance.</a:t>
            </a:r>
          </a:p>
          <a:p>
            <a:r>
              <a:rPr lang="en-IN" sz="1600" dirty="0"/>
              <a:t>  Set the apparatus as shown in Fig. 2.1. </a:t>
            </a:r>
          </a:p>
          <a:p>
            <a:r>
              <a:rPr lang="en-IN" sz="1600" dirty="0">
                <a:solidFill>
                  <a:schemeClr val="accent5">
                    <a:lumMod val="75000"/>
                  </a:schemeClr>
                </a:solidFill>
              </a:rPr>
              <a:t>Step 1: </a:t>
            </a:r>
            <a:r>
              <a:rPr lang="en-IN" sz="1600" dirty="0"/>
              <a:t>Take about 5 mL of dilute sulphuric acid in a test tube and add a few pieces of zinc granules to it.</a:t>
            </a:r>
          </a:p>
          <a:p>
            <a:r>
              <a:rPr lang="en-IN" sz="1600" dirty="0">
                <a:solidFill>
                  <a:schemeClr val="accent5">
                    <a:lumMod val="75000"/>
                  </a:schemeClr>
                </a:solidFill>
              </a:rPr>
              <a:t> Step 2:</a:t>
            </a:r>
            <a:r>
              <a:rPr lang="en-IN" sz="1600" dirty="0"/>
              <a:t>What do you observe on the surface of zinc granules?</a:t>
            </a:r>
          </a:p>
          <a:p>
            <a:r>
              <a:rPr lang="en-IN" sz="1600" dirty="0"/>
              <a:t> </a:t>
            </a:r>
            <a:r>
              <a:rPr lang="en-IN" sz="1600" dirty="0">
                <a:solidFill>
                  <a:schemeClr val="accent5">
                    <a:lumMod val="75000"/>
                  </a:schemeClr>
                </a:solidFill>
              </a:rPr>
              <a:t>Step 3:</a:t>
            </a:r>
            <a:r>
              <a:rPr lang="en-IN" sz="1600" dirty="0"/>
              <a:t>Pass the gas being evolved through the soap solution.</a:t>
            </a:r>
          </a:p>
          <a:p>
            <a:r>
              <a:rPr lang="en-IN" sz="1600" dirty="0"/>
              <a:t>Observe and Infer: Why are bubbles formed in the soap solution?</a:t>
            </a:r>
          </a:p>
          <a:p>
            <a:r>
              <a:rPr lang="en-IN" sz="1600" dirty="0"/>
              <a:t> </a:t>
            </a:r>
            <a:r>
              <a:rPr lang="en-IN" sz="1600" dirty="0">
                <a:solidFill>
                  <a:schemeClr val="accent5">
                    <a:lumMod val="75000"/>
                  </a:schemeClr>
                </a:solidFill>
              </a:rPr>
              <a:t>Step 4</a:t>
            </a:r>
            <a:r>
              <a:rPr lang="en-IN" sz="1600" dirty="0"/>
              <a:t>:Take a burning candle near a gas filled bubble. </a:t>
            </a:r>
          </a:p>
          <a:p>
            <a:pPr marL="0" indent="0">
              <a:buNone/>
            </a:pPr>
            <a:r>
              <a:rPr lang="en-IN" sz="1600" dirty="0"/>
              <a:t>                  What do you observe?</a:t>
            </a:r>
          </a:p>
          <a:p>
            <a:r>
              <a:rPr lang="en-IN" sz="1600" dirty="0">
                <a:solidFill>
                  <a:schemeClr val="accent5">
                    <a:lumMod val="75000"/>
                  </a:schemeClr>
                </a:solidFill>
              </a:rPr>
              <a:t>Step 5: </a:t>
            </a:r>
            <a:r>
              <a:rPr lang="en-IN" sz="1600" dirty="0"/>
              <a:t>Repeat this Activity with some more acids like HCl, HNO3 and CH3COOH. </a:t>
            </a:r>
          </a:p>
          <a:p>
            <a:endParaRPr lang="en-IN" dirty="0"/>
          </a:p>
          <a:p>
            <a:endParaRPr lang="en-IN" dirty="0"/>
          </a:p>
          <a:p>
            <a:r>
              <a:rPr lang="en-IN" dirty="0"/>
              <a:t>We observe that </a:t>
            </a:r>
            <a:r>
              <a:rPr lang="en-IN" sz="1600" dirty="0"/>
              <a:t>There are substances whose odour changes in acidic or basic media. These are called olfactory indicators. </a:t>
            </a:r>
            <a:endParaRPr lang="en-IN" dirty="0"/>
          </a:p>
        </p:txBody>
      </p:sp>
      <p:sp>
        <p:nvSpPr>
          <p:cNvPr id="4" name="Slide Number Placeholder 3"/>
          <p:cNvSpPr>
            <a:spLocks noGrp="1"/>
          </p:cNvSpPr>
          <p:nvPr>
            <p:ph type="sldNum" sz="quarter" idx="5"/>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122AA77-576F-4DAD-8ACF-3287FC4101F8}" type="slidenum">
              <a:rPr kumimoji="0" lang="en-IN" sz="1200" b="0" i="0" u="none" strike="noStrike" kern="1200" cap="none" spc="0" normalizeH="0" baseline="0" noProof="0" smtClean="0">
                <a:ln>
                  <a:noFill/>
                </a:ln>
                <a:solidFill>
                  <a:srgbClr val="455F51"/>
                </a:solidFill>
                <a:effectLst/>
                <a:uLnTx/>
                <a:uFillTx/>
                <a:latin typeface="Century Gothic" panose="020B0502020202020204"/>
                <a:ea typeface="+mn-ea"/>
                <a:cs typeface="+mn-cs"/>
              </a:rPr>
              <a:t>4</a:t>
            </a:fld>
            <a:endParaRPr kumimoji="0" lang="en-IN" sz="1200" b="0" i="0" u="none" strike="noStrike" kern="1200" cap="none" spc="0" normalizeH="0" baseline="0" noProof="0">
              <a:ln>
                <a:noFill/>
              </a:ln>
              <a:solidFill>
                <a:srgbClr val="455F51"/>
              </a:solidFill>
              <a:effectLst/>
              <a:uLnTx/>
              <a:uFillTx/>
              <a:latin typeface="Century Gothic" panose="020B0502020202020204"/>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Insert image of activity 2.5 and fig 2.2</a:t>
            </a:r>
          </a:p>
          <a:p>
            <a:r>
              <a:rPr lang="en-IN" dirty="0"/>
              <a:t> </a:t>
            </a:r>
          </a:p>
          <a:p>
            <a:r>
              <a:rPr lang="en-IN" dirty="0">
                <a:solidFill>
                  <a:schemeClr val="accent1"/>
                </a:solidFill>
              </a:rPr>
              <a:t> Step 1:</a:t>
            </a:r>
            <a:r>
              <a:rPr lang="en-IN" dirty="0"/>
              <a:t>Take two test tubes, label them as A and B. </a:t>
            </a:r>
          </a:p>
          <a:p>
            <a:r>
              <a:rPr lang="en-IN" dirty="0">
                <a:solidFill>
                  <a:schemeClr val="accent1"/>
                </a:solidFill>
              </a:rPr>
              <a:t>Step 2: </a:t>
            </a:r>
            <a:r>
              <a:rPr lang="en-IN" dirty="0"/>
              <a:t>Take about 0.5 g of sodium carbonate (Na2CO3 ) in test tube A and about 0.5 g of sodium hydrogen carbonate (NaHCO3 ) in test tube B.</a:t>
            </a:r>
          </a:p>
          <a:p>
            <a:r>
              <a:rPr lang="en-IN" dirty="0">
                <a:solidFill>
                  <a:schemeClr val="accent1"/>
                </a:solidFill>
              </a:rPr>
              <a:t>  Step 3:</a:t>
            </a:r>
            <a:r>
              <a:rPr lang="en-IN" dirty="0"/>
              <a:t>Add about 2 mL of dilute HCl to both the test tubes.</a:t>
            </a:r>
          </a:p>
          <a:p>
            <a:pPr marL="0" indent="0">
              <a:buNone/>
            </a:pPr>
            <a:r>
              <a:rPr lang="en-IN" dirty="0"/>
              <a:t>   What do you observe?</a:t>
            </a:r>
          </a:p>
          <a:p>
            <a:r>
              <a:rPr lang="en-IN" dirty="0">
                <a:solidFill>
                  <a:schemeClr val="accent1"/>
                </a:solidFill>
              </a:rPr>
              <a:t>Step 4: </a:t>
            </a:r>
            <a:r>
              <a:rPr lang="en-IN" dirty="0"/>
              <a:t>Pass the gas produced in each case through lime water (calcium hydroxide solution) as shown in Fig. 2.2 and record your observations.</a:t>
            </a:r>
          </a:p>
          <a:p>
            <a:endParaRPr lang="en-IN" dirty="0"/>
          </a:p>
          <a:p>
            <a:r>
              <a:rPr lang="en-IN" dirty="0"/>
              <a:t>The chemical reactions are:</a:t>
            </a:r>
          </a:p>
          <a:p>
            <a:r>
              <a:rPr lang="en-IN" dirty="0"/>
              <a:t>Test Tube A:Na2Co3+2HCl = 2NaCl+H2O +CO2</a:t>
            </a:r>
          </a:p>
          <a:p>
            <a:r>
              <a:rPr lang="en-IN" dirty="0"/>
              <a:t>Test tube B: NaHCO3 + HCl(</a:t>
            </a:r>
            <a:r>
              <a:rPr lang="en-IN" dirty="0" err="1"/>
              <a:t>aq</a:t>
            </a:r>
            <a:r>
              <a:rPr lang="en-IN" dirty="0"/>
              <a:t>) = NaCl(</a:t>
            </a:r>
            <a:r>
              <a:rPr lang="en-IN" dirty="0" err="1"/>
              <a:t>aq</a:t>
            </a:r>
            <a:r>
              <a:rPr lang="en-IN" dirty="0"/>
              <a:t>) H2O(l) + CO2 </a:t>
            </a:r>
          </a:p>
          <a:p>
            <a:r>
              <a:rPr lang="en-IN" dirty="0"/>
              <a:t>On passing the carbon dioxide gas evolved through lime water,</a:t>
            </a:r>
          </a:p>
          <a:p>
            <a:r>
              <a:rPr lang="en-IN" dirty="0"/>
              <a:t> Ca(OH)2 + CO2 = CaCO3 + H2O</a:t>
            </a:r>
          </a:p>
          <a:p>
            <a:r>
              <a:rPr lang="en-IN" dirty="0"/>
              <a:t> (Lime water)         (White precipitate)</a:t>
            </a:r>
          </a:p>
          <a:p>
            <a:endParaRPr lang="en-IN" dirty="0"/>
          </a:p>
          <a:p>
            <a:r>
              <a:rPr lang="en-IN" dirty="0"/>
              <a:t>On passing excess carbon dioxide the following reaction takes place:</a:t>
            </a:r>
          </a:p>
          <a:p>
            <a:r>
              <a:rPr lang="en-IN" dirty="0"/>
              <a:t> CaCO3+ H2O(l)+ CO2 (g) → Ca(HCO3)</a:t>
            </a:r>
          </a:p>
          <a:p>
            <a:r>
              <a:rPr lang="en-IN" dirty="0"/>
              <a:t>  </a:t>
            </a:r>
          </a:p>
          <a:p>
            <a:r>
              <a:rPr lang="en-IN" dirty="0"/>
              <a:t>INFERENCE: Limestone, chalk and marble are different forms of calcium carbonate. All metal carbonates and hydrogen carbonates react with acids to give a corresponding salt, carbon dioxide and water. Thus, the reaction can be summarised as –</a:t>
            </a:r>
          </a:p>
          <a:p>
            <a:r>
              <a:rPr lang="en-IN" dirty="0"/>
              <a:t>Metal carbonate/Metal hydrogen carbonate + Acid → Salt + Carbon dioxide + Water</a:t>
            </a:r>
          </a:p>
          <a:p>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122AA77-576F-4DAD-8ACF-3287FC4101F8}" type="slidenum">
              <a:rPr kumimoji="0" lang="en-IN" sz="1200" b="0" i="0" u="none" strike="noStrike" kern="1200" cap="none" spc="0" normalizeH="0" baseline="0" noProof="0" smtClean="0">
                <a:ln>
                  <a:noFill/>
                </a:ln>
                <a:solidFill>
                  <a:srgbClr val="455F51"/>
                </a:solidFill>
                <a:effectLst/>
                <a:uLnTx/>
                <a:uFillTx/>
                <a:latin typeface="Century Gothic" panose="020B0502020202020204"/>
                <a:ea typeface="+mn-ea"/>
                <a:cs typeface="+mn-cs"/>
              </a:rPr>
              <a:t>5</a:t>
            </a:fld>
            <a:endParaRPr kumimoji="0" lang="en-IN" sz="1200" b="0" i="0" u="none" strike="noStrike" kern="1200" cap="none" spc="0" normalizeH="0" baseline="0" noProof="0">
              <a:ln>
                <a:noFill/>
              </a:ln>
              <a:solidFill>
                <a:srgbClr val="455F51"/>
              </a:solidFill>
              <a:effectLst/>
              <a:uLnTx/>
              <a:uFillTx/>
              <a:latin typeface="Century Gothic" panose="020B0502020202020204"/>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solidFill>
                  <a:schemeClr val="accent1"/>
                </a:solidFill>
              </a:rPr>
              <a:t>Step 1:</a:t>
            </a:r>
            <a:r>
              <a:rPr lang="en-IN" dirty="0"/>
              <a:t>Take about 2 mL of dilute NaOH solution in a test tube and add two drops of phenolphthalein solution.</a:t>
            </a:r>
          </a:p>
          <a:p>
            <a:pPr marL="0" indent="0">
              <a:buNone/>
            </a:pPr>
            <a:r>
              <a:rPr lang="en-IN" dirty="0"/>
              <a:t>Observe the  colour of the solution?</a:t>
            </a:r>
          </a:p>
          <a:p>
            <a:r>
              <a:rPr lang="en-IN" dirty="0">
                <a:solidFill>
                  <a:schemeClr val="accent1"/>
                </a:solidFill>
              </a:rPr>
              <a:t>Step 2: </a:t>
            </a:r>
            <a:r>
              <a:rPr lang="en-IN" dirty="0"/>
              <a:t>Add dilute HCl solution to the above solution drop by drop.</a:t>
            </a:r>
          </a:p>
          <a:p>
            <a:pPr marL="0" indent="0">
              <a:buNone/>
            </a:pPr>
            <a:r>
              <a:rPr lang="en-IN" dirty="0">
                <a:solidFill>
                  <a:schemeClr val="accent6"/>
                </a:solidFill>
              </a:rPr>
              <a:t> Observe if there are any colour change for the reaction mixture?</a:t>
            </a:r>
          </a:p>
          <a:p>
            <a:r>
              <a:rPr lang="en-IN" dirty="0"/>
              <a:t>Also infer why did the colour of phenolphthalein change after the addition of an acid?</a:t>
            </a:r>
          </a:p>
          <a:p>
            <a:r>
              <a:rPr lang="en-IN" dirty="0">
                <a:solidFill>
                  <a:schemeClr val="accent1"/>
                </a:solidFill>
              </a:rPr>
              <a:t> Step 3:</a:t>
            </a:r>
            <a:r>
              <a:rPr lang="en-IN" dirty="0"/>
              <a:t>Now add a few drops of NaOH to the above mixture.</a:t>
            </a:r>
          </a:p>
          <a:p>
            <a:r>
              <a:rPr lang="en-IN" dirty="0"/>
              <a:t>Observe if the pink colour of phenolphthalein reappear?</a:t>
            </a:r>
          </a:p>
          <a:p>
            <a:r>
              <a:rPr lang="en-IN" dirty="0"/>
              <a:t> Why do you think this has happened?</a:t>
            </a:r>
          </a:p>
          <a:p>
            <a:endParaRPr lang="en-IN" dirty="0"/>
          </a:p>
          <a:p>
            <a:endParaRPr lang="en-IN" dirty="0"/>
          </a:p>
          <a:p>
            <a:r>
              <a:rPr lang="en-IN" dirty="0"/>
              <a:t>In the above Activity, we have observed that the effect of a base is nullified by an acid and vice-versa.</a:t>
            </a:r>
          </a:p>
          <a:p>
            <a:r>
              <a:rPr lang="en-IN" dirty="0"/>
              <a:t> The reaction taking place is written as – NaOH(</a:t>
            </a:r>
            <a:r>
              <a:rPr lang="en-IN" dirty="0" err="1"/>
              <a:t>aq</a:t>
            </a:r>
            <a:r>
              <a:rPr lang="en-IN" dirty="0"/>
              <a:t>) + HCl(</a:t>
            </a:r>
            <a:r>
              <a:rPr lang="en-IN" dirty="0" err="1"/>
              <a:t>aq</a:t>
            </a:r>
            <a:r>
              <a:rPr lang="en-IN" dirty="0"/>
              <a:t>) → NaCl(</a:t>
            </a:r>
            <a:r>
              <a:rPr lang="en-IN" dirty="0" err="1"/>
              <a:t>aq</a:t>
            </a:r>
            <a:r>
              <a:rPr lang="en-IN" dirty="0"/>
              <a:t>) + H2O(l)</a:t>
            </a:r>
          </a:p>
          <a:p>
            <a:r>
              <a:rPr lang="en-IN" dirty="0"/>
              <a:t> The reaction between an acid and a base to give a salt and water is known as a neutralisation reaction.</a:t>
            </a:r>
          </a:p>
          <a:p>
            <a:r>
              <a:rPr lang="en-IN" dirty="0"/>
              <a:t> In general, a neutralisation reaction can be written as –</a:t>
            </a:r>
          </a:p>
          <a:p>
            <a:r>
              <a:rPr lang="en-IN" dirty="0"/>
              <a:t> Base + Acid → Salt + Water</a:t>
            </a:r>
          </a:p>
        </p:txBody>
      </p:sp>
      <p:sp>
        <p:nvSpPr>
          <p:cNvPr id="4" name="Slide Number Placeholder 3"/>
          <p:cNvSpPr>
            <a:spLocks noGrp="1"/>
          </p:cNvSpPr>
          <p:nvPr>
            <p:ph type="sldNum" sz="quarter" idx="5"/>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122AA77-576F-4DAD-8ACF-3287FC4101F8}" type="slidenum">
              <a:rPr kumimoji="0" lang="en-IN" sz="1200" b="0" i="0" u="none" strike="noStrike" kern="1200" cap="none" spc="0" normalizeH="0" baseline="0" noProof="0" smtClean="0">
                <a:ln>
                  <a:noFill/>
                </a:ln>
                <a:solidFill>
                  <a:srgbClr val="455F51"/>
                </a:solidFill>
                <a:effectLst/>
                <a:uLnTx/>
                <a:uFillTx/>
                <a:latin typeface="Century Gothic" panose="020B0502020202020204"/>
                <a:ea typeface="+mn-ea"/>
                <a:cs typeface="+mn-cs"/>
              </a:rPr>
              <a:t>6</a:t>
            </a:fld>
            <a:endParaRPr kumimoji="0" lang="en-IN" sz="1200" b="0" i="0" u="none" strike="noStrike" kern="1200" cap="none" spc="0" normalizeH="0" baseline="0" noProof="0">
              <a:ln>
                <a:noFill/>
              </a:ln>
              <a:solidFill>
                <a:srgbClr val="455F51"/>
              </a:solidFill>
              <a:effectLst/>
              <a:uLnTx/>
              <a:uFillTx/>
              <a:latin typeface="Century Gothic" panose="020B0502020202020204"/>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r>
              <a:rPr lang="en-IN" dirty="0">
                <a:solidFill>
                  <a:schemeClr val="accent1"/>
                </a:solidFill>
              </a:rPr>
              <a:t> Step 1:</a:t>
            </a:r>
            <a:r>
              <a:rPr lang="en-IN" dirty="0"/>
              <a:t>Take small amount of copper oxide in a beaker and add dilute hydrochloric acid slowly while stirring.</a:t>
            </a:r>
          </a:p>
          <a:p>
            <a:r>
              <a:rPr lang="en-IN" dirty="0"/>
              <a:t> </a:t>
            </a:r>
            <a:r>
              <a:rPr lang="en-IN" dirty="0">
                <a:solidFill>
                  <a:schemeClr val="accent1"/>
                </a:solidFill>
              </a:rPr>
              <a:t>Step 2:</a:t>
            </a:r>
            <a:r>
              <a:rPr lang="en-IN" dirty="0"/>
              <a:t>Note the colour of the solution. What has happened to the copper oxide? </a:t>
            </a:r>
            <a:r>
              <a:rPr lang="en-IN" dirty="0">
                <a:solidFill>
                  <a:schemeClr val="accent6"/>
                </a:solidFill>
              </a:rPr>
              <a:t>You will notice that the colour of the solution becomes blue-green and the copper oxide dissolves. The blue-green colour of the solution is due to the formation of copper(II) chloride in the reaction. </a:t>
            </a:r>
          </a:p>
          <a:p>
            <a:r>
              <a:rPr lang="en-IN" dirty="0"/>
              <a:t>The general reaction between a metal oxide and an acid can be written as – </a:t>
            </a:r>
            <a:r>
              <a:rPr lang="en-IN" dirty="0">
                <a:solidFill>
                  <a:srgbClr val="FF0000"/>
                </a:solidFill>
              </a:rPr>
              <a:t>Metal oxide + Acid → Salt + Water Metal.</a:t>
            </a:r>
          </a:p>
          <a:p>
            <a:pPr marL="0" indent="0">
              <a:buNone/>
            </a:pPr>
            <a:r>
              <a:rPr lang="en-IN" sz="1800" dirty="0">
                <a:solidFill>
                  <a:schemeClr val="accent2"/>
                </a:solidFill>
              </a:rPr>
              <a:t>     For Non Metallic Oxides</a:t>
            </a:r>
          </a:p>
          <a:p>
            <a:r>
              <a:rPr lang="en-IN" dirty="0"/>
              <a:t>You saw the reaction between carbon dioxide and calcium hydroxide (lime water) in Activity 2.5. Calcium hydroxide, which is a base, reacts with carbon dioxide to produce a salt and water. Since this is similar to the reaction between a base and an acid, we can conclude that non-metallic  oxides are acidic in nature</a:t>
            </a:r>
          </a:p>
          <a:p>
            <a:endParaRPr lang="en-IN" dirty="0"/>
          </a:p>
        </p:txBody>
      </p:sp>
      <p:sp>
        <p:nvSpPr>
          <p:cNvPr id="4" name="Slide Number Placeholder 3"/>
          <p:cNvSpPr>
            <a:spLocks noGrp="1"/>
          </p:cNvSpPr>
          <p:nvPr>
            <p:ph type="sldNum" sz="quarter" idx="5"/>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122AA77-576F-4DAD-8ACF-3287FC4101F8}" type="slidenum">
              <a:rPr kumimoji="0" lang="en-IN" sz="1200" b="0" i="0" u="none" strike="noStrike" kern="1200" cap="none" spc="0" normalizeH="0" baseline="0" noProof="0" smtClean="0">
                <a:ln>
                  <a:noFill/>
                </a:ln>
                <a:solidFill>
                  <a:srgbClr val="455F51"/>
                </a:solidFill>
                <a:effectLst/>
                <a:uLnTx/>
                <a:uFillTx/>
                <a:latin typeface="Century Gothic" panose="020B0502020202020204"/>
                <a:ea typeface="+mn-ea"/>
                <a:cs typeface="+mn-cs"/>
              </a:rPr>
              <a:t>7</a:t>
            </a:fld>
            <a:endParaRPr kumimoji="0" lang="en-IN" sz="1200" b="0" i="0" u="none" strike="noStrike" kern="1200" cap="none" spc="0" normalizeH="0" baseline="0" noProof="0">
              <a:ln>
                <a:noFill/>
              </a:ln>
              <a:solidFill>
                <a:srgbClr val="455F51"/>
              </a:solidFill>
              <a:effectLst/>
              <a:uLnTx/>
              <a:uFillTx/>
              <a:latin typeface="Century Gothic" panose="020B0502020202020204"/>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IN" dirty="0">
                <a:sym typeface="+mn-ea"/>
              </a:rPr>
              <a:t>In this part we learnt about:</a:t>
            </a:r>
            <a:endParaRPr lang="en-IN" dirty="0"/>
          </a:p>
          <a:p>
            <a:r>
              <a:rPr lang="en-IN" dirty="0">
                <a:solidFill>
                  <a:schemeClr val="accent1">
                    <a:lumMod val="50000"/>
                  </a:schemeClr>
                </a:solidFill>
                <a:sym typeface="+mn-ea"/>
              </a:rPr>
              <a:t>Acids and Bases in the Laboratory</a:t>
            </a:r>
            <a:endParaRPr lang="en-IN" dirty="0">
              <a:solidFill>
                <a:schemeClr val="accent1">
                  <a:lumMod val="50000"/>
                </a:schemeClr>
              </a:solidFill>
            </a:endParaRPr>
          </a:p>
          <a:p>
            <a:r>
              <a:rPr lang="en-IN" dirty="0">
                <a:solidFill>
                  <a:schemeClr val="accent1">
                    <a:lumMod val="50000"/>
                  </a:schemeClr>
                </a:solidFill>
                <a:sym typeface="+mn-ea"/>
              </a:rPr>
              <a:t>How do Acids and Bases React with Metals? </a:t>
            </a:r>
            <a:endParaRPr lang="en-IN" dirty="0">
              <a:solidFill>
                <a:schemeClr val="accent1">
                  <a:lumMod val="50000"/>
                </a:schemeClr>
              </a:solidFill>
            </a:endParaRPr>
          </a:p>
          <a:p>
            <a:r>
              <a:rPr lang="en-IN" dirty="0">
                <a:solidFill>
                  <a:schemeClr val="accent1">
                    <a:lumMod val="50000"/>
                  </a:schemeClr>
                </a:solidFill>
                <a:sym typeface="+mn-ea"/>
              </a:rPr>
              <a:t>How do Metal Carbonates and Metal Hydrogen carbonates React with Acids?</a:t>
            </a:r>
            <a:endParaRPr lang="en-IN" dirty="0"/>
          </a:p>
          <a:p>
            <a:r>
              <a:rPr lang="en-IN" dirty="0">
                <a:solidFill>
                  <a:schemeClr val="accent1">
                    <a:lumMod val="50000"/>
                  </a:schemeClr>
                </a:solidFill>
                <a:sym typeface="+mn-ea"/>
              </a:rPr>
              <a:t>How do Acids and Bases React with each other?</a:t>
            </a:r>
            <a:endParaRPr lang="en-IN" dirty="0">
              <a:solidFill>
                <a:schemeClr val="accent1">
                  <a:lumMod val="50000"/>
                </a:schemeClr>
              </a:solidFill>
            </a:endParaRPr>
          </a:p>
          <a:p>
            <a:r>
              <a:rPr lang="en-IN" dirty="0">
                <a:solidFill>
                  <a:schemeClr val="accent1">
                    <a:lumMod val="50000"/>
                  </a:schemeClr>
                </a:solidFill>
                <a:sym typeface="+mn-ea"/>
              </a:rPr>
              <a:t>Reaction of Metallic Oxides with Acids</a:t>
            </a:r>
            <a:endParaRPr lang="en-IN" dirty="0">
              <a:solidFill>
                <a:schemeClr val="accent1">
                  <a:lumMod val="50000"/>
                </a:schemeClr>
              </a:solidFill>
            </a:endParaRP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descr="Stack of books"/>
          <p:cNvGrpSpPr/>
          <p:nvPr userDrawn="1"/>
        </p:nvGrpSpPr>
        <p:grpSpPr>
          <a:xfrm>
            <a:off x="0" y="0"/>
            <a:ext cx="12193747"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grpSp>
          <p:nvGrpSpPr>
            <p:cNvPr id="12" name="Group 11"/>
            <p:cNvGrpSpPr/>
            <p:nvPr/>
          </p:nvGrpSpPr>
          <p:grpSpPr>
            <a:xfrm>
              <a:off x="0" y="0"/>
              <a:ext cx="4726044" cy="6858000"/>
              <a:chOff x="0" y="0"/>
              <a:chExt cx="4726044" cy="6858000"/>
            </a:xfrm>
          </p:grpSpPr>
          <p:pic>
            <p:nvPicPr>
              <p:cNvPr id="9" name="Picture 8"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588884"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 name="Title 1"/>
          <p:cNvSpPr>
            <a:spLocks noGrp="1"/>
          </p:cNvSpPr>
          <p:nvPr>
            <p:ph type="ctrTitle"/>
          </p:nvPr>
        </p:nvSpPr>
        <p:spPr>
          <a:xfrm>
            <a:off x="4880617" y="1498602"/>
            <a:ext cx="7010400"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80617" y="4927600"/>
            <a:ext cx="701040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42E3C847-D284-421D-B330-2D43513B0F9C}" type="datetime1">
              <a:rPr lang="en-US" smtClean="0"/>
              <a:t>9/19/19</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spd="slow" advClick="0" advTm="3000">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F6987518-40ED-4895-8580-DE2A722FC423}" type="datetime1">
              <a:rPr lang="en-US" smtClean="0"/>
              <a:t>9/19/19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cSld>
  <p:clrMapOvr>
    <a:masterClrMapping/>
  </p:clrMapOvr>
  <p:transition spd="slow" advClick="0" advTm="3000">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5200" y="274639"/>
            <a:ext cx="1422400" cy="5897561"/>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117600" y="274639"/>
            <a:ext cx="8534401"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A8D9F34-BDBC-4273-B9BC-22458F940BE7}" type="datetime1">
              <a:rPr lang="en-US" smtClean="0"/>
              <a:t>9/19/19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cSld>
  <p:clrMapOvr>
    <a:masterClrMapping/>
  </p:clrMapOvr>
  <p:transition spd="slow" advClick="0" advTm="3000">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E5785147-19A6-4970-A04E-ED9B1D83C0F1}" type="datetime1">
              <a:rPr lang="en-US" smtClean="0"/>
              <a:t>9/19/19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cSld>
  <p:clrMapOvr>
    <a:masterClrMapping/>
  </p:clrMapOvr>
  <p:transition spd="slow" advClick="0" advTm="3000">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92127"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a:solidFill>
                  <a:schemeClr val="tx2"/>
                </a:solidFill>
              </a:endParaRPr>
            </a:p>
          </p:txBody>
        </p:sp>
      </p:grpSp>
      <p:pic>
        <p:nvPicPr>
          <p:cNvPr id="5" name="Picture 4"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0797" y="0"/>
            <a:ext cx="4592790" cy="6858000"/>
          </a:xfrm>
          <a:prstGeom prst="rect">
            <a:avLst/>
          </a:prstGeom>
        </p:spPr>
      </p:pic>
      <p:sp>
        <p:nvSpPr>
          <p:cNvPr id="7" name="Title 1"/>
          <p:cNvSpPr>
            <a:spLocks noGrp="1"/>
          </p:cNvSpPr>
          <p:nvPr>
            <p:ph type="ctrTitle"/>
          </p:nvPr>
        </p:nvSpPr>
        <p:spPr>
          <a:xfrm>
            <a:off x="237211" y="1498602"/>
            <a:ext cx="7010400"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37211" y="4927600"/>
            <a:ext cx="701040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E8F41008-E89D-49CD-9BF4-E6F3FE09F7AC}" type="datetime1">
              <a:rPr lang="en-US" smtClean="0"/>
              <a:t>9/19/19</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spd="slow" advClick="0" advTm="3000">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7600" y="1701800"/>
            <a:ext cx="4978400" cy="4470400"/>
          </a:xfrm>
        </p:spPr>
        <p:txBody>
          <a:bodyPr>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99200" y="1701800"/>
            <a:ext cx="4978400" cy="4470400"/>
          </a:xfrm>
        </p:spPr>
        <p:txBody>
          <a:bodyPr>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6C9E199F-4583-41EB-929F-5865E95EECAA}" type="datetime1">
              <a:rPr lang="en-US" smtClean="0"/>
              <a:t>9/19/19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cSld>
  <p:clrMapOvr>
    <a:masterClrMapping/>
  </p:clrMapOvr>
  <p:transition spd="slow" advClick="0" advTm="3000">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21665" y="1608836"/>
            <a:ext cx="4974336"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600" y="2209800"/>
            <a:ext cx="4978400" cy="3962400"/>
          </a:xfrm>
        </p:spPr>
        <p:txBody>
          <a:bodyPr>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303264" y="1608836"/>
            <a:ext cx="4974336"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9200" y="2209800"/>
            <a:ext cx="4978400" cy="3962400"/>
          </a:xfrm>
        </p:spPr>
        <p:txBody>
          <a:bodyPr>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ADE652EB-356C-4482-B27C-7C8E08F5D88F}" type="datetime1">
              <a:rPr lang="en-US" smtClean="0"/>
              <a:t>9/19/19</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cSld>
  <p:clrMapOvr>
    <a:masterClrMapping/>
  </p:clrMapOvr>
  <p:transition spd="slow" advClick="0" advTm="3000">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B0895E-43C3-4560-B59A-90049317E860}" type="datetime1">
              <a:rPr lang="en-US" smtClean="0"/>
              <a:t>9/19/19</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cSld>
  <p:clrMapOvr>
    <a:masterClrMapping/>
  </p:clrMapOvr>
  <p:transition spd="slow" advClick="0" advTm="3000">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78C32-B81D-4A68-A851-5185C690F024}" type="datetime1">
              <a:rPr lang="en-US" smtClean="0"/>
              <a:t>9/19/19</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cSld>
  <p:clrMapOvr>
    <a:masterClrMapping/>
  </p:clrMapOvr>
  <p:transition spd="slow" advClick="0" advTm="3000">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2400" y="0"/>
            <a:ext cx="792480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 name="Title 1"/>
          <p:cNvSpPr>
            <a:spLocks noGrp="1"/>
          </p:cNvSpPr>
          <p:nvPr>
            <p:ph type="title"/>
          </p:nvPr>
        </p:nvSpPr>
        <p:spPr>
          <a:xfrm>
            <a:off x="455731" y="1701800"/>
            <a:ext cx="3352800" cy="2844800"/>
          </a:xfrm>
        </p:spPr>
        <p:txBody>
          <a:bodyPr anchor="b">
            <a:normAutofit/>
          </a:bodyPr>
          <a:lstStyle>
            <a:lvl1pPr algn="l">
              <a:defRPr sz="2000" b="1">
                <a:effectLst/>
              </a:defRPr>
            </a:lvl1pPr>
          </a:lstStyle>
          <a:p>
            <a:r>
              <a:rPr lang="en-US"/>
              <a:t>Click to edit Master title style</a:t>
            </a:r>
            <a:endParaRPr dirty="0"/>
          </a:p>
        </p:txBody>
      </p:sp>
      <p:sp>
        <p:nvSpPr>
          <p:cNvPr id="3" name="Content Placeholder 2"/>
          <p:cNvSpPr>
            <a:spLocks noGrp="1"/>
          </p:cNvSpPr>
          <p:nvPr>
            <p:ph idx="1"/>
          </p:nvPr>
        </p:nvSpPr>
        <p:spPr>
          <a:xfrm>
            <a:off x="4470401" y="482600"/>
            <a:ext cx="6807200"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455731" y="4648200"/>
            <a:ext cx="3352800" cy="1727200"/>
          </a:xfrm>
        </p:spPr>
        <p:txBody>
          <a:bodyPr>
            <a:normAutofit/>
          </a:bodyPr>
          <a:lstStyle>
            <a:lvl1pPr marL="0" indent="0">
              <a:spcBef>
                <a:spcPts val="120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1765D79-EF31-4E8F-A1BE-AF31805C2859}" type="datetime1">
              <a:rPr lang="en-US" smtClean="0"/>
              <a:t>9/19/19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cSld>
  <p:clrMapOvr>
    <a:masterClrMapping/>
  </p:clrMapOvr>
  <p:transition spd="slow" advClick="0" advTm="3000">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801" y="0"/>
            <a:ext cx="802640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 name="Title 1"/>
          <p:cNvSpPr>
            <a:spLocks noGrp="1"/>
          </p:cNvSpPr>
          <p:nvPr>
            <p:ph type="title"/>
          </p:nvPr>
        </p:nvSpPr>
        <p:spPr>
          <a:xfrm>
            <a:off x="2438401" y="4800600"/>
            <a:ext cx="7315200" cy="762000"/>
          </a:xfrm>
        </p:spPr>
        <p:txBody>
          <a:bodyPr anchor="b">
            <a:normAutofit/>
          </a:bodyPr>
          <a:lstStyle>
            <a:lvl1pPr algn="l">
              <a:defRPr sz="2000" b="1">
                <a:effectLst/>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2438401" y="279402"/>
            <a:ext cx="7315200" cy="4448175"/>
          </a:xfrm>
        </p:spPr>
        <p:txBody>
          <a:bodyPr>
            <a:normAutofit/>
          </a:bodyPr>
          <a:lstStyle>
            <a:lvl1pPr marL="0" indent="0">
              <a:buNone/>
              <a:defRPr sz="28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r>
              <a:rPr lang="en-US"/>
              <a:t>Click icon to add picture</a:t>
            </a:r>
          </a:p>
        </p:txBody>
      </p:sp>
      <p:sp>
        <p:nvSpPr>
          <p:cNvPr id="4" name="Text Placeholder 3"/>
          <p:cNvSpPr>
            <a:spLocks noGrp="1"/>
          </p:cNvSpPr>
          <p:nvPr>
            <p:ph type="body" sz="half" idx="2"/>
          </p:nvPr>
        </p:nvSpPr>
        <p:spPr>
          <a:xfrm>
            <a:off x="2438401" y="5562600"/>
            <a:ext cx="7315200" cy="812800"/>
          </a:xfrm>
        </p:spPr>
        <p:txBody>
          <a:bodyPr>
            <a:normAutofit/>
          </a:bodyPr>
          <a:lstStyle>
            <a:lvl1pPr marL="0" indent="0">
              <a:spcBef>
                <a:spcPts val="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932FBA3B-941F-4778-A0CB-865223FDAE69}" type="datetime1">
              <a:rPr lang="en-US" smtClean="0"/>
              <a:t>9/19/19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cSld>
  <p:clrMapOvr>
    <a:masterClrMapping/>
  </p:clrMapOvr>
  <p:transition spd="slow" advClick="0" advTm="3000">
    <p:push dir="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92127"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grpSp>
      <p:sp>
        <p:nvSpPr>
          <p:cNvPr id="2" name="Title Placeholder 1"/>
          <p:cNvSpPr>
            <a:spLocks noGrp="1"/>
          </p:cNvSpPr>
          <p:nvPr>
            <p:ph type="title"/>
          </p:nvPr>
        </p:nvSpPr>
        <p:spPr>
          <a:xfrm>
            <a:off x="1117600" y="76200"/>
            <a:ext cx="10160000"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600" y="1701800"/>
            <a:ext cx="10160000"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600" y="6400802"/>
            <a:ext cx="2743200"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72EBFD46-0FD3-4428-ADEC-1DFD6489930D}" type="datetime1">
              <a:rPr lang="en-US" smtClean="0"/>
              <a:t>9/19/19</a:t>
            </a:fld>
            <a:endParaRPr lang="en-US"/>
          </a:p>
        </p:txBody>
      </p:sp>
      <p:sp>
        <p:nvSpPr>
          <p:cNvPr id="5" name="Footer Placeholder 4"/>
          <p:cNvSpPr>
            <a:spLocks noGrp="1"/>
          </p:cNvSpPr>
          <p:nvPr>
            <p:ph type="ftr" sz="quarter" idx="3"/>
          </p:nvPr>
        </p:nvSpPr>
        <p:spPr>
          <a:xfrm>
            <a:off x="3908861" y="6400802"/>
            <a:ext cx="6217920"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dirty="0"/>
              <a:t>Add a footer</a:t>
            </a:r>
          </a:p>
        </p:txBody>
      </p:sp>
      <p:sp>
        <p:nvSpPr>
          <p:cNvPr id="6" name="Slide Number Placeholder 5"/>
          <p:cNvSpPr>
            <a:spLocks noGrp="1"/>
          </p:cNvSpPr>
          <p:nvPr>
            <p:ph type="sldNum" sz="quarter" idx="4"/>
          </p:nvPr>
        </p:nvSpPr>
        <p:spPr>
          <a:xfrm>
            <a:off x="10169795" y="6400802"/>
            <a:ext cx="1107806"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3000">
    <p:push dir="r"/>
  </p:transition>
  <p:hf sldNum="0" hdr="0" ftr="0" dt="0"/>
  <p:txStyles>
    <p:titleStyle>
      <a:lvl1pPr algn="l" defTabSz="1219200" rtl="0" eaLnBrk="1" latinLnBrk="0" hangingPunct="1">
        <a:lnSpc>
          <a:spcPct val="85000"/>
        </a:lnSpc>
        <a:spcBef>
          <a:spcPct val="0"/>
        </a:spcBef>
        <a:buNone/>
        <a:defRPr sz="4400" b="0" kern="1200" cap="none" baseline="0">
          <a:solidFill>
            <a:schemeClr val="accent2">
              <a:lumMod val="50000"/>
            </a:schemeClr>
          </a:solidFill>
          <a:effectLst/>
          <a:latin typeface="+mj-lt"/>
          <a:ea typeface="+mj-ea"/>
          <a:cs typeface="+mj-cs"/>
        </a:defRPr>
      </a:lvl1pPr>
    </p:titleStyle>
    <p:bodyStyle>
      <a:lvl1pPr marL="304800" indent="-304800" algn="l" defTabSz="1219200" rtl="0" eaLnBrk="1" latinLnBrk="0" hangingPunct="1">
        <a:lnSpc>
          <a:spcPct val="95000"/>
        </a:lnSpc>
        <a:spcBef>
          <a:spcPts val="1865"/>
        </a:spcBef>
        <a:buClr>
          <a:schemeClr val="accent6">
            <a:lumMod val="50000"/>
          </a:schemeClr>
        </a:buClr>
        <a:buSzPct val="100000"/>
        <a:buFont typeface="Arial" panose="020B0604020202020204" pitchFamily="34" charset="0"/>
        <a:buChar char="•"/>
        <a:defRPr sz="2400" kern="1200">
          <a:solidFill>
            <a:schemeClr val="tx1"/>
          </a:solidFill>
          <a:latin typeface="+mn-lt"/>
          <a:ea typeface="+mn-ea"/>
          <a:cs typeface="+mn-cs"/>
        </a:defRPr>
      </a:lvl1pPr>
      <a:lvl2pPr marL="73152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24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96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045"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43776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6pPr>
      <a:lvl7pPr marL="286448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7pPr>
      <a:lvl8pPr marL="329120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8pPr>
      <a:lvl9pPr marL="3474085" indent="0" algn="l" defTabSz="1219200" rtl="0" eaLnBrk="1" latinLnBrk="0" hangingPunct="1">
        <a:lnSpc>
          <a:spcPct val="95000"/>
        </a:lnSpc>
        <a:spcBef>
          <a:spcPts val="1065"/>
        </a:spcBef>
        <a:buClr>
          <a:schemeClr val="accent6">
            <a:lumMod val="50000"/>
          </a:schemeClr>
        </a:buClr>
        <a:buSzPct val="90000"/>
        <a:buFont typeface="Century Gothic" pitchFamily="34" charset="0"/>
        <a:buNone/>
        <a:defRPr sz="1800" kern="1200">
          <a:solidFill>
            <a:schemeClr val="tx2">
              <a:lumMod val="50000"/>
            </a:schemeClr>
          </a:solidFill>
          <a:latin typeface="+mn-lt"/>
          <a:ea typeface="+mn-ea"/>
          <a:cs typeface="+mn-cs"/>
        </a:defRPr>
      </a:lvl9pPr>
    </p:bodyStyle>
    <p:otherStyle>
      <a:defPPr>
        <a:defRPr/>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1864" y="1212783"/>
            <a:ext cx="7008574" cy="4485372"/>
          </a:xfrm>
        </p:spPr>
        <p:txBody>
          <a:bodyPr>
            <a:normAutofit/>
          </a:bodyPr>
          <a:lstStyle/>
          <a:p>
            <a:r>
              <a:rPr lang="en-US" dirty="0">
                <a:solidFill>
                  <a:schemeClr val="accent1">
                    <a:lumMod val="50000"/>
                  </a:schemeClr>
                </a:solidFill>
                <a:latin typeface="Segoe Marker" panose="03080602040302020204"/>
              </a:rPr>
              <a:t>ACID BASES AND SALTS</a:t>
            </a:r>
            <a:br>
              <a:rPr lang="en-US" dirty="0">
                <a:solidFill>
                  <a:schemeClr val="accent1">
                    <a:lumMod val="50000"/>
                  </a:schemeClr>
                </a:solidFill>
                <a:latin typeface="Segoe Marker" panose="03080602040302020204"/>
              </a:rPr>
            </a:br>
            <a:r>
              <a:rPr lang="en-US" dirty="0">
                <a:solidFill>
                  <a:schemeClr val="accent1">
                    <a:lumMod val="50000"/>
                  </a:schemeClr>
                </a:solidFill>
                <a:latin typeface="Segoe Marker" panose="03080602040302020204"/>
              </a:rPr>
              <a:t/>
            </a:r>
            <a:br>
              <a:rPr lang="en-US" dirty="0">
                <a:solidFill>
                  <a:schemeClr val="accent1">
                    <a:lumMod val="50000"/>
                  </a:schemeClr>
                </a:solidFill>
                <a:latin typeface="Segoe Marker" panose="03080602040302020204"/>
              </a:rPr>
            </a:br>
            <a:r>
              <a:rPr lang="en-US" dirty="0">
                <a:solidFill>
                  <a:schemeClr val="accent1">
                    <a:lumMod val="50000"/>
                  </a:schemeClr>
                </a:solidFill>
                <a:latin typeface="Segoe Marker" panose="03080602040302020204"/>
              </a:rPr>
              <a:t>Chemical Properties of Acids and Bases</a:t>
            </a:r>
          </a:p>
        </p:txBody>
      </p:sp>
      <p:sp>
        <p:nvSpPr>
          <p:cNvPr id="3" name="Subtitle 2"/>
          <p:cNvSpPr>
            <a:spLocks noGrp="1"/>
          </p:cNvSpPr>
          <p:nvPr>
            <p:ph type="subTitle" idx="1"/>
          </p:nvPr>
        </p:nvSpPr>
        <p:spPr>
          <a:xfrm>
            <a:off x="4871864" y="654519"/>
            <a:ext cx="7008574" cy="962525"/>
          </a:xfrm>
        </p:spPr>
        <p:txBody>
          <a:bodyPr/>
          <a:lstStyle/>
          <a:p>
            <a:r>
              <a:rPr lang="en-US" dirty="0">
                <a:latin typeface="Segoe Marker" panose="03080602040302020204"/>
              </a:rPr>
              <a:t>CHAPTER NUMBER 2</a:t>
            </a:r>
          </a:p>
        </p:txBody>
      </p:sp>
      <p:sp>
        <p:nvSpPr>
          <p:cNvPr id="4" name="Rectangle 3"/>
          <p:cNvSpPr/>
          <p:nvPr/>
        </p:nvSpPr>
        <p:spPr>
          <a:xfrm>
            <a:off x="11996253" y="6699183"/>
            <a:ext cx="195747" cy="158817"/>
          </a:xfrm>
          <a:prstGeom prst="rect">
            <a:avLst/>
          </a:prstGeom>
          <a:solidFill>
            <a:srgbClr val="264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3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50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530" y="-131593"/>
            <a:ext cx="5183496" cy="1184330"/>
          </a:xfrm>
        </p:spPr>
        <p:txBody>
          <a:bodyPr/>
          <a:lstStyle/>
          <a:p>
            <a:pPr algn="ctr"/>
            <a:r>
              <a:rPr lang="en-IN" sz="4400" dirty="0">
                <a:solidFill>
                  <a:schemeClr val="accent1">
                    <a:lumMod val="50000"/>
                  </a:schemeClr>
                </a:solidFill>
                <a:latin typeface="Georgia" panose="02040502050405020303" pitchFamily="18" charset="0"/>
              </a:rPr>
              <a:t>Introduction</a:t>
            </a:r>
            <a:endParaRPr lang="en-IN" sz="5400" dirty="0">
              <a:solidFill>
                <a:schemeClr val="accent1">
                  <a:lumMod val="50000"/>
                </a:schemeClr>
              </a:solidFill>
              <a:latin typeface="Georgia" panose="02040502050405020303" pitchFamily="18" charset="0"/>
            </a:endParaRPr>
          </a:p>
        </p:txBody>
      </p:sp>
      <p:sp>
        <p:nvSpPr>
          <p:cNvPr id="3" name="Content Placeholder 2"/>
          <p:cNvSpPr>
            <a:spLocks noGrp="1"/>
          </p:cNvSpPr>
          <p:nvPr>
            <p:ph idx="1"/>
          </p:nvPr>
        </p:nvSpPr>
        <p:spPr>
          <a:xfrm>
            <a:off x="647531" y="1268761"/>
            <a:ext cx="6047583" cy="4978905"/>
          </a:xfrm>
        </p:spPr>
        <p:txBody>
          <a:bodyPr>
            <a:noAutofit/>
          </a:bodyPr>
          <a:lstStyle/>
          <a:p>
            <a:pPr marL="0" indent="0">
              <a:buNone/>
            </a:pPr>
            <a:r>
              <a:rPr lang="en-IN" sz="1800" dirty="0">
                <a:solidFill>
                  <a:schemeClr val="accent1">
                    <a:lumMod val="50000"/>
                  </a:schemeClr>
                </a:solidFill>
                <a:latin typeface="Georgia" panose="02040502050405020303" pitchFamily="18" charset="0"/>
              </a:rPr>
              <a:t>WHAT ARE:</a:t>
            </a:r>
          </a:p>
          <a:p>
            <a:pPr>
              <a:buFont typeface="Wingdings" panose="05000000000000000000" pitchFamily="2" charset="2"/>
              <a:buChar char="v"/>
            </a:pPr>
            <a:r>
              <a:rPr lang="en-IN" sz="1800" dirty="0">
                <a:solidFill>
                  <a:schemeClr val="accent1">
                    <a:lumMod val="50000"/>
                  </a:schemeClr>
                </a:solidFill>
                <a:latin typeface="Georgia" panose="02040502050405020303" pitchFamily="18" charset="0"/>
              </a:rPr>
              <a:t>Acid:</a:t>
            </a:r>
          </a:p>
          <a:p>
            <a:pPr>
              <a:buFont typeface="Wingdings" panose="05000000000000000000" pitchFamily="2" charset="2"/>
              <a:buChar char="v"/>
            </a:pPr>
            <a:r>
              <a:rPr lang="en-IN" sz="1800" dirty="0">
                <a:solidFill>
                  <a:schemeClr val="accent1">
                    <a:lumMod val="50000"/>
                  </a:schemeClr>
                </a:solidFill>
                <a:latin typeface="Georgia" panose="02040502050405020303" pitchFamily="18" charset="0"/>
              </a:rPr>
              <a:t>Base</a:t>
            </a:r>
          </a:p>
          <a:p>
            <a:pPr>
              <a:buFont typeface="Wingdings" panose="05000000000000000000" pitchFamily="2" charset="2"/>
              <a:buChar char="v"/>
            </a:pPr>
            <a:r>
              <a:rPr lang="en-IN" sz="1800" dirty="0">
                <a:solidFill>
                  <a:schemeClr val="accent1">
                    <a:lumMod val="50000"/>
                  </a:schemeClr>
                </a:solidFill>
                <a:latin typeface="Georgia" panose="02040502050405020303" pitchFamily="18" charset="0"/>
              </a:rPr>
              <a:t>Salts </a:t>
            </a:r>
          </a:p>
        </p:txBody>
      </p:sp>
      <p:sp>
        <p:nvSpPr>
          <p:cNvPr id="4" name="Rectangle 3"/>
          <p:cNvSpPr/>
          <p:nvPr/>
        </p:nvSpPr>
        <p:spPr>
          <a:xfrm>
            <a:off x="11996253" y="6699183"/>
            <a:ext cx="195747" cy="158817"/>
          </a:xfrm>
          <a:prstGeom prst="rect">
            <a:avLst/>
          </a:prstGeom>
          <a:solidFill>
            <a:srgbClr val="264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3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nodeType="afterEffect">
                                  <p:stCondLst>
                                    <p:cond delay="150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par>
                          <p:cTn id="14" fill="hold">
                            <p:stCondLst>
                              <p:cond delay="4000"/>
                            </p:stCondLst>
                            <p:childTnLst>
                              <p:par>
                                <p:cTn id="15" presetID="12" presetClass="entr" presetSubtype="4" fill="hold" nodeType="afterEffect">
                                  <p:stCondLst>
                                    <p:cond delay="150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childTnLst>
                          </p:cTn>
                        </p:par>
                        <p:par>
                          <p:cTn id="19" fill="hold">
                            <p:stCondLst>
                              <p:cond delay="6000"/>
                            </p:stCondLst>
                            <p:childTnLst>
                              <p:par>
                                <p:cTn id="20" presetID="12" presetClass="entr" presetSubtype="4" fill="hold" nodeType="afterEffect">
                                  <p:stCondLst>
                                    <p:cond delay="150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3" dur="500"/>
                                        <p:tgtEl>
                                          <p:spTgt spid="3">
                                            <p:txEl>
                                              <p:pRg st="3" end="3"/>
                                            </p:txEl>
                                          </p:spTgt>
                                        </p:tgtEl>
                                      </p:cBhvr>
                                    </p:animEffect>
                                  </p:childTnLst>
                                </p:cTn>
                              </p:par>
                            </p:childTnLst>
                          </p:cTn>
                        </p:par>
                        <p:par>
                          <p:cTn id="24" fill="hold">
                            <p:stCondLst>
                              <p:cond delay="8000"/>
                            </p:stCondLst>
                            <p:childTnLst>
                              <p:par>
                                <p:cTn id="25" presetID="1" presetClass="entr" presetSubtype="0" fill="hold" grpId="0" nodeType="afterEffect">
                                  <p:stCondLst>
                                    <p:cond delay="150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solidFill>
                  <a:schemeClr val="accent1">
                    <a:lumMod val="50000"/>
                  </a:schemeClr>
                </a:solidFill>
              </a:rPr>
              <a:t>Acids and Bases in the Laboratory</a:t>
            </a:r>
          </a:p>
        </p:txBody>
      </p:sp>
      <p:pic>
        <p:nvPicPr>
          <p:cNvPr id="4" name="Picture 3" descr="Blue_and_red_litmus_papers"/>
          <p:cNvPicPr>
            <a:picLocks noChangeAspect="1"/>
          </p:cNvPicPr>
          <p:nvPr/>
        </p:nvPicPr>
        <p:blipFill>
          <a:blip r:embed="rId3"/>
          <a:stretch>
            <a:fillRect/>
          </a:stretch>
        </p:blipFill>
        <p:spPr>
          <a:xfrm>
            <a:off x="7559040" y="2317115"/>
            <a:ext cx="2947670" cy="3930650"/>
          </a:xfrm>
          <a:prstGeom prst="rect">
            <a:avLst/>
          </a:prstGeom>
        </p:spPr>
      </p:pic>
      <p:sp>
        <p:nvSpPr>
          <p:cNvPr id="6" name="Content Placeholder 5"/>
          <p:cNvSpPr>
            <a:spLocks noGrp="1"/>
          </p:cNvSpPr>
          <p:nvPr>
            <p:ph idx="1"/>
          </p:nvPr>
        </p:nvSpPr>
        <p:spPr>
          <a:xfrm>
            <a:off x="647531" y="1268761"/>
            <a:ext cx="6047583" cy="4978905"/>
          </a:xfrm>
        </p:spPr>
        <p:txBody>
          <a:bodyPr>
            <a:noAutofit/>
          </a:bodyPr>
          <a:lstStyle/>
          <a:p>
            <a:pPr marL="0" indent="0">
              <a:buNone/>
            </a:pPr>
            <a:r>
              <a:rPr lang="en-IN" sz="1800" dirty="0">
                <a:solidFill>
                  <a:schemeClr val="tx1"/>
                </a:solidFill>
                <a:sym typeface="+mn-ea"/>
              </a:rPr>
              <a:t>Step 1:Collect the following solutions from the science laboratory–</a:t>
            </a:r>
            <a:endParaRPr lang="en-IN" sz="1800" dirty="0">
              <a:solidFill>
                <a:schemeClr val="tx1"/>
              </a:solidFill>
            </a:endParaRPr>
          </a:p>
          <a:p>
            <a:pPr marL="0" indent="0">
              <a:buNone/>
            </a:pPr>
            <a:r>
              <a:rPr lang="en-IN" sz="1800" dirty="0">
                <a:solidFill>
                  <a:schemeClr val="tx1"/>
                </a:solidFill>
                <a:sym typeface="+mn-ea"/>
              </a:rPr>
              <a:t>        hydrochloric acid (HCl), ...</a:t>
            </a:r>
            <a:endParaRPr lang="en-IN" sz="1800" dirty="0">
              <a:solidFill>
                <a:schemeClr val="tx1"/>
              </a:solidFill>
            </a:endParaRPr>
          </a:p>
          <a:p>
            <a:pPr marL="0" indent="0">
              <a:buNone/>
            </a:pPr>
            <a:r>
              <a:rPr lang="en-IN" sz="1800" dirty="0">
                <a:solidFill>
                  <a:schemeClr val="tx1"/>
                </a:solidFill>
                <a:sym typeface="+mn-ea"/>
              </a:rPr>
              <a:t>Step 2: Put a drop of each of the above solutions on a watch-glass one by one and test with a drop of the indicators Red litmus solution, blue litmus Solution, Methyl Orange, phenolphthalein</a:t>
            </a:r>
            <a:endParaRPr lang="en-IN" sz="1800" dirty="0">
              <a:solidFill>
                <a:schemeClr val="tx1"/>
              </a:solidFill>
            </a:endParaRPr>
          </a:p>
          <a:p>
            <a:pPr marL="0" indent="0">
              <a:buNone/>
            </a:pPr>
            <a:r>
              <a:rPr lang="en-IN" sz="1800" dirty="0">
                <a:solidFill>
                  <a:schemeClr val="tx1"/>
                </a:solidFill>
                <a:sym typeface="+mn-ea"/>
              </a:rPr>
              <a:t> Step 3: What change in colour did you observe with red litmus, blue litmus, phenolphthalein and methyl orange solutions for each of the solutions taken?</a:t>
            </a:r>
            <a:endParaRPr lang="en-IN" sz="1800" dirty="0">
              <a:solidFill>
                <a:schemeClr val="tx1"/>
              </a:solidFill>
            </a:endParaRPr>
          </a:p>
          <a:p>
            <a:pPr marL="0" indent="0">
              <a:buNone/>
            </a:pPr>
            <a:r>
              <a:rPr lang="en-IN" sz="1800" dirty="0">
                <a:solidFill>
                  <a:schemeClr val="tx1"/>
                </a:solidFill>
                <a:sym typeface="+mn-ea"/>
              </a:rPr>
              <a:t>We observe that these solutions show their acidic and basic behaviour by change in colour. </a:t>
            </a:r>
            <a:endParaRPr lang="en-IN" sz="1800" dirty="0">
              <a:solidFill>
                <a:schemeClr val="tx1"/>
              </a:solidFill>
              <a:latin typeface="Georgia" panose="02040502050405020303" pitchFamily="18" charset="0"/>
              <a:sym typeface="+mn-ea"/>
            </a:endParaRPr>
          </a:p>
        </p:txBody>
      </p:sp>
      <p:sp>
        <p:nvSpPr>
          <p:cNvPr id="5" name="Rectangle 4"/>
          <p:cNvSpPr/>
          <p:nvPr/>
        </p:nvSpPr>
        <p:spPr>
          <a:xfrm>
            <a:off x="11996253" y="6699183"/>
            <a:ext cx="195747" cy="158817"/>
          </a:xfrm>
          <a:prstGeom prst="rect">
            <a:avLst/>
          </a:prstGeom>
          <a:solidFill>
            <a:srgbClr val="264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3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50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1500"/>
                            </p:stCondLst>
                            <p:childTnLst>
                              <p:par>
                                <p:cTn id="8" presetID="12" presetClass="entr" presetSubtype="4" fill="hold" nodeType="afterEffect">
                                  <p:stCondLst>
                                    <p:cond delay="1500"/>
                                  </p:stCondLst>
                                  <p:childTnLst>
                                    <p:set>
                                      <p:cBhvr>
                                        <p:cTn id="9" dur="1" fill="hold">
                                          <p:stCondLst>
                                            <p:cond delay="0"/>
                                          </p:stCondLst>
                                        </p:cTn>
                                        <p:tgtEl>
                                          <p:spTgt spid="6">
                                            <p:txEl>
                                              <p:pRg st="0" end="0"/>
                                            </p:txEl>
                                          </p:spTgt>
                                        </p:tgtEl>
                                        <p:attrNameLst>
                                          <p:attrName>style.visibility</p:attrName>
                                        </p:attrNameLst>
                                      </p:cBhvr>
                                      <p:to>
                                        <p:strVal val="visible"/>
                                      </p:to>
                                    </p:set>
                                    <p:anim calcmode="lin" valueType="num">
                                      <p:cBhvr additive="base">
                                        <p:cTn id="10" dur="500"/>
                                        <p:tgtEl>
                                          <p:spTgt spid="6">
                                            <p:txEl>
                                              <p:pRg st="0" end="0"/>
                                            </p:txEl>
                                          </p:spTgt>
                                        </p:tgtEl>
                                        <p:attrNameLst>
                                          <p:attrName>ppt_y</p:attrName>
                                        </p:attrNameLst>
                                      </p:cBhvr>
                                      <p:tavLst>
                                        <p:tav tm="0">
                                          <p:val>
                                            <p:strVal val="#ppt_y+#ppt_h*1.125000"/>
                                          </p:val>
                                        </p:tav>
                                        <p:tav tm="100000">
                                          <p:val>
                                            <p:strVal val="#ppt_y"/>
                                          </p:val>
                                        </p:tav>
                                      </p:tavLst>
                                    </p:anim>
                                    <p:animEffect transition="in" filter="wipe(up)">
                                      <p:cBhvr>
                                        <p:cTn id="11" dur="500"/>
                                        <p:tgtEl>
                                          <p:spTgt spid="6">
                                            <p:txEl>
                                              <p:pRg st="0" end="0"/>
                                            </p:txEl>
                                          </p:spTgt>
                                        </p:tgtEl>
                                      </p:cBhvr>
                                    </p:animEffect>
                                  </p:childTnLst>
                                </p:cTn>
                              </p:par>
                            </p:childTnLst>
                          </p:cTn>
                        </p:par>
                        <p:par>
                          <p:cTn id="12" fill="hold">
                            <p:stCondLst>
                              <p:cond delay="3500"/>
                            </p:stCondLst>
                            <p:childTnLst>
                              <p:par>
                                <p:cTn id="13" presetID="12" presetClass="entr" presetSubtype="4" fill="hold" nodeType="afterEffect">
                                  <p:stCondLst>
                                    <p:cond delay="1500"/>
                                  </p:stCondLst>
                                  <p:childTnLst>
                                    <p:set>
                                      <p:cBhvr>
                                        <p:cTn id="14" dur="1" fill="hold">
                                          <p:stCondLst>
                                            <p:cond delay="0"/>
                                          </p:stCondLst>
                                        </p:cTn>
                                        <p:tgtEl>
                                          <p:spTgt spid="6">
                                            <p:txEl>
                                              <p:pRg st="1" end="1"/>
                                            </p:txEl>
                                          </p:spTgt>
                                        </p:tgtEl>
                                        <p:attrNameLst>
                                          <p:attrName>style.visibility</p:attrName>
                                        </p:attrNameLst>
                                      </p:cBhvr>
                                      <p:to>
                                        <p:strVal val="visible"/>
                                      </p:to>
                                    </p:set>
                                    <p:anim calcmode="lin" valueType="num">
                                      <p:cBhvr additive="base">
                                        <p:cTn id="15" dur="500"/>
                                        <p:tgtEl>
                                          <p:spTgt spid="6">
                                            <p:txEl>
                                              <p:pRg st="1" end="1"/>
                                            </p:txEl>
                                          </p:spTgt>
                                        </p:tgtEl>
                                        <p:attrNameLst>
                                          <p:attrName>ppt_y</p:attrName>
                                        </p:attrNameLst>
                                      </p:cBhvr>
                                      <p:tavLst>
                                        <p:tav tm="0">
                                          <p:val>
                                            <p:strVal val="#ppt_y+#ppt_h*1.125000"/>
                                          </p:val>
                                        </p:tav>
                                        <p:tav tm="100000">
                                          <p:val>
                                            <p:strVal val="#ppt_y"/>
                                          </p:val>
                                        </p:tav>
                                      </p:tavLst>
                                    </p:anim>
                                    <p:animEffect transition="in" filter="wipe(up)">
                                      <p:cBhvr>
                                        <p:cTn id="16" dur="500"/>
                                        <p:tgtEl>
                                          <p:spTgt spid="6">
                                            <p:txEl>
                                              <p:pRg st="1" end="1"/>
                                            </p:txEl>
                                          </p:spTgt>
                                        </p:tgtEl>
                                      </p:cBhvr>
                                    </p:animEffect>
                                  </p:childTnLst>
                                </p:cTn>
                              </p:par>
                            </p:childTnLst>
                          </p:cTn>
                        </p:par>
                        <p:par>
                          <p:cTn id="17" fill="hold">
                            <p:stCondLst>
                              <p:cond delay="5500"/>
                            </p:stCondLst>
                            <p:childTnLst>
                              <p:par>
                                <p:cTn id="18" presetID="12" presetClass="entr" presetSubtype="4" fill="hold" nodeType="afterEffect">
                                  <p:stCondLst>
                                    <p:cond delay="1500"/>
                                  </p:stCondLst>
                                  <p:childTnLst>
                                    <p:set>
                                      <p:cBhvr>
                                        <p:cTn id="19" dur="1" fill="hold">
                                          <p:stCondLst>
                                            <p:cond delay="0"/>
                                          </p:stCondLst>
                                        </p:cTn>
                                        <p:tgtEl>
                                          <p:spTgt spid="6">
                                            <p:txEl>
                                              <p:pRg st="2" end="2"/>
                                            </p:txEl>
                                          </p:spTgt>
                                        </p:tgtEl>
                                        <p:attrNameLst>
                                          <p:attrName>style.visibility</p:attrName>
                                        </p:attrNameLst>
                                      </p:cBhvr>
                                      <p:to>
                                        <p:strVal val="visible"/>
                                      </p:to>
                                    </p:set>
                                    <p:anim calcmode="lin" valueType="num">
                                      <p:cBhvr additive="base">
                                        <p:cTn id="20" dur="500"/>
                                        <p:tgtEl>
                                          <p:spTgt spid="6">
                                            <p:txEl>
                                              <p:pRg st="2" end="2"/>
                                            </p:txEl>
                                          </p:spTgt>
                                        </p:tgtEl>
                                        <p:attrNameLst>
                                          <p:attrName>ppt_y</p:attrName>
                                        </p:attrNameLst>
                                      </p:cBhvr>
                                      <p:tavLst>
                                        <p:tav tm="0">
                                          <p:val>
                                            <p:strVal val="#ppt_y+#ppt_h*1.125000"/>
                                          </p:val>
                                        </p:tav>
                                        <p:tav tm="100000">
                                          <p:val>
                                            <p:strVal val="#ppt_y"/>
                                          </p:val>
                                        </p:tav>
                                      </p:tavLst>
                                    </p:anim>
                                    <p:animEffect transition="in" filter="wipe(up)">
                                      <p:cBhvr>
                                        <p:cTn id="21" dur="500"/>
                                        <p:tgtEl>
                                          <p:spTgt spid="6">
                                            <p:txEl>
                                              <p:pRg st="2" end="2"/>
                                            </p:txEl>
                                          </p:spTgt>
                                        </p:tgtEl>
                                      </p:cBhvr>
                                    </p:animEffect>
                                  </p:childTnLst>
                                </p:cTn>
                              </p:par>
                            </p:childTnLst>
                          </p:cTn>
                        </p:par>
                        <p:par>
                          <p:cTn id="22" fill="hold">
                            <p:stCondLst>
                              <p:cond delay="7500"/>
                            </p:stCondLst>
                            <p:childTnLst>
                              <p:par>
                                <p:cTn id="23" presetID="12" presetClass="entr" presetSubtype="4" fill="hold" nodeType="afterEffect">
                                  <p:stCondLst>
                                    <p:cond delay="150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p:tgtEl>
                                          <p:spTgt spid="6">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6">
                                            <p:txEl>
                                              <p:pRg st="3" end="3"/>
                                            </p:txEl>
                                          </p:spTgt>
                                        </p:tgtEl>
                                      </p:cBhvr>
                                    </p:animEffect>
                                  </p:childTnLst>
                                </p:cTn>
                              </p:par>
                            </p:childTnLst>
                          </p:cTn>
                        </p:par>
                        <p:par>
                          <p:cTn id="27" fill="hold">
                            <p:stCondLst>
                              <p:cond delay="9500"/>
                            </p:stCondLst>
                            <p:childTnLst>
                              <p:par>
                                <p:cTn id="28" presetID="12" presetClass="entr" presetSubtype="4" fill="hold" nodeType="afterEffect">
                                  <p:stCondLst>
                                    <p:cond delay="1500"/>
                                  </p:stCondLst>
                                  <p:childTnLst>
                                    <p:set>
                                      <p:cBhvr>
                                        <p:cTn id="29" dur="1" fill="hold">
                                          <p:stCondLst>
                                            <p:cond delay="0"/>
                                          </p:stCondLst>
                                        </p:cTn>
                                        <p:tgtEl>
                                          <p:spTgt spid="6">
                                            <p:txEl>
                                              <p:pRg st="4" end="4"/>
                                            </p:txEl>
                                          </p:spTgt>
                                        </p:tgtEl>
                                        <p:attrNameLst>
                                          <p:attrName>style.visibility</p:attrName>
                                        </p:attrNameLst>
                                      </p:cBhvr>
                                      <p:to>
                                        <p:strVal val="visible"/>
                                      </p:to>
                                    </p:set>
                                    <p:anim calcmode="lin" valueType="num">
                                      <p:cBhvr additive="base">
                                        <p:cTn id="30" dur="500"/>
                                        <p:tgtEl>
                                          <p:spTgt spid="6">
                                            <p:txEl>
                                              <p:pRg st="4" end="4"/>
                                            </p:txEl>
                                          </p:spTgt>
                                        </p:tgtEl>
                                        <p:attrNameLst>
                                          <p:attrName>ppt_y</p:attrName>
                                        </p:attrNameLst>
                                      </p:cBhvr>
                                      <p:tavLst>
                                        <p:tav tm="0">
                                          <p:val>
                                            <p:strVal val="#ppt_y+#ppt_h*1.125000"/>
                                          </p:val>
                                        </p:tav>
                                        <p:tav tm="100000">
                                          <p:val>
                                            <p:strVal val="#ppt_y"/>
                                          </p:val>
                                        </p:tav>
                                      </p:tavLst>
                                    </p:anim>
                                    <p:animEffect transition="in" filter="wipe(up)">
                                      <p:cBhvr>
                                        <p:cTn id="31" dur="500"/>
                                        <p:tgtEl>
                                          <p:spTgt spid="6">
                                            <p:txEl>
                                              <p:pRg st="4" end="4"/>
                                            </p:txEl>
                                          </p:spTgt>
                                        </p:tgtEl>
                                      </p:cBhvr>
                                    </p:animEffect>
                                  </p:childTnLst>
                                </p:cTn>
                              </p:par>
                            </p:childTnLst>
                          </p:cTn>
                        </p:par>
                        <p:par>
                          <p:cTn id="32" fill="hold">
                            <p:stCondLst>
                              <p:cond delay="11500"/>
                            </p:stCondLst>
                            <p:childTnLst>
                              <p:par>
                                <p:cTn id="33" presetID="1" presetClass="entr" presetSubtype="0" fill="hold" grpId="0" nodeType="afterEffect">
                                  <p:stCondLst>
                                    <p:cond delay="150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lumMod val="50000"/>
                  </a:schemeClr>
                </a:solidFill>
              </a:rPr>
              <a:t>How do Acids and Bases React with Metals? </a:t>
            </a:r>
          </a:p>
        </p:txBody>
      </p:sp>
      <p:pic>
        <p:nvPicPr>
          <p:cNvPr id="4" name="Content Placeholder 3"/>
          <p:cNvPicPr>
            <a:picLocks noGrp="1" noChangeAspect="1"/>
          </p:cNvPicPr>
          <p:nvPr>
            <p:ph idx="1"/>
          </p:nvPr>
        </p:nvPicPr>
        <p:blipFill>
          <a:blip r:embed="rId3"/>
          <a:srcRect l="23907" t="32887" r="35583" b="26682"/>
          <a:stretch>
            <a:fillRect/>
          </a:stretch>
        </p:blipFill>
        <p:spPr>
          <a:xfrm>
            <a:off x="1117600" y="1269365"/>
            <a:ext cx="9488170" cy="5323840"/>
          </a:xfrm>
          <a:prstGeom prst="rect">
            <a:avLst/>
          </a:prstGeom>
        </p:spPr>
      </p:pic>
      <p:sp>
        <p:nvSpPr>
          <p:cNvPr id="5" name="Rectangle 4"/>
          <p:cNvSpPr/>
          <p:nvPr/>
        </p:nvSpPr>
        <p:spPr>
          <a:xfrm>
            <a:off x="11996253" y="6699183"/>
            <a:ext cx="195747" cy="158817"/>
          </a:xfrm>
          <a:prstGeom prst="rect">
            <a:avLst/>
          </a:prstGeom>
          <a:solidFill>
            <a:srgbClr val="264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3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50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1500"/>
                            </p:stCondLst>
                            <p:childTnLst>
                              <p:par>
                                <p:cTn id="8" presetID="1" presetClass="entr" presetSubtype="0" fill="hold" grpId="0" nodeType="afterEffect">
                                  <p:stCondLst>
                                    <p:cond delay="150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solidFill>
                  <a:schemeClr val="accent1">
                    <a:lumMod val="50000"/>
                  </a:schemeClr>
                </a:solidFill>
              </a:rPr>
              <a:t>How do Metal Carbonates and Metal Hydrogen carbonates React with Acids?</a:t>
            </a:r>
          </a:p>
        </p:txBody>
      </p:sp>
      <p:pic>
        <p:nvPicPr>
          <p:cNvPr id="4" name="Content Placeholder 3"/>
          <p:cNvPicPr>
            <a:picLocks noGrp="1" noChangeAspect="1"/>
          </p:cNvPicPr>
          <p:nvPr>
            <p:ph idx="1"/>
          </p:nvPr>
        </p:nvPicPr>
        <p:blipFill>
          <a:blip r:embed="rId3"/>
          <a:srcRect l="21309" t="34166" r="50370" b="38179"/>
          <a:stretch>
            <a:fillRect/>
          </a:stretch>
        </p:blipFill>
        <p:spPr>
          <a:xfrm>
            <a:off x="2014220" y="1897380"/>
            <a:ext cx="7247890" cy="3978910"/>
          </a:xfrm>
          <a:prstGeom prst="rect">
            <a:avLst/>
          </a:prstGeom>
        </p:spPr>
      </p:pic>
      <p:sp>
        <p:nvSpPr>
          <p:cNvPr id="5" name="Rectangle 4"/>
          <p:cNvSpPr/>
          <p:nvPr/>
        </p:nvSpPr>
        <p:spPr>
          <a:xfrm>
            <a:off x="11996253" y="6699183"/>
            <a:ext cx="195747" cy="158817"/>
          </a:xfrm>
          <a:prstGeom prst="rect">
            <a:avLst/>
          </a:prstGeom>
          <a:solidFill>
            <a:srgbClr val="264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3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50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1500"/>
                            </p:stCondLst>
                            <p:childTnLst>
                              <p:par>
                                <p:cTn id="8" presetID="1" presetClass="entr" presetSubtype="0" fill="hold" grpId="0" nodeType="afterEffect">
                                  <p:stCondLst>
                                    <p:cond delay="150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chemeClr val="accent1">
                    <a:lumMod val="50000"/>
                  </a:schemeClr>
                </a:solidFill>
              </a:rPr>
              <a:t>How do Acids and Bases React with each other?</a:t>
            </a:r>
          </a:p>
        </p:txBody>
      </p:sp>
      <p:sp>
        <p:nvSpPr>
          <p:cNvPr id="44" name="TextBox 7"/>
          <p:cNvSpPr txBox="1"/>
          <p:nvPr/>
        </p:nvSpPr>
        <p:spPr>
          <a:xfrm>
            <a:off x="654989" y="2733732"/>
            <a:ext cx="1309370" cy="354330"/>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pPr>
              <a:lnSpc>
                <a:spcPct val="95000"/>
              </a:lnSpc>
            </a:pPr>
            <a:r>
              <a:rPr lang="en-IN" altLang="en-US" dirty="0" smtClean="0"/>
              <a:t>NaOH(aq)</a:t>
            </a:r>
            <a:endParaRPr lang="en-IN" altLang="en-US" dirty="0"/>
          </a:p>
        </p:txBody>
      </p:sp>
      <p:sp>
        <p:nvSpPr>
          <p:cNvPr id="45" name="TextBox 8"/>
          <p:cNvSpPr txBox="1"/>
          <p:nvPr/>
        </p:nvSpPr>
        <p:spPr>
          <a:xfrm>
            <a:off x="2096171" y="2755188"/>
            <a:ext cx="370614" cy="443198"/>
          </a:xfrm>
          <a:prstGeom prst="rect">
            <a:avLst/>
          </a:prstGeom>
          <a:noFill/>
        </p:spPr>
        <p:txBody>
          <a:bodyPr wrap="none" rtlCol="0">
            <a:spAutoFit/>
          </a:bodyPr>
          <a:lstStyle/>
          <a:p>
            <a:pPr algn="ctr">
              <a:lnSpc>
                <a:spcPct val="95000"/>
              </a:lnSpc>
            </a:pPr>
            <a:r>
              <a:rPr lang="en-US" smtClean="0"/>
              <a:t>+</a:t>
            </a:r>
            <a:endParaRPr lang="en-US"/>
          </a:p>
        </p:txBody>
      </p:sp>
      <p:sp>
        <p:nvSpPr>
          <p:cNvPr id="46" name="TextBox 9"/>
          <p:cNvSpPr txBox="1"/>
          <p:nvPr/>
        </p:nvSpPr>
        <p:spPr>
          <a:xfrm>
            <a:off x="2695516" y="2726588"/>
            <a:ext cx="2352983" cy="35433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lnSpc>
                <a:spcPct val="95000"/>
              </a:lnSpc>
            </a:pPr>
            <a:r>
              <a:rPr lang="en-IN" altLang="en-US" dirty="0" err="1" smtClean="0"/>
              <a:t>HCL(aq)</a:t>
            </a:r>
            <a:endParaRPr lang="en-IN" altLang="en-US" dirty="0"/>
          </a:p>
        </p:txBody>
      </p:sp>
      <p:cxnSp>
        <p:nvCxnSpPr>
          <p:cNvPr id="47" name="Straight Arrow Connector 46"/>
          <p:cNvCxnSpPr/>
          <p:nvPr/>
        </p:nvCxnSpPr>
        <p:spPr>
          <a:xfrm>
            <a:off x="5344698" y="2938269"/>
            <a:ext cx="936104" cy="0"/>
          </a:xfrm>
          <a:prstGeom prst="straightConnector1">
            <a:avLst/>
          </a:prstGeom>
          <a:ln w="28575">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8" name="TextBox 12"/>
          <p:cNvSpPr txBox="1"/>
          <p:nvPr/>
        </p:nvSpPr>
        <p:spPr>
          <a:xfrm>
            <a:off x="6569049" y="2709121"/>
            <a:ext cx="2175139" cy="35433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lnSpc>
                <a:spcPct val="95000"/>
              </a:lnSpc>
            </a:pPr>
            <a:r>
              <a:rPr lang="en-IN" altLang="en-US" dirty="0" smtClean="0"/>
              <a:t>NaCl(aq)</a:t>
            </a:r>
            <a:endParaRPr lang="en-IN" altLang="en-US" dirty="0"/>
          </a:p>
        </p:txBody>
      </p:sp>
      <p:sp>
        <p:nvSpPr>
          <p:cNvPr id="49" name="TextBox 13"/>
          <p:cNvSpPr txBox="1"/>
          <p:nvPr/>
        </p:nvSpPr>
        <p:spPr>
          <a:xfrm>
            <a:off x="8765546" y="2730577"/>
            <a:ext cx="370614" cy="443198"/>
          </a:xfrm>
          <a:prstGeom prst="rect">
            <a:avLst/>
          </a:prstGeom>
          <a:noFill/>
        </p:spPr>
        <p:txBody>
          <a:bodyPr wrap="none" rtlCol="0">
            <a:spAutoFit/>
          </a:bodyPr>
          <a:lstStyle/>
          <a:p>
            <a:pPr algn="ctr">
              <a:lnSpc>
                <a:spcPct val="95000"/>
              </a:lnSpc>
            </a:pPr>
            <a:r>
              <a:rPr lang="en-US" smtClean="0"/>
              <a:t>+</a:t>
            </a:r>
            <a:endParaRPr lang="en-US"/>
          </a:p>
        </p:txBody>
      </p:sp>
      <p:sp>
        <p:nvSpPr>
          <p:cNvPr id="50" name="TextBox 14"/>
          <p:cNvSpPr txBox="1"/>
          <p:nvPr/>
        </p:nvSpPr>
        <p:spPr>
          <a:xfrm>
            <a:off x="9308582" y="2701977"/>
            <a:ext cx="1700586" cy="35433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lnSpc>
                <a:spcPct val="95000"/>
              </a:lnSpc>
            </a:pPr>
            <a:r>
              <a:rPr lang="en-US" smtClean="0"/>
              <a:t>H</a:t>
            </a:r>
            <a:r>
              <a:rPr lang="en-IN" altLang="en-US" baseline="-25000" smtClean="0"/>
              <a:t>2</a:t>
            </a:r>
            <a:r>
              <a:rPr lang="en-IN" altLang="en-US" smtClean="0"/>
              <a:t>O(l)</a:t>
            </a:r>
            <a:endParaRPr lang="en-IN" altLang="en-US" dirty="0" smtClean="0"/>
          </a:p>
        </p:txBody>
      </p:sp>
      <p:sp>
        <p:nvSpPr>
          <p:cNvPr id="51" name="TextBox 7"/>
          <p:cNvSpPr txBox="1"/>
          <p:nvPr/>
        </p:nvSpPr>
        <p:spPr>
          <a:xfrm>
            <a:off x="859459" y="3926262"/>
            <a:ext cx="700405" cy="354330"/>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pPr algn="ctr">
              <a:lnSpc>
                <a:spcPct val="95000"/>
              </a:lnSpc>
            </a:pPr>
            <a:r>
              <a:rPr lang="en-IN" altLang="en-US" dirty="0" smtClean="0"/>
              <a:t>Base</a:t>
            </a:r>
            <a:endParaRPr lang="en-IN" altLang="en-US" dirty="0"/>
          </a:p>
        </p:txBody>
      </p:sp>
      <p:sp>
        <p:nvSpPr>
          <p:cNvPr id="52" name="TextBox 8"/>
          <p:cNvSpPr txBox="1"/>
          <p:nvPr/>
        </p:nvSpPr>
        <p:spPr>
          <a:xfrm>
            <a:off x="1867571" y="3947718"/>
            <a:ext cx="370614" cy="443198"/>
          </a:xfrm>
          <a:prstGeom prst="rect">
            <a:avLst/>
          </a:prstGeom>
          <a:noFill/>
        </p:spPr>
        <p:txBody>
          <a:bodyPr wrap="none" rtlCol="0">
            <a:spAutoFit/>
          </a:bodyPr>
          <a:lstStyle/>
          <a:p>
            <a:pPr algn="ctr">
              <a:lnSpc>
                <a:spcPct val="95000"/>
              </a:lnSpc>
            </a:pPr>
            <a:r>
              <a:rPr lang="en-US" smtClean="0"/>
              <a:t>+</a:t>
            </a:r>
            <a:endParaRPr lang="en-US"/>
          </a:p>
        </p:txBody>
      </p:sp>
      <p:sp>
        <p:nvSpPr>
          <p:cNvPr id="53" name="TextBox 9"/>
          <p:cNvSpPr txBox="1"/>
          <p:nvPr/>
        </p:nvSpPr>
        <p:spPr>
          <a:xfrm>
            <a:off x="2466916" y="3919118"/>
            <a:ext cx="2352983" cy="35433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lnSpc>
                <a:spcPct val="95000"/>
              </a:lnSpc>
            </a:pPr>
            <a:r>
              <a:rPr lang="en-IN" altLang="en-US" dirty="0"/>
              <a:t>Acid</a:t>
            </a:r>
          </a:p>
        </p:txBody>
      </p:sp>
      <p:cxnSp>
        <p:nvCxnSpPr>
          <p:cNvPr id="54" name="Straight Arrow Connector 53"/>
          <p:cNvCxnSpPr/>
          <p:nvPr/>
        </p:nvCxnSpPr>
        <p:spPr>
          <a:xfrm>
            <a:off x="5116098" y="4130799"/>
            <a:ext cx="936104" cy="0"/>
          </a:xfrm>
          <a:prstGeom prst="straightConnector1">
            <a:avLst/>
          </a:prstGeom>
          <a:ln w="28575">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55" name="TextBox 12"/>
          <p:cNvSpPr txBox="1"/>
          <p:nvPr/>
        </p:nvSpPr>
        <p:spPr>
          <a:xfrm>
            <a:off x="6340449" y="3901651"/>
            <a:ext cx="2175139" cy="35433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lnSpc>
                <a:spcPct val="95000"/>
              </a:lnSpc>
            </a:pPr>
            <a:r>
              <a:rPr lang="en-IN" altLang="en-US" dirty="0" smtClean="0"/>
              <a:t>Salt</a:t>
            </a:r>
            <a:endParaRPr lang="en-IN" altLang="en-US" dirty="0"/>
          </a:p>
        </p:txBody>
      </p:sp>
      <p:sp>
        <p:nvSpPr>
          <p:cNvPr id="56" name="TextBox 13"/>
          <p:cNvSpPr txBox="1"/>
          <p:nvPr/>
        </p:nvSpPr>
        <p:spPr>
          <a:xfrm>
            <a:off x="8536946" y="3923107"/>
            <a:ext cx="370614" cy="443198"/>
          </a:xfrm>
          <a:prstGeom prst="rect">
            <a:avLst/>
          </a:prstGeom>
          <a:noFill/>
        </p:spPr>
        <p:txBody>
          <a:bodyPr wrap="none" rtlCol="0">
            <a:spAutoFit/>
          </a:bodyPr>
          <a:lstStyle/>
          <a:p>
            <a:pPr algn="ctr">
              <a:lnSpc>
                <a:spcPct val="95000"/>
              </a:lnSpc>
            </a:pPr>
            <a:r>
              <a:rPr lang="en-US" smtClean="0"/>
              <a:t>+</a:t>
            </a:r>
            <a:endParaRPr lang="en-US"/>
          </a:p>
        </p:txBody>
      </p:sp>
      <p:sp>
        <p:nvSpPr>
          <p:cNvPr id="57" name="TextBox 14"/>
          <p:cNvSpPr txBox="1"/>
          <p:nvPr/>
        </p:nvSpPr>
        <p:spPr>
          <a:xfrm>
            <a:off x="9079982" y="3894507"/>
            <a:ext cx="1700586" cy="35433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lnSpc>
                <a:spcPct val="95000"/>
              </a:lnSpc>
            </a:pPr>
            <a:r>
              <a:rPr lang="en-IN" altLang="en-US" smtClean="0"/>
              <a:t>Water</a:t>
            </a:r>
            <a:endParaRPr lang="en-IN" altLang="en-US" dirty="0"/>
          </a:p>
        </p:txBody>
      </p:sp>
      <p:sp>
        <p:nvSpPr>
          <p:cNvPr id="17" name="Rectangle 16"/>
          <p:cNvSpPr/>
          <p:nvPr/>
        </p:nvSpPr>
        <p:spPr>
          <a:xfrm>
            <a:off x="11996253" y="6699183"/>
            <a:ext cx="195747" cy="158817"/>
          </a:xfrm>
          <a:prstGeom prst="rect">
            <a:avLst/>
          </a:prstGeom>
          <a:solidFill>
            <a:srgbClr val="264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3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50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2000"/>
                            </p:stCondLst>
                            <p:childTnLst>
                              <p:par>
                                <p:cTn id="9" presetID="10" presetClass="entr" presetSubtype="0" fill="hold" grpId="0" nodeType="afterEffect">
                                  <p:stCondLst>
                                    <p:cond delay="150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500"/>
                                        <p:tgtEl>
                                          <p:spTgt spid="45"/>
                                        </p:tgtEl>
                                      </p:cBhvr>
                                    </p:animEffect>
                                  </p:childTnLst>
                                </p:cTn>
                              </p:par>
                            </p:childTnLst>
                          </p:cTn>
                        </p:par>
                        <p:par>
                          <p:cTn id="12" fill="hold">
                            <p:stCondLst>
                              <p:cond delay="4000"/>
                            </p:stCondLst>
                            <p:childTnLst>
                              <p:par>
                                <p:cTn id="13" presetID="10" presetClass="entr" presetSubtype="0" fill="hold" grpId="0" nodeType="afterEffect">
                                  <p:stCondLst>
                                    <p:cond delay="150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childTnLst>
                          </p:cTn>
                        </p:par>
                        <p:par>
                          <p:cTn id="16" fill="hold">
                            <p:stCondLst>
                              <p:cond delay="6000"/>
                            </p:stCondLst>
                            <p:childTnLst>
                              <p:par>
                                <p:cTn id="17" presetID="22" presetClass="entr" presetSubtype="8" fill="hold" nodeType="afterEffect">
                                  <p:stCondLst>
                                    <p:cond delay="1500"/>
                                  </p:stCondLst>
                                  <p:childTnLst>
                                    <p:set>
                                      <p:cBhvr>
                                        <p:cTn id="18" dur="1" fill="hold">
                                          <p:stCondLst>
                                            <p:cond delay="0"/>
                                          </p:stCondLst>
                                        </p:cTn>
                                        <p:tgtEl>
                                          <p:spTgt spid="47"/>
                                        </p:tgtEl>
                                        <p:attrNameLst>
                                          <p:attrName>style.visibility</p:attrName>
                                        </p:attrNameLst>
                                      </p:cBhvr>
                                      <p:to>
                                        <p:strVal val="visible"/>
                                      </p:to>
                                    </p:set>
                                    <p:animEffect transition="in" filter="wipe(left)">
                                      <p:cBhvr>
                                        <p:cTn id="19" dur="500"/>
                                        <p:tgtEl>
                                          <p:spTgt spid="47"/>
                                        </p:tgtEl>
                                      </p:cBhvr>
                                    </p:animEffect>
                                  </p:childTnLst>
                                </p:cTn>
                              </p:par>
                            </p:childTnLst>
                          </p:cTn>
                        </p:par>
                        <p:par>
                          <p:cTn id="20" fill="hold">
                            <p:stCondLst>
                              <p:cond delay="8000"/>
                            </p:stCondLst>
                            <p:childTnLst>
                              <p:par>
                                <p:cTn id="21" presetID="10" presetClass="entr" presetSubtype="0" fill="hold" grpId="0" nodeType="afterEffect">
                                  <p:stCondLst>
                                    <p:cond delay="150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childTnLst>
                          </p:cTn>
                        </p:par>
                        <p:par>
                          <p:cTn id="24" fill="hold">
                            <p:stCondLst>
                              <p:cond delay="10000"/>
                            </p:stCondLst>
                            <p:childTnLst>
                              <p:par>
                                <p:cTn id="25" presetID="10" presetClass="entr" presetSubtype="0" fill="hold" grpId="0" nodeType="afterEffect">
                                  <p:stCondLst>
                                    <p:cond delay="150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childTnLst>
                          </p:cTn>
                        </p:par>
                        <p:par>
                          <p:cTn id="28" fill="hold">
                            <p:stCondLst>
                              <p:cond delay="12000"/>
                            </p:stCondLst>
                            <p:childTnLst>
                              <p:par>
                                <p:cTn id="29" presetID="10" presetClass="entr" presetSubtype="0" fill="hold" grpId="0" nodeType="afterEffect">
                                  <p:stCondLst>
                                    <p:cond delay="150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500"/>
                                        <p:tgtEl>
                                          <p:spTgt spid="50"/>
                                        </p:tgtEl>
                                      </p:cBhvr>
                                    </p:animEffect>
                                  </p:childTnLst>
                                </p:cTn>
                              </p:par>
                            </p:childTnLst>
                          </p:cTn>
                        </p:par>
                        <p:par>
                          <p:cTn id="32" fill="hold">
                            <p:stCondLst>
                              <p:cond delay="14000"/>
                            </p:stCondLst>
                            <p:childTnLst>
                              <p:par>
                                <p:cTn id="33" presetID="10" presetClass="entr" presetSubtype="0" fill="hold" grpId="0" nodeType="afterEffect">
                                  <p:stCondLst>
                                    <p:cond delay="150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500"/>
                                        <p:tgtEl>
                                          <p:spTgt spid="51"/>
                                        </p:tgtEl>
                                      </p:cBhvr>
                                    </p:animEffect>
                                  </p:childTnLst>
                                </p:cTn>
                              </p:par>
                            </p:childTnLst>
                          </p:cTn>
                        </p:par>
                        <p:par>
                          <p:cTn id="36" fill="hold">
                            <p:stCondLst>
                              <p:cond delay="16000"/>
                            </p:stCondLst>
                            <p:childTnLst>
                              <p:par>
                                <p:cTn id="37" presetID="10" presetClass="entr" presetSubtype="0" fill="hold" grpId="0" nodeType="afterEffect">
                                  <p:stCondLst>
                                    <p:cond delay="150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childTnLst>
                          </p:cTn>
                        </p:par>
                        <p:par>
                          <p:cTn id="40" fill="hold">
                            <p:stCondLst>
                              <p:cond delay="18000"/>
                            </p:stCondLst>
                            <p:childTnLst>
                              <p:par>
                                <p:cTn id="41" presetID="10" presetClass="entr" presetSubtype="0" fill="hold" grpId="0" nodeType="afterEffect">
                                  <p:stCondLst>
                                    <p:cond delay="150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childTnLst>
                          </p:cTn>
                        </p:par>
                        <p:par>
                          <p:cTn id="44" fill="hold">
                            <p:stCondLst>
                              <p:cond delay="20000"/>
                            </p:stCondLst>
                            <p:childTnLst>
                              <p:par>
                                <p:cTn id="45" presetID="22" presetClass="entr" presetSubtype="8" fill="hold" nodeType="afterEffect">
                                  <p:stCondLst>
                                    <p:cond delay="1500"/>
                                  </p:stCondLst>
                                  <p:childTnLst>
                                    <p:set>
                                      <p:cBhvr>
                                        <p:cTn id="46" dur="1" fill="hold">
                                          <p:stCondLst>
                                            <p:cond delay="0"/>
                                          </p:stCondLst>
                                        </p:cTn>
                                        <p:tgtEl>
                                          <p:spTgt spid="54"/>
                                        </p:tgtEl>
                                        <p:attrNameLst>
                                          <p:attrName>style.visibility</p:attrName>
                                        </p:attrNameLst>
                                      </p:cBhvr>
                                      <p:to>
                                        <p:strVal val="visible"/>
                                      </p:to>
                                    </p:set>
                                    <p:animEffect transition="in" filter="wipe(left)">
                                      <p:cBhvr>
                                        <p:cTn id="47" dur="500"/>
                                        <p:tgtEl>
                                          <p:spTgt spid="54"/>
                                        </p:tgtEl>
                                      </p:cBhvr>
                                    </p:animEffect>
                                  </p:childTnLst>
                                </p:cTn>
                              </p:par>
                            </p:childTnLst>
                          </p:cTn>
                        </p:par>
                        <p:par>
                          <p:cTn id="48" fill="hold">
                            <p:stCondLst>
                              <p:cond delay="22000"/>
                            </p:stCondLst>
                            <p:childTnLst>
                              <p:par>
                                <p:cTn id="49" presetID="10" presetClass="entr" presetSubtype="0" fill="hold" grpId="0" nodeType="afterEffect">
                                  <p:stCondLst>
                                    <p:cond delay="1500"/>
                                  </p:stCondLst>
                                  <p:childTnLst>
                                    <p:set>
                                      <p:cBhvr>
                                        <p:cTn id="50" dur="1" fill="hold">
                                          <p:stCondLst>
                                            <p:cond delay="0"/>
                                          </p:stCondLst>
                                        </p:cTn>
                                        <p:tgtEl>
                                          <p:spTgt spid="55"/>
                                        </p:tgtEl>
                                        <p:attrNameLst>
                                          <p:attrName>style.visibility</p:attrName>
                                        </p:attrNameLst>
                                      </p:cBhvr>
                                      <p:to>
                                        <p:strVal val="visible"/>
                                      </p:to>
                                    </p:set>
                                    <p:animEffect transition="in" filter="fade">
                                      <p:cBhvr>
                                        <p:cTn id="51" dur="500"/>
                                        <p:tgtEl>
                                          <p:spTgt spid="55"/>
                                        </p:tgtEl>
                                      </p:cBhvr>
                                    </p:animEffect>
                                  </p:childTnLst>
                                </p:cTn>
                              </p:par>
                            </p:childTnLst>
                          </p:cTn>
                        </p:par>
                        <p:par>
                          <p:cTn id="52" fill="hold">
                            <p:stCondLst>
                              <p:cond delay="24000"/>
                            </p:stCondLst>
                            <p:childTnLst>
                              <p:par>
                                <p:cTn id="53" presetID="10" presetClass="entr" presetSubtype="0" fill="hold" grpId="0" nodeType="afterEffect">
                                  <p:stCondLst>
                                    <p:cond delay="150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childTnLst>
                          </p:cTn>
                        </p:par>
                        <p:par>
                          <p:cTn id="56" fill="hold">
                            <p:stCondLst>
                              <p:cond delay="26000"/>
                            </p:stCondLst>
                            <p:childTnLst>
                              <p:par>
                                <p:cTn id="57" presetID="10" presetClass="entr" presetSubtype="0" fill="hold" grpId="0" nodeType="afterEffect">
                                  <p:stCondLst>
                                    <p:cond delay="1500"/>
                                  </p:stCondLst>
                                  <p:childTnLst>
                                    <p:set>
                                      <p:cBhvr>
                                        <p:cTn id="58" dur="1" fill="hold">
                                          <p:stCondLst>
                                            <p:cond delay="0"/>
                                          </p:stCondLst>
                                        </p:cTn>
                                        <p:tgtEl>
                                          <p:spTgt spid="57"/>
                                        </p:tgtEl>
                                        <p:attrNameLst>
                                          <p:attrName>style.visibility</p:attrName>
                                        </p:attrNameLst>
                                      </p:cBhvr>
                                      <p:to>
                                        <p:strVal val="visible"/>
                                      </p:to>
                                    </p:set>
                                    <p:animEffect transition="in" filter="fade">
                                      <p:cBhvr>
                                        <p:cTn id="59" dur="500"/>
                                        <p:tgtEl>
                                          <p:spTgt spid="57"/>
                                        </p:tgtEl>
                                      </p:cBhvr>
                                    </p:animEffect>
                                  </p:childTnLst>
                                </p:cTn>
                              </p:par>
                            </p:childTnLst>
                          </p:cTn>
                        </p:par>
                        <p:par>
                          <p:cTn id="60" fill="hold">
                            <p:stCondLst>
                              <p:cond delay="28000"/>
                            </p:stCondLst>
                            <p:childTnLst>
                              <p:par>
                                <p:cTn id="61" presetID="1" presetClass="entr" presetSubtype="0" fill="hold" grpId="0" nodeType="afterEffect">
                                  <p:stCondLst>
                                    <p:cond delay="150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ldLvl="0" animBg="1"/>
      <p:bldP spid="45" grpId="0"/>
      <p:bldP spid="46" grpId="0" bldLvl="0" animBg="1"/>
      <p:bldP spid="48" grpId="0" bldLvl="0" animBg="1"/>
      <p:bldP spid="49" grpId="0"/>
      <p:bldP spid="50" grpId="0" bldLvl="0" animBg="1"/>
      <p:bldP spid="51" grpId="0" bldLvl="0" animBg="1"/>
      <p:bldP spid="52" grpId="0"/>
      <p:bldP spid="53" grpId="0" bldLvl="0" animBg="1"/>
      <p:bldP spid="55" grpId="0" bldLvl="0" animBg="1"/>
      <p:bldP spid="56" grpId="0"/>
      <p:bldP spid="57" grpId="0" bldLvl="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chemeClr val="accent1">
                    <a:lumMod val="50000"/>
                  </a:schemeClr>
                </a:solidFill>
              </a:rPr>
              <a:t>Reaction of Metallic Oxides with Acids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endParaRPr lang="en-IN" dirty="0">
              <a:solidFill>
                <a:srgbClr val="FF0000"/>
              </a:solidFill>
              <a:latin typeface="Arial" panose="020B0604020202020204" pitchFamily="34" charset="0"/>
              <a:cs typeface="Arial" panose="020B0604020202020204" pitchFamily="34" charset="0"/>
            </a:endParaRPr>
          </a:p>
          <a:p>
            <a:pPr>
              <a:buFont typeface="Arial" panose="020B0604020202020204" pitchFamily="34" charset="0"/>
              <a:buChar char="•"/>
            </a:pPr>
            <a:endParaRPr lang="en-IN" dirty="0">
              <a:solidFill>
                <a:srgbClr val="FF0000"/>
              </a:solidFill>
              <a:latin typeface="Arial" panose="020B0604020202020204" pitchFamily="34" charset="0"/>
              <a:cs typeface="Arial" panose="020B0604020202020204" pitchFamily="34" charset="0"/>
            </a:endParaRPr>
          </a:p>
          <a:p>
            <a:pPr>
              <a:buFont typeface="Arial" panose="020B0604020202020204" pitchFamily="34" charset="0"/>
              <a:buChar char="•"/>
            </a:pPr>
            <a:endParaRPr lang="en-IN" dirty="0">
              <a:solidFill>
                <a:srgbClr val="FF0000"/>
              </a:solidFill>
              <a:latin typeface="Arial" panose="020B0604020202020204" pitchFamily="34" charset="0"/>
              <a:cs typeface="Arial" panose="020B0604020202020204" pitchFamily="34" charset="0"/>
            </a:endParaRPr>
          </a:p>
          <a:p>
            <a:pPr>
              <a:buFont typeface="Arial" panose="020B0604020202020204" pitchFamily="34" charset="0"/>
              <a:buChar char="•"/>
            </a:pPr>
            <a:endParaRPr lang="en-IN" dirty="0">
              <a:solidFill>
                <a:srgbClr val="FF0000"/>
              </a:solidFill>
              <a:latin typeface="Arial" panose="020B0604020202020204" pitchFamily="34" charset="0"/>
              <a:cs typeface="Arial" panose="020B0604020202020204" pitchFamily="34" charset="0"/>
            </a:endParaRPr>
          </a:p>
          <a:p>
            <a:pPr>
              <a:buFont typeface="Arial" panose="020B0604020202020204" pitchFamily="34" charset="0"/>
              <a:buChar char="•"/>
            </a:pPr>
            <a:r>
              <a:rPr lang="en-IN" dirty="0">
                <a:solidFill>
                  <a:srgbClr val="FF0000"/>
                </a:solidFill>
                <a:latin typeface="Arial" panose="020B0604020202020204" pitchFamily="34" charset="0"/>
                <a:cs typeface="Arial" panose="020B0604020202020204" pitchFamily="34" charset="0"/>
              </a:rPr>
              <a:t>Calcium hydroxide, which is a base, reacts with carbon dioxide to produce a salt and water. </a:t>
            </a:r>
          </a:p>
          <a:p>
            <a:pPr>
              <a:buFont typeface="Arial" panose="020B0604020202020204" pitchFamily="34" charset="0"/>
              <a:buChar char="•"/>
            </a:pPr>
            <a:r>
              <a:rPr lang="en-IN" dirty="0">
                <a:solidFill>
                  <a:srgbClr val="FF0000"/>
                </a:solidFill>
                <a:latin typeface="Arial" panose="020B0604020202020204" pitchFamily="34" charset="0"/>
                <a:cs typeface="Arial" panose="020B0604020202020204" pitchFamily="34" charset="0"/>
              </a:rPr>
              <a:t>Nonmetallic oxides are acidic in nature.</a:t>
            </a:r>
          </a:p>
        </p:txBody>
      </p:sp>
      <p:sp>
        <p:nvSpPr>
          <p:cNvPr id="4" name="Title 1"/>
          <p:cNvSpPr>
            <a:spLocks noGrp="1"/>
          </p:cNvSpPr>
          <p:nvPr/>
        </p:nvSpPr>
        <p:spPr>
          <a:xfrm>
            <a:off x="1016000" y="2410460"/>
            <a:ext cx="10160000" cy="1397000"/>
          </a:xfrm>
          <a:prstGeom prst="rect">
            <a:avLst/>
          </a:prstGeom>
        </p:spPr>
        <p:txBody>
          <a:bodyPr vert="horz" lIns="121899" tIns="60949" rIns="121899" bIns="60949" rtlCol="0" anchor="b">
            <a:normAutofit/>
          </a:bodyPr>
          <a:lstStyle>
            <a:lvl1pPr algn="l" defTabSz="1219200" rtl="0" eaLnBrk="1" latinLnBrk="0" hangingPunct="1">
              <a:lnSpc>
                <a:spcPct val="85000"/>
              </a:lnSpc>
              <a:spcBef>
                <a:spcPct val="0"/>
              </a:spcBef>
              <a:buNone/>
              <a:defRPr sz="4400" b="0" kern="1200" cap="none" baseline="0">
                <a:solidFill>
                  <a:schemeClr val="accent2">
                    <a:lumMod val="50000"/>
                  </a:schemeClr>
                </a:solidFill>
                <a:effectLst/>
                <a:latin typeface="+mj-lt"/>
                <a:ea typeface="+mj-ea"/>
                <a:cs typeface="+mj-cs"/>
              </a:defRPr>
            </a:lvl1pPr>
          </a:lstStyle>
          <a:p>
            <a:r>
              <a:rPr lang="en-IN" sz="3200" dirty="0">
                <a:solidFill>
                  <a:schemeClr val="accent1">
                    <a:lumMod val="50000"/>
                  </a:schemeClr>
                </a:solidFill>
              </a:rPr>
              <a:t>Reaction of a Non-metallic Oxide with Base</a:t>
            </a:r>
          </a:p>
        </p:txBody>
      </p:sp>
      <p:sp>
        <p:nvSpPr>
          <p:cNvPr id="51" name="TextBox 7"/>
          <p:cNvSpPr txBox="1"/>
          <p:nvPr/>
        </p:nvSpPr>
        <p:spPr>
          <a:xfrm>
            <a:off x="807389" y="2233352"/>
            <a:ext cx="1558925" cy="354330"/>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pPr algn="ctr">
              <a:lnSpc>
                <a:spcPct val="95000"/>
              </a:lnSpc>
            </a:pPr>
            <a:r>
              <a:rPr lang="en-IN" altLang="en-US" dirty="0" smtClean="0"/>
              <a:t>Metal Oxide</a:t>
            </a:r>
            <a:endParaRPr lang="en-IN" altLang="en-US" dirty="0"/>
          </a:p>
        </p:txBody>
      </p:sp>
      <p:sp>
        <p:nvSpPr>
          <p:cNvPr id="52" name="TextBox 8"/>
          <p:cNvSpPr txBox="1"/>
          <p:nvPr/>
        </p:nvSpPr>
        <p:spPr>
          <a:xfrm>
            <a:off x="2679736" y="2244013"/>
            <a:ext cx="370614" cy="443198"/>
          </a:xfrm>
          <a:prstGeom prst="rect">
            <a:avLst/>
          </a:prstGeom>
          <a:noFill/>
        </p:spPr>
        <p:txBody>
          <a:bodyPr wrap="none" rtlCol="0">
            <a:spAutoFit/>
          </a:bodyPr>
          <a:lstStyle/>
          <a:p>
            <a:pPr algn="ctr">
              <a:lnSpc>
                <a:spcPct val="95000"/>
              </a:lnSpc>
            </a:pPr>
            <a:r>
              <a:rPr lang="en-US" smtClean="0"/>
              <a:t>+</a:t>
            </a:r>
            <a:endParaRPr lang="en-US"/>
          </a:p>
        </p:txBody>
      </p:sp>
      <p:sp>
        <p:nvSpPr>
          <p:cNvPr id="53" name="TextBox 9"/>
          <p:cNvSpPr txBox="1"/>
          <p:nvPr/>
        </p:nvSpPr>
        <p:spPr>
          <a:xfrm>
            <a:off x="3743960" y="2204720"/>
            <a:ext cx="1145540" cy="35433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lnSpc>
                <a:spcPct val="95000"/>
              </a:lnSpc>
            </a:pPr>
            <a:r>
              <a:rPr lang="en-IN" altLang="en-US" dirty="0"/>
              <a:t>Acid</a:t>
            </a:r>
          </a:p>
        </p:txBody>
      </p:sp>
      <p:cxnSp>
        <p:nvCxnSpPr>
          <p:cNvPr id="54" name="Straight Arrow Connector 53"/>
          <p:cNvCxnSpPr/>
          <p:nvPr/>
        </p:nvCxnSpPr>
        <p:spPr>
          <a:xfrm>
            <a:off x="5243733" y="2441064"/>
            <a:ext cx="936104" cy="0"/>
          </a:xfrm>
          <a:prstGeom prst="straightConnector1">
            <a:avLst/>
          </a:prstGeom>
          <a:ln w="28575">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55" name="TextBox 12"/>
          <p:cNvSpPr txBox="1"/>
          <p:nvPr/>
        </p:nvSpPr>
        <p:spPr>
          <a:xfrm>
            <a:off x="6468084" y="2211916"/>
            <a:ext cx="2175139" cy="35433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lnSpc>
                <a:spcPct val="95000"/>
              </a:lnSpc>
            </a:pPr>
            <a:r>
              <a:rPr lang="en-IN" altLang="en-US" dirty="0" smtClean="0"/>
              <a:t>Salt</a:t>
            </a:r>
            <a:endParaRPr lang="en-IN" altLang="en-US" dirty="0"/>
          </a:p>
        </p:txBody>
      </p:sp>
      <p:sp>
        <p:nvSpPr>
          <p:cNvPr id="56" name="TextBox 13"/>
          <p:cNvSpPr txBox="1"/>
          <p:nvPr/>
        </p:nvSpPr>
        <p:spPr>
          <a:xfrm>
            <a:off x="8664581" y="2233372"/>
            <a:ext cx="370614" cy="443198"/>
          </a:xfrm>
          <a:prstGeom prst="rect">
            <a:avLst/>
          </a:prstGeom>
          <a:noFill/>
        </p:spPr>
        <p:txBody>
          <a:bodyPr wrap="none" rtlCol="0">
            <a:spAutoFit/>
          </a:bodyPr>
          <a:lstStyle/>
          <a:p>
            <a:pPr algn="ctr">
              <a:lnSpc>
                <a:spcPct val="95000"/>
              </a:lnSpc>
            </a:pPr>
            <a:r>
              <a:rPr lang="en-US" smtClean="0"/>
              <a:t>+</a:t>
            </a:r>
            <a:endParaRPr lang="en-US"/>
          </a:p>
        </p:txBody>
      </p:sp>
      <p:sp>
        <p:nvSpPr>
          <p:cNvPr id="57" name="TextBox 14"/>
          <p:cNvSpPr txBox="1"/>
          <p:nvPr/>
        </p:nvSpPr>
        <p:spPr>
          <a:xfrm>
            <a:off x="9207617" y="2204772"/>
            <a:ext cx="1700586" cy="35433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lnSpc>
                <a:spcPct val="95000"/>
              </a:lnSpc>
            </a:pPr>
            <a:r>
              <a:rPr lang="en-IN" altLang="en-US" smtClean="0"/>
              <a:t>Water</a:t>
            </a:r>
            <a:endParaRPr lang="en-IN" altLang="en-US" dirty="0"/>
          </a:p>
        </p:txBody>
      </p:sp>
      <p:sp>
        <p:nvSpPr>
          <p:cNvPr id="12" name="Rectangle 11"/>
          <p:cNvSpPr/>
          <p:nvPr/>
        </p:nvSpPr>
        <p:spPr>
          <a:xfrm>
            <a:off x="11996253" y="6699183"/>
            <a:ext cx="195747" cy="158817"/>
          </a:xfrm>
          <a:prstGeom prst="rect">
            <a:avLst/>
          </a:prstGeom>
          <a:solidFill>
            <a:srgbClr val="264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3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5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1500"/>
                            </p:stCondLst>
                            <p:childTnLst>
                              <p:par>
                                <p:cTn id="8" presetID="10" presetClass="entr" presetSubtype="0" fill="hold" grpId="0" nodeType="afterEffect">
                                  <p:stCondLst>
                                    <p:cond delay="150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par>
                          <p:cTn id="11" fill="hold">
                            <p:stCondLst>
                              <p:cond delay="3500"/>
                            </p:stCondLst>
                            <p:childTnLst>
                              <p:par>
                                <p:cTn id="12" presetID="10" presetClass="entr" presetSubtype="0" fill="hold" grpId="0" nodeType="afterEffect">
                                  <p:stCondLst>
                                    <p:cond delay="150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500"/>
                                        <p:tgtEl>
                                          <p:spTgt spid="52"/>
                                        </p:tgtEl>
                                      </p:cBhvr>
                                    </p:animEffect>
                                  </p:childTnLst>
                                </p:cTn>
                              </p:par>
                            </p:childTnLst>
                          </p:cTn>
                        </p:par>
                        <p:par>
                          <p:cTn id="15" fill="hold">
                            <p:stCondLst>
                              <p:cond delay="5500"/>
                            </p:stCondLst>
                            <p:childTnLst>
                              <p:par>
                                <p:cTn id="16" presetID="10" presetClass="entr" presetSubtype="0" fill="hold" grpId="0" nodeType="afterEffect">
                                  <p:stCondLst>
                                    <p:cond delay="150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500"/>
                                        <p:tgtEl>
                                          <p:spTgt spid="53"/>
                                        </p:tgtEl>
                                      </p:cBhvr>
                                    </p:animEffect>
                                  </p:childTnLst>
                                </p:cTn>
                              </p:par>
                            </p:childTnLst>
                          </p:cTn>
                        </p:par>
                        <p:par>
                          <p:cTn id="19" fill="hold">
                            <p:stCondLst>
                              <p:cond delay="7500"/>
                            </p:stCondLst>
                            <p:childTnLst>
                              <p:par>
                                <p:cTn id="20" presetID="22" presetClass="entr" presetSubtype="8" fill="hold" nodeType="afterEffect">
                                  <p:stCondLst>
                                    <p:cond delay="1500"/>
                                  </p:stCondLst>
                                  <p:childTnLst>
                                    <p:set>
                                      <p:cBhvr>
                                        <p:cTn id="21" dur="1" fill="hold">
                                          <p:stCondLst>
                                            <p:cond delay="0"/>
                                          </p:stCondLst>
                                        </p:cTn>
                                        <p:tgtEl>
                                          <p:spTgt spid="54"/>
                                        </p:tgtEl>
                                        <p:attrNameLst>
                                          <p:attrName>style.visibility</p:attrName>
                                        </p:attrNameLst>
                                      </p:cBhvr>
                                      <p:to>
                                        <p:strVal val="visible"/>
                                      </p:to>
                                    </p:set>
                                    <p:animEffect transition="in" filter="wipe(left)">
                                      <p:cBhvr>
                                        <p:cTn id="22" dur="500"/>
                                        <p:tgtEl>
                                          <p:spTgt spid="54"/>
                                        </p:tgtEl>
                                      </p:cBhvr>
                                    </p:animEffect>
                                  </p:childTnLst>
                                </p:cTn>
                              </p:par>
                            </p:childTnLst>
                          </p:cTn>
                        </p:par>
                        <p:par>
                          <p:cTn id="23" fill="hold">
                            <p:stCondLst>
                              <p:cond delay="9500"/>
                            </p:stCondLst>
                            <p:childTnLst>
                              <p:par>
                                <p:cTn id="24" presetID="10" presetClass="entr" presetSubtype="0" fill="hold" grpId="0" nodeType="afterEffect">
                                  <p:stCondLst>
                                    <p:cond delay="1500"/>
                                  </p:stCondLst>
                                  <p:childTnLst>
                                    <p:set>
                                      <p:cBhvr>
                                        <p:cTn id="25" dur="1" fill="hold">
                                          <p:stCondLst>
                                            <p:cond delay="0"/>
                                          </p:stCondLst>
                                        </p:cTn>
                                        <p:tgtEl>
                                          <p:spTgt spid="55"/>
                                        </p:tgtEl>
                                        <p:attrNameLst>
                                          <p:attrName>style.visibility</p:attrName>
                                        </p:attrNameLst>
                                      </p:cBhvr>
                                      <p:to>
                                        <p:strVal val="visible"/>
                                      </p:to>
                                    </p:set>
                                    <p:animEffect transition="in" filter="fade">
                                      <p:cBhvr>
                                        <p:cTn id="26" dur="500"/>
                                        <p:tgtEl>
                                          <p:spTgt spid="55"/>
                                        </p:tgtEl>
                                      </p:cBhvr>
                                    </p:animEffect>
                                  </p:childTnLst>
                                </p:cTn>
                              </p:par>
                            </p:childTnLst>
                          </p:cTn>
                        </p:par>
                        <p:par>
                          <p:cTn id="27" fill="hold">
                            <p:stCondLst>
                              <p:cond delay="11500"/>
                            </p:stCondLst>
                            <p:childTnLst>
                              <p:par>
                                <p:cTn id="28" presetID="10" presetClass="entr" presetSubtype="0" fill="hold" grpId="0" nodeType="afterEffect">
                                  <p:stCondLst>
                                    <p:cond delay="1500"/>
                                  </p:stCondLst>
                                  <p:childTnLst>
                                    <p:set>
                                      <p:cBhvr>
                                        <p:cTn id="29" dur="1" fill="hold">
                                          <p:stCondLst>
                                            <p:cond delay="0"/>
                                          </p:stCondLst>
                                        </p:cTn>
                                        <p:tgtEl>
                                          <p:spTgt spid="56"/>
                                        </p:tgtEl>
                                        <p:attrNameLst>
                                          <p:attrName>style.visibility</p:attrName>
                                        </p:attrNameLst>
                                      </p:cBhvr>
                                      <p:to>
                                        <p:strVal val="visible"/>
                                      </p:to>
                                    </p:set>
                                    <p:animEffect transition="in" filter="fade">
                                      <p:cBhvr>
                                        <p:cTn id="30" dur="500"/>
                                        <p:tgtEl>
                                          <p:spTgt spid="56"/>
                                        </p:tgtEl>
                                      </p:cBhvr>
                                    </p:animEffect>
                                  </p:childTnLst>
                                </p:cTn>
                              </p:par>
                            </p:childTnLst>
                          </p:cTn>
                        </p:par>
                        <p:par>
                          <p:cTn id="31" fill="hold">
                            <p:stCondLst>
                              <p:cond delay="13500"/>
                            </p:stCondLst>
                            <p:childTnLst>
                              <p:par>
                                <p:cTn id="32" presetID="10" presetClass="entr" presetSubtype="0" fill="hold" grpId="0" nodeType="afterEffect">
                                  <p:stCondLst>
                                    <p:cond delay="150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500"/>
                                        <p:tgtEl>
                                          <p:spTgt spid="57"/>
                                        </p:tgtEl>
                                      </p:cBhvr>
                                    </p:animEffect>
                                  </p:childTnLst>
                                </p:cTn>
                              </p:par>
                            </p:childTnLst>
                          </p:cTn>
                        </p:par>
                        <p:par>
                          <p:cTn id="35" fill="hold">
                            <p:stCondLst>
                              <p:cond delay="15500"/>
                            </p:stCondLst>
                            <p:childTnLst>
                              <p:par>
                                <p:cTn id="36" presetID="1" presetClass="entr" presetSubtype="0" fill="hold" grpId="0" nodeType="afterEffect">
                                  <p:stCondLst>
                                    <p:cond delay="1500"/>
                                  </p:stCondLst>
                                  <p:childTnLst>
                                    <p:set>
                                      <p:cBhvr>
                                        <p:cTn id="37" dur="1" fill="hold">
                                          <p:stCondLst>
                                            <p:cond delay="0"/>
                                          </p:stCondLst>
                                        </p:cTn>
                                        <p:tgtEl>
                                          <p:spTgt spid="4"/>
                                        </p:tgtEl>
                                        <p:attrNameLst>
                                          <p:attrName>style.visibility</p:attrName>
                                        </p:attrNameLst>
                                      </p:cBhvr>
                                      <p:to>
                                        <p:strVal val="visible"/>
                                      </p:to>
                                    </p:set>
                                  </p:childTnLst>
                                </p:cTn>
                              </p:par>
                            </p:childTnLst>
                          </p:cTn>
                        </p:par>
                        <p:par>
                          <p:cTn id="38" fill="hold">
                            <p:stCondLst>
                              <p:cond delay="17000"/>
                            </p:stCondLst>
                            <p:childTnLst>
                              <p:par>
                                <p:cTn id="39" presetID="12" presetClass="entr" presetSubtype="4" fill="hold" nodeType="afterEffect">
                                  <p:stCondLst>
                                    <p:cond delay="150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additive="base">
                                        <p:cTn id="4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42" dur="500"/>
                                        <p:tgtEl>
                                          <p:spTgt spid="3">
                                            <p:txEl>
                                              <p:pRg st="4" end="4"/>
                                            </p:txEl>
                                          </p:spTgt>
                                        </p:tgtEl>
                                      </p:cBhvr>
                                    </p:animEffect>
                                  </p:childTnLst>
                                </p:cTn>
                              </p:par>
                            </p:childTnLst>
                          </p:cTn>
                        </p:par>
                        <p:par>
                          <p:cTn id="43" fill="hold">
                            <p:stCondLst>
                              <p:cond delay="19000"/>
                            </p:stCondLst>
                            <p:childTnLst>
                              <p:par>
                                <p:cTn id="44" presetID="12" presetClass="entr" presetSubtype="4" fill="hold" nodeType="afterEffect">
                                  <p:stCondLst>
                                    <p:cond delay="1500"/>
                                  </p:stCondLst>
                                  <p:childTnLst>
                                    <p:set>
                                      <p:cBhvr>
                                        <p:cTn id="45" dur="1" fill="hold">
                                          <p:stCondLst>
                                            <p:cond delay="0"/>
                                          </p:stCondLst>
                                        </p:cTn>
                                        <p:tgtEl>
                                          <p:spTgt spid="3">
                                            <p:txEl>
                                              <p:pRg st="5" end="5"/>
                                            </p:txEl>
                                          </p:spTgt>
                                        </p:tgtEl>
                                        <p:attrNameLst>
                                          <p:attrName>style.visibility</p:attrName>
                                        </p:attrNameLst>
                                      </p:cBhvr>
                                      <p:to>
                                        <p:strVal val="visible"/>
                                      </p:to>
                                    </p:set>
                                    <p:anim calcmode="lin" valueType="num">
                                      <p:cBhvr additive="base">
                                        <p:cTn id="46"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47" dur="500"/>
                                        <p:tgtEl>
                                          <p:spTgt spid="3">
                                            <p:txEl>
                                              <p:pRg st="5" end="5"/>
                                            </p:txEl>
                                          </p:spTgt>
                                        </p:tgtEl>
                                      </p:cBhvr>
                                    </p:animEffect>
                                  </p:childTnLst>
                                </p:cTn>
                              </p:par>
                            </p:childTnLst>
                          </p:cTn>
                        </p:par>
                        <p:par>
                          <p:cTn id="48" fill="hold">
                            <p:stCondLst>
                              <p:cond delay="21000"/>
                            </p:stCondLst>
                            <p:childTnLst>
                              <p:par>
                                <p:cTn id="49" presetID="1" presetClass="entr" presetSubtype="0" fill="hold" grpId="0" nodeType="afterEffect">
                                  <p:stCondLst>
                                    <p:cond delay="150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1" grpId="0" bldLvl="0" animBg="1"/>
      <p:bldP spid="52" grpId="0"/>
      <p:bldP spid="53" grpId="0" bldLvl="0" animBg="1"/>
      <p:bldP spid="55" grpId="0" bldLvl="0" animBg="1"/>
      <p:bldP spid="56" grpId="0"/>
      <p:bldP spid="57" grpId="0" bldLvl="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r>
              <a:rPr lang="en-IN" dirty="0"/>
              <a:t>In this part we learnt about:</a:t>
            </a:r>
          </a:p>
          <a:p>
            <a:r>
              <a:rPr lang="en-IN" dirty="0">
                <a:solidFill>
                  <a:schemeClr val="accent1">
                    <a:lumMod val="50000"/>
                  </a:schemeClr>
                </a:solidFill>
              </a:rPr>
              <a:t>Acids and Bases in the Laboratory</a:t>
            </a:r>
          </a:p>
          <a:p>
            <a:r>
              <a:rPr lang="en-IN" dirty="0">
                <a:solidFill>
                  <a:schemeClr val="accent1">
                    <a:lumMod val="50000"/>
                  </a:schemeClr>
                </a:solidFill>
              </a:rPr>
              <a:t>How do Acids and Bases React with Metals? </a:t>
            </a:r>
          </a:p>
          <a:p>
            <a:r>
              <a:rPr lang="en-IN" dirty="0">
                <a:solidFill>
                  <a:schemeClr val="accent1">
                    <a:lumMod val="50000"/>
                  </a:schemeClr>
                </a:solidFill>
              </a:rPr>
              <a:t>How do Metal Carbonates and Metal Hydrogen carbonates React with Acids?</a:t>
            </a:r>
            <a:endParaRPr lang="en-IN" dirty="0"/>
          </a:p>
          <a:p>
            <a:r>
              <a:rPr lang="en-IN" dirty="0">
                <a:solidFill>
                  <a:schemeClr val="accent1">
                    <a:lumMod val="50000"/>
                  </a:schemeClr>
                </a:solidFill>
              </a:rPr>
              <a:t>How do Acids and Bases React with each other?</a:t>
            </a:r>
          </a:p>
          <a:p>
            <a:r>
              <a:rPr lang="en-IN" dirty="0">
                <a:solidFill>
                  <a:schemeClr val="accent1">
                    <a:lumMod val="50000"/>
                  </a:schemeClr>
                </a:solidFill>
              </a:rPr>
              <a:t>Reaction of Metallic Oxides with Acids</a:t>
            </a:r>
          </a:p>
        </p:txBody>
      </p:sp>
      <p:sp>
        <p:nvSpPr>
          <p:cNvPr id="4" name="Rectangle 3"/>
          <p:cNvSpPr/>
          <p:nvPr/>
        </p:nvSpPr>
        <p:spPr>
          <a:xfrm>
            <a:off x="11996253" y="6699183"/>
            <a:ext cx="195747" cy="158817"/>
          </a:xfrm>
          <a:prstGeom prst="rect">
            <a:avLst/>
          </a:prstGeom>
          <a:solidFill>
            <a:srgbClr val="264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3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5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1500"/>
                            </p:stCondLst>
                            <p:childTnLst>
                              <p:par>
                                <p:cTn id="8" presetID="12" presetClass="entr" presetSubtype="4" fill="hold" nodeType="afterEffect">
                                  <p:stCondLst>
                                    <p:cond delay="150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1" dur="500"/>
                                        <p:tgtEl>
                                          <p:spTgt spid="3">
                                            <p:txEl>
                                              <p:pRg st="0" end="0"/>
                                            </p:txEl>
                                          </p:spTgt>
                                        </p:tgtEl>
                                      </p:cBhvr>
                                    </p:animEffect>
                                  </p:childTnLst>
                                </p:cTn>
                              </p:par>
                            </p:childTnLst>
                          </p:cTn>
                        </p:par>
                        <p:par>
                          <p:cTn id="12" fill="hold">
                            <p:stCondLst>
                              <p:cond delay="3500"/>
                            </p:stCondLst>
                            <p:childTnLst>
                              <p:par>
                                <p:cTn id="13" presetID="12" presetClass="entr" presetSubtype="4" fill="hold" nodeType="afterEffect">
                                  <p:stCondLst>
                                    <p:cond delay="150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1" end="1"/>
                                            </p:txEl>
                                          </p:spTgt>
                                        </p:tgtEl>
                                      </p:cBhvr>
                                    </p:animEffect>
                                  </p:childTnLst>
                                </p:cTn>
                              </p:par>
                            </p:childTnLst>
                          </p:cTn>
                        </p:par>
                        <p:par>
                          <p:cTn id="17" fill="hold">
                            <p:stCondLst>
                              <p:cond delay="5500"/>
                            </p:stCondLst>
                            <p:childTnLst>
                              <p:par>
                                <p:cTn id="18" presetID="12" presetClass="entr" presetSubtype="4" fill="hold" nodeType="afterEffect">
                                  <p:stCondLst>
                                    <p:cond delay="150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
                                            <p:txEl>
                                              <p:pRg st="2" end="2"/>
                                            </p:txEl>
                                          </p:spTgt>
                                        </p:tgtEl>
                                      </p:cBhvr>
                                    </p:animEffect>
                                  </p:childTnLst>
                                </p:cTn>
                              </p:par>
                            </p:childTnLst>
                          </p:cTn>
                        </p:par>
                        <p:par>
                          <p:cTn id="22" fill="hold">
                            <p:stCondLst>
                              <p:cond delay="7500"/>
                            </p:stCondLst>
                            <p:childTnLst>
                              <p:par>
                                <p:cTn id="23" presetID="12" presetClass="entr" presetSubtype="4" fill="hold" nodeType="afterEffect">
                                  <p:stCondLst>
                                    <p:cond delay="150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par>
                          <p:cTn id="27" fill="hold">
                            <p:stCondLst>
                              <p:cond delay="9500"/>
                            </p:stCondLst>
                            <p:childTnLst>
                              <p:par>
                                <p:cTn id="28" presetID="12" presetClass="entr" presetSubtype="4" fill="hold" nodeType="afterEffect">
                                  <p:stCondLst>
                                    <p:cond delay="150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1" dur="500"/>
                                        <p:tgtEl>
                                          <p:spTgt spid="3">
                                            <p:txEl>
                                              <p:pRg st="4" end="4"/>
                                            </p:txEl>
                                          </p:spTgt>
                                        </p:tgtEl>
                                      </p:cBhvr>
                                    </p:animEffect>
                                  </p:childTnLst>
                                </p:cTn>
                              </p:par>
                            </p:childTnLst>
                          </p:cTn>
                        </p:par>
                        <p:par>
                          <p:cTn id="32" fill="hold">
                            <p:stCondLst>
                              <p:cond delay="11500"/>
                            </p:stCondLst>
                            <p:childTnLst>
                              <p:par>
                                <p:cTn id="33" presetID="12" presetClass="entr" presetSubtype="4" fill="hold" nodeType="afterEffect">
                                  <p:stCondLst>
                                    <p:cond delay="150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6" dur="500"/>
                                        <p:tgtEl>
                                          <p:spTgt spid="3">
                                            <p:txEl>
                                              <p:pRg st="5" end="5"/>
                                            </p:txEl>
                                          </p:spTgt>
                                        </p:tgtEl>
                                      </p:cBhvr>
                                    </p:animEffect>
                                  </p:childTnLst>
                                </p:cTn>
                              </p:par>
                            </p:childTnLst>
                          </p:cTn>
                        </p:par>
                        <p:par>
                          <p:cTn id="37" fill="hold">
                            <p:stCondLst>
                              <p:cond delay="13500"/>
                            </p:stCondLst>
                            <p:childTnLst>
                              <p:par>
                                <p:cTn id="38" presetID="1" presetClass="entr" presetSubtype="0" fill="hold" grpId="0" nodeType="afterEffect">
                                  <p:stCondLst>
                                    <p:cond delay="1500"/>
                                  </p:stCondLst>
                                  <p:childTnLst>
                                    <p:set>
                                      <p:cBhvr>
                                        <p:cTn id="3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theme/theme1.xml><?xml version="1.0" encoding="utf-8"?>
<a:theme xmlns:a="http://schemas.openxmlformats.org/drawingml/2006/main" name="Welcome back to school presentation">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1263</Words>
  <Application>Microsoft Macintosh PowerPoint</Application>
  <PresentationFormat>Widescreen</PresentationFormat>
  <Paragraphs>135</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Calibri</vt:lpstr>
      <vt:lpstr>Century Gothic</vt:lpstr>
      <vt:lpstr>Georgia</vt:lpstr>
      <vt:lpstr>Segoe Marker</vt:lpstr>
      <vt:lpstr>Wingdings</vt:lpstr>
      <vt:lpstr>Arial</vt:lpstr>
      <vt:lpstr>Welcome back to school presentation</vt:lpstr>
      <vt:lpstr>ACID BASES AND SALTS  Chemical Properties of Acids and Bases</vt:lpstr>
      <vt:lpstr>Introduction</vt:lpstr>
      <vt:lpstr>Acids and Bases in the Laboratory</vt:lpstr>
      <vt:lpstr>How do Acids and Bases React with Metals? </vt:lpstr>
      <vt:lpstr>How do Metal Carbonates and Metal Hydrogen carbonates React with Acids?</vt:lpstr>
      <vt:lpstr>How do Acids and Bases React with each other?</vt:lpstr>
      <vt:lpstr>Reaction of Metallic Oxides with Acids</vt:lpstr>
      <vt:lpstr>CONCLUSION</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ACID BASES AND SALTS  Chemical Properties of Acids and Bases</dc:title>
  <cp:lastModifiedBy>binny viswanath</cp:lastModifiedBy>
  <cp:revision>2</cp:revision>
  <dcterms:modified xsi:type="dcterms:W3CDTF">2019-09-19T04:38:52Z</dcterms:modified>
</cp:coreProperties>
</file>