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9" r:id="rId2"/>
    <p:sldId id="273" r:id="rId3"/>
    <p:sldId id="274" r:id="rId4"/>
    <p:sldId id="275" r:id="rId5"/>
    <p:sldId id="276" r:id="rId6"/>
    <p:sldId id="277"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455" autoAdjust="0"/>
  </p:normalViewPr>
  <p:slideViewPr>
    <p:cSldViewPr snapToGrid="0">
      <p:cViewPr varScale="1">
        <p:scale>
          <a:sx n="98" d="100"/>
          <a:sy n="98" d="100"/>
        </p:scale>
        <p:origin x="1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CD496-EF28-4889-BD68-47486A227FCC}" type="datetimeFigureOut">
              <a:rPr lang="en-IN" smtClean="0"/>
              <a:t>19/09/19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6B20E-0B84-4325-8CC3-26CCCAAE22B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FBBF81A0-ADA6-4623-BE4F-40CFB8BBCB3D}" type="slidenum">
              <a:rPr kumimoji="0" lang="en-US"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1</a:t>
            </a:fld>
            <a:endParaRPr kumimoji="0" lang="en-US"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chemeClr val="accent1"/>
                </a:solidFill>
              </a:rPr>
              <a:t>Step 1:</a:t>
            </a:r>
            <a:r>
              <a:rPr lang="en-IN" dirty="0"/>
              <a:t>Take solutions of glucose, alcohol, hydrochloric acid, sulphuric acid, etc.</a:t>
            </a:r>
          </a:p>
          <a:p>
            <a:r>
              <a:rPr lang="en-IN" dirty="0">
                <a:solidFill>
                  <a:schemeClr val="accent1"/>
                </a:solidFill>
              </a:rPr>
              <a:t>Step 2: </a:t>
            </a:r>
            <a:r>
              <a:rPr lang="en-IN" dirty="0"/>
              <a:t>Fix two nails on a cork, and place the cork in a 100 mL beaker.</a:t>
            </a:r>
          </a:p>
          <a:p>
            <a:r>
              <a:rPr lang="en-IN" dirty="0">
                <a:solidFill>
                  <a:schemeClr val="accent1"/>
                </a:solidFill>
              </a:rPr>
              <a:t>Step 3:</a:t>
            </a:r>
            <a:r>
              <a:rPr lang="en-IN" dirty="0"/>
              <a:t>Connect the nails to the two terminals of a 6 volt battery through a bulb and a switch, as shown in Fig. 2.3. </a:t>
            </a:r>
          </a:p>
          <a:p>
            <a:r>
              <a:rPr lang="en-IN" dirty="0">
                <a:solidFill>
                  <a:schemeClr val="accent1"/>
                </a:solidFill>
              </a:rPr>
              <a:t>Step 4:</a:t>
            </a:r>
            <a:r>
              <a:rPr lang="en-IN" dirty="0"/>
              <a:t>Now pour some dilute HCl in the beaker and switch on the current.</a:t>
            </a:r>
          </a:p>
          <a:p>
            <a:r>
              <a:rPr lang="en-IN" dirty="0">
                <a:solidFill>
                  <a:schemeClr val="accent1"/>
                </a:solidFill>
              </a:rPr>
              <a:t>Step 5:</a:t>
            </a:r>
            <a:r>
              <a:rPr lang="en-IN" dirty="0"/>
              <a:t>Repeat with dilute sulphuric acid.</a:t>
            </a:r>
          </a:p>
          <a:p>
            <a:r>
              <a:rPr lang="en-IN" dirty="0"/>
              <a:t>What do you observe?</a:t>
            </a:r>
          </a:p>
          <a:p>
            <a:r>
              <a:rPr lang="en-IN" dirty="0"/>
              <a:t>Repeat the experiment separately with glucose and alcohol solutions. What do you observe now?</a:t>
            </a:r>
          </a:p>
          <a:p>
            <a:r>
              <a:rPr lang="en-IN" dirty="0"/>
              <a:t>Observe if the bulb glow in all cases?</a:t>
            </a:r>
          </a:p>
          <a:p>
            <a:endParaRPr lang="en-IN" dirty="0"/>
          </a:p>
          <a:p>
            <a:endParaRPr lang="en-IN" dirty="0"/>
          </a:p>
          <a:p>
            <a:endParaRPr lang="en-IN" dirty="0"/>
          </a:p>
          <a:p>
            <a:r>
              <a:rPr lang="en-IN" dirty="0"/>
              <a:t>Inference</a:t>
            </a:r>
          </a:p>
          <a:p>
            <a:r>
              <a:rPr lang="en-IN" dirty="0"/>
              <a:t>The bulb will start glowing in the case of acids, as shown in Fig. 2.3. But you will observe that glucose and alcohol solutions do not conduct electricity. Glowing of the bulb indicates that there is a flow of electric current through the solution. The electric current is carried through the acidic solution by ions. Acids contain H+ ion as cation and anion such as Cl– in HCl, NO3 – in HNO3 , SO2– 4 in H2 SO4 , CH3COO– in CH3COOH. Since the cation present in acids is H+ , this suggests that acids produce hydrogen ions, H+ (</a:t>
            </a:r>
            <a:r>
              <a:rPr lang="en-IN" dirty="0" err="1"/>
              <a:t>aq</a:t>
            </a:r>
            <a:r>
              <a:rPr lang="en-IN" dirty="0"/>
              <a:t>), in solution, which are responsible for their acidic properties. Repeat the same Activity using alkalis such as sodium hydroxide, calcium hydroxide, etc. What can you conclude from the results of this Activity? </a:t>
            </a:r>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2</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dirty="0">
                <a:solidFill>
                  <a:schemeClr val="accent1"/>
                </a:solidFill>
              </a:rPr>
              <a:t>Step 1: </a:t>
            </a:r>
            <a:r>
              <a:rPr lang="en-IN" sz="1600" dirty="0"/>
              <a:t>Take about 1g solid NaCl in a clean and dry test tube and set up the apparatus as shown in Fig. 2.4.</a:t>
            </a:r>
          </a:p>
          <a:p>
            <a:r>
              <a:rPr lang="en-IN" sz="1600" dirty="0"/>
              <a:t> </a:t>
            </a:r>
            <a:r>
              <a:rPr lang="en-IN" sz="1600" dirty="0">
                <a:solidFill>
                  <a:schemeClr val="accent1"/>
                </a:solidFill>
              </a:rPr>
              <a:t>Step 2:</a:t>
            </a:r>
            <a:r>
              <a:rPr lang="en-IN" sz="1600" dirty="0"/>
              <a:t>Add some concentrated sulphuric acid to the test tube.</a:t>
            </a:r>
          </a:p>
          <a:p>
            <a:pPr marL="0" indent="0">
              <a:buNone/>
            </a:pPr>
            <a:r>
              <a:rPr lang="en-IN" sz="1600" dirty="0"/>
              <a:t>What do you observe? Is there a gas coming out of the delivery tube?</a:t>
            </a:r>
          </a:p>
          <a:p>
            <a:r>
              <a:rPr lang="en-IN" sz="1600" dirty="0">
                <a:solidFill>
                  <a:schemeClr val="accent1"/>
                </a:solidFill>
              </a:rPr>
              <a:t>Step 3:</a:t>
            </a:r>
            <a:r>
              <a:rPr lang="en-IN" sz="1600" dirty="0"/>
              <a:t>Test the gas evolved successively with dry and wet blue litmus paper.</a:t>
            </a:r>
          </a:p>
          <a:p>
            <a:pPr marL="0" indent="0">
              <a:buNone/>
            </a:pPr>
            <a:r>
              <a:rPr lang="en-IN" sz="1600" dirty="0"/>
              <a:t> Note In which case does the litmus paper change colour?</a:t>
            </a:r>
          </a:p>
          <a:p>
            <a:pPr marL="0" indent="0">
              <a:buNone/>
            </a:pPr>
            <a:r>
              <a:rPr lang="en-IN" sz="1600" dirty="0"/>
              <a:t>On the basis of the above Activity, what do you infer about the acidic character of: (</a:t>
            </a:r>
            <a:r>
              <a:rPr lang="en-IN" sz="1600" dirty="0" err="1"/>
              <a:t>i</a:t>
            </a:r>
            <a:r>
              <a:rPr lang="en-IN" sz="1600" dirty="0"/>
              <a:t>) dry HCl gas (ii) HCl solution?</a:t>
            </a:r>
          </a:p>
          <a:p>
            <a:endParaRPr lang="en-IN" sz="1600" dirty="0"/>
          </a:p>
          <a:p>
            <a:r>
              <a:rPr lang="en-IN" sz="1600" dirty="0"/>
              <a:t>Now as we have identified that all acids generate H+ (</a:t>
            </a:r>
            <a:r>
              <a:rPr lang="en-IN" sz="1600" dirty="0" err="1"/>
              <a:t>aq</a:t>
            </a:r>
            <a:r>
              <a:rPr lang="en-IN" sz="1600" dirty="0"/>
              <a:t>) and all bases generate OH– (</a:t>
            </a:r>
            <a:r>
              <a:rPr lang="en-IN" sz="1600" dirty="0" err="1"/>
              <a:t>aq</a:t>
            </a:r>
            <a:r>
              <a:rPr lang="en-IN" sz="1600" dirty="0"/>
              <a:t>), we can view the neutralisation reaction as follows –</a:t>
            </a:r>
          </a:p>
          <a:p>
            <a:r>
              <a:rPr lang="en-IN" sz="1600" dirty="0"/>
              <a:t> Acid + Base → Salt + Water</a:t>
            </a:r>
          </a:p>
          <a:p>
            <a:r>
              <a:rPr lang="en-IN" sz="1600" dirty="0"/>
              <a:t> H X + M OH → MX+ HOH </a:t>
            </a:r>
          </a:p>
          <a:p>
            <a:r>
              <a:rPr lang="en-IN" sz="1600" dirty="0"/>
              <a:t>H+ (</a:t>
            </a:r>
            <a:r>
              <a:rPr lang="en-IN" sz="1600" dirty="0" err="1"/>
              <a:t>aq</a:t>
            </a:r>
            <a:r>
              <a:rPr lang="en-IN" sz="1600" dirty="0"/>
              <a:t>) + OH – (</a:t>
            </a:r>
            <a:r>
              <a:rPr lang="en-IN" sz="1600" dirty="0" err="1"/>
              <a:t>aq</a:t>
            </a:r>
            <a:r>
              <a:rPr lang="en-IN" sz="1600" dirty="0"/>
              <a:t>) → H2O(l)</a:t>
            </a:r>
            <a:endParaRPr lang="en-IN" dirty="0"/>
          </a:p>
          <a:p>
            <a:endParaRPr lang="en-IN" dirty="0"/>
          </a:p>
          <a:p>
            <a:endParaRPr lang="en-IN" dirty="0"/>
          </a:p>
          <a:p>
            <a:endParaRPr lang="en-IN" dirty="0"/>
          </a:p>
          <a:p>
            <a:r>
              <a:rPr lang="en-IN" dirty="0"/>
              <a:t>INFERENCE:</a:t>
            </a:r>
          </a:p>
          <a:p>
            <a:r>
              <a:rPr lang="en-IN" dirty="0"/>
              <a:t>This experiment suggests that hydrogen ions in HCl are produced in the presence of water. The separation of H+ ion from HCl molecules cannot occur in the absence of water. HCl + H2O → H3O+ + Cl– Hydrogen ions cannot exist alone, but they exist after combining with water molecules. Thus hydrogen ions must always be shown as H+ (</a:t>
            </a:r>
            <a:r>
              <a:rPr lang="en-IN" dirty="0" err="1"/>
              <a:t>aq</a:t>
            </a:r>
            <a:r>
              <a:rPr lang="en-IN" dirty="0"/>
              <a:t>) or hydronium ion (H3O+ ). H+ + H2O → H3O+ We have seen that acids give H3O+ or H+ (</a:t>
            </a:r>
            <a:r>
              <a:rPr lang="en-IN" dirty="0" err="1"/>
              <a:t>aq</a:t>
            </a:r>
            <a:r>
              <a:rPr lang="en-IN" dirty="0"/>
              <a:t>) ion in water. Let us see what happens when a base is dissolved in water. NaOH(s)  → H O2 Na+ (</a:t>
            </a:r>
            <a:r>
              <a:rPr lang="en-IN" dirty="0" err="1"/>
              <a:t>aq</a:t>
            </a:r>
            <a:r>
              <a:rPr lang="en-IN" dirty="0"/>
              <a:t>) + OH– (</a:t>
            </a:r>
            <a:r>
              <a:rPr lang="en-IN" dirty="0" err="1"/>
              <a:t>aq</a:t>
            </a:r>
            <a:r>
              <a:rPr lang="en-IN" dirty="0"/>
              <a:t>) </a:t>
            </a:r>
          </a:p>
          <a:p>
            <a:r>
              <a:rPr lang="en-IN" dirty="0"/>
              <a:t>KOH(s)= K (</a:t>
            </a:r>
            <a:r>
              <a:rPr lang="en-IN" dirty="0" err="1"/>
              <a:t>aq</a:t>
            </a:r>
            <a:r>
              <a:rPr lang="en-IN" dirty="0"/>
              <a:t>)+OH (</a:t>
            </a:r>
            <a:r>
              <a:rPr lang="en-IN" dirty="0" err="1"/>
              <a:t>aq</a:t>
            </a:r>
            <a:r>
              <a:rPr lang="en-IN" dirty="0"/>
              <a:t>) </a:t>
            </a:r>
          </a:p>
          <a:p>
            <a:r>
              <a:rPr lang="en-IN" dirty="0"/>
              <a:t> – Mg(OH)2 (s) +H2O = Mg2+(</a:t>
            </a:r>
            <a:r>
              <a:rPr lang="en-IN" dirty="0" err="1"/>
              <a:t>aq</a:t>
            </a:r>
            <a:r>
              <a:rPr lang="en-IN" dirty="0"/>
              <a:t>)+2OH– (</a:t>
            </a:r>
            <a:r>
              <a:rPr lang="en-IN" dirty="0" err="1"/>
              <a:t>aq</a:t>
            </a:r>
            <a:r>
              <a:rPr lang="en-IN" dirty="0"/>
              <a:t>)</a:t>
            </a:r>
          </a:p>
          <a:p>
            <a:r>
              <a:rPr lang="en-IN" dirty="0"/>
              <a:t> Bases generate hydroxide (OH– ) ions in water. Bases which are soluble in water are called alkalis</a:t>
            </a:r>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3</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Step 1:Test the pH values of solutions in Table</a:t>
            </a:r>
          </a:p>
          <a:p>
            <a:r>
              <a:rPr lang="en-IN" dirty="0"/>
              <a:t>Step 2:Record your observations.</a:t>
            </a:r>
          </a:p>
          <a:p>
            <a:pPr marL="0" indent="0">
              <a:buNone/>
            </a:pPr>
            <a:r>
              <a:rPr lang="en-IN" dirty="0"/>
              <a:t>What is the nature of each substance on the basis of your observations?</a:t>
            </a:r>
          </a:p>
          <a:p>
            <a:endParaRPr lang="en-IN" dirty="0"/>
          </a:p>
          <a:p>
            <a:r>
              <a:rPr lang="en-IN" dirty="0"/>
              <a:t>INFERENCE</a:t>
            </a:r>
          </a:p>
          <a:p>
            <a:r>
              <a:rPr lang="en-IN" dirty="0"/>
              <a:t>The strength of acids and bases depends on the number of H+ ions and OH– ions produced, respectively. If we take hydrochloric acid and acetic acid of the same concentration, say one molar, then these produce different amounts of hydrogen ions. Acids that give rise to more H+ ions are said to be strong acids, and acids that give less H+ ions are said to be weak acids. Can you now say what weak and strong bases are?</a:t>
            </a:r>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4</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Add some images related to the content.</a:t>
            </a:r>
          </a:p>
          <a:p>
            <a:endParaRPr lang="en-IN" dirty="0"/>
          </a:p>
          <a:p>
            <a:endParaRPr lang="en-IN" dirty="0"/>
          </a:p>
          <a:p>
            <a:r>
              <a:rPr lang="en-IN" dirty="0">
                <a:solidFill>
                  <a:schemeClr val="accent2"/>
                </a:solidFill>
              </a:rPr>
              <a:t>1)Are plants and animals pH sensitive?</a:t>
            </a:r>
          </a:p>
          <a:p>
            <a:r>
              <a:rPr lang="en-IN" dirty="0">
                <a:solidFill>
                  <a:schemeClr val="accent2"/>
                </a:solidFill>
              </a:rPr>
              <a:t> </a:t>
            </a:r>
            <a:r>
              <a:rPr lang="en-IN" dirty="0"/>
              <a:t>Our body works within the pH range of 7.0 to 7.8. Living organisms can survive only in a narrow range of pH change. When pH of rain water is less than 5.6, it is called acid rain. When acid rain flows into the rivers, it lowers the pH of the river water. The survival of aquatic life in such rivers becomes difficult.</a:t>
            </a:r>
          </a:p>
          <a:p>
            <a:r>
              <a:rPr lang="en-IN" dirty="0">
                <a:solidFill>
                  <a:schemeClr val="accent2"/>
                </a:solidFill>
              </a:rPr>
              <a:t>2)What is the pH of the soil in your backyard?</a:t>
            </a:r>
          </a:p>
          <a:p>
            <a:r>
              <a:rPr lang="en-IN" dirty="0">
                <a:solidFill>
                  <a:schemeClr val="accent2"/>
                </a:solidFill>
              </a:rPr>
              <a:t> </a:t>
            </a:r>
            <a:r>
              <a:rPr lang="en-IN" dirty="0"/>
              <a:t>Plants require a specific pH range for their healthy growth. To find out the pH required for the healthy growth of a plant, you can collect the soil from various places and check the pH in the manner described below in Activity 2.12. Also, you can note down which plants are growing in the region from which you have collected the soil.</a:t>
            </a:r>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5</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chemeClr val="accent2"/>
                </a:solidFill>
              </a:rPr>
              <a:t>3)pH in our digestive system</a:t>
            </a:r>
          </a:p>
          <a:p>
            <a:r>
              <a:rPr lang="en-IN" dirty="0">
                <a:solidFill>
                  <a:schemeClr val="accent2"/>
                </a:solidFill>
              </a:rPr>
              <a:t> </a:t>
            </a:r>
            <a:r>
              <a:rPr lang="en-IN" dirty="0"/>
              <a:t>It is very interesting to note that our stomach produces hydrochloric acid. It helps in the digestion of food without harming the stomach. During indigestion the stomach produces too much acid and this causes pain and irritation. To get rid of this pain, people use bases called antacids. One such remedy must have been suggested by you at the beginning of this Chapter. These antacids neutralise the excess acid. Magnesium hydroxide (Milk of magnesia), a mild base, is often used for this purpose.</a:t>
            </a:r>
          </a:p>
          <a:p>
            <a:r>
              <a:rPr lang="en-IN" dirty="0">
                <a:solidFill>
                  <a:schemeClr val="accent2"/>
                </a:solidFill>
              </a:rPr>
              <a:t>4) pH change as the cause of tooth decay</a:t>
            </a:r>
          </a:p>
          <a:p>
            <a:r>
              <a:rPr lang="en-IN" dirty="0">
                <a:solidFill>
                  <a:schemeClr val="accent2"/>
                </a:solidFill>
              </a:rPr>
              <a:t> </a:t>
            </a:r>
            <a:r>
              <a:rPr lang="en-IN" dirty="0"/>
              <a:t>Tooth decay starts when the pH of the mouth is lower than 5.5. Tooth enamel, made up of calcium hydroxyapatite (a crystalline form of calcium phosphate) is the hardest substance in the body. It does not dissolve in water, but is corroded when the pH in the mouth is below 5.5. Bacteria present in the mouth produce acids by degradation of sugar and food particles remaining in the mouth after eating. The best way to prevent this is to clean the mouth after eating food. Using toothpastes, which are generally basic, for cleaning the teeth can neutralise the excess acid and prevent tooth decay. </a:t>
            </a:r>
          </a:p>
          <a:p>
            <a:r>
              <a:rPr lang="en-IN" dirty="0">
                <a:solidFill>
                  <a:schemeClr val="accent2"/>
                </a:solidFill>
              </a:rPr>
              <a:t>5)Self defence by animals and plants</a:t>
            </a:r>
            <a:r>
              <a:rPr lang="en-IN" dirty="0"/>
              <a:t> </a:t>
            </a:r>
            <a:r>
              <a:rPr lang="en-IN" dirty="0">
                <a:solidFill>
                  <a:schemeClr val="accent2"/>
                </a:solidFill>
              </a:rPr>
              <a:t>through chemical warfare</a:t>
            </a:r>
          </a:p>
          <a:p>
            <a:r>
              <a:rPr lang="en-IN" dirty="0">
                <a:solidFill>
                  <a:schemeClr val="accent2"/>
                </a:solidFill>
              </a:rPr>
              <a:t> </a:t>
            </a:r>
            <a:r>
              <a:rPr lang="en-IN" dirty="0"/>
              <a:t>Have you ever been stung by a honey-bee? Bee-sting leaves an acid which causes pain and irritation. Use of a mild base like baking soda on the stung area gives relief. Stinging hair of nettle leaves inject </a:t>
            </a:r>
            <a:r>
              <a:rPr lang="en-IN" dirty="0" err="1"/>
              <a:t>methanoic</a:t>
            </a:r>
            <a:r>
              <a:rPr lang="en-IN" dirty="0"/>
              <a:t> acid causing burning pain. </a:t>
            </a:r>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B8796F01-7154-41E0-B48B-A6921757531A}"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6</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3747"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ctrTitle"/>
          </p:nvPr>
        </p:nvSpPr>
        <p:spPr>
          <a:xfrm>
            <a:off x="4880617"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9/19/19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Click="0" advTm="200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p:transition spd="slow" advClick="0" advTm="200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p:transition spd="slow" advClick="0" advTm="200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cSld>
  <p:clrMapOvr>
    <a:masterClrMapping/>
  </p:clrMapOvr>
  <p:transition spd="slow" advClick="0" advTm="200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92127"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7" y="0"/>
            <a:ext cx="4592790" cy="6858000"/>
          </a:xfrm>
          <a:prstGeom prst="rect">
            <a:avLst/>
          </a:prstGeom>
        </p:spPr>
      </p:pic>
      <p:sp>
        <p:nvSpPr>
          <p:cNvPr id="7" name="Title 1"/>
          <p:cNvSpPr>
            <a:spLocks noGrp="1"/>
          </p:cNvSpPr>
          <p:nvPr>
            <p:ph type="ctrTitle"/>
          </p:nvPr>
        </p:nvSpPr>
        <p:spPr>
          <a:xfrm>
            <a:off x="237211"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211"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Click="0" advTm="200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200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9/19/19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200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0895E-43C3-4560-B59A-90049317E860}" type="datetime1">
              <a:rPr lang="en-US" smtClean="0"/>
              <a:t>9/19/19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200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200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455731" y="1701800"/>
            <a:ext cx="3352800"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731" y="4648200"/>
            <a:ext cx="3352800"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p:transition spd="slow" advClick="0" advTm="200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effectLst/>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p:transition spd="slow" advClick="0" advTm="2000">
    <p:push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92127"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9/19/19</a:t>
            </a:fld>
            <a:endParaRPr lang="en-US"/>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2000">
    <p:push dir="r"/>
  </p:transition>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1864" y="4499811"/>
            <a:ext cx="7008574" cy="1804736"/>
          </a:xfrm>
        </p:spPr>
        <p:txBody>
          <a:bodyPr>
            <a:normAutofit fontScale="90000"/>
          </a:bodyPr>
          <a:lstStyle/>
          <a:p>
            <a:r>
              <a:rPr lang="en-US" dirty="0">
                <a:solidFill>
                  <a:schemeClr val="accent1">
                    <a:lumMod val="50000"/>
                  </a:schemeClr>
                </a:solidFill>
                <a:latin typeface="Segoe Marker" panose="03080602040302020204"/>
              </a:rPr>
              <a:t>ACID BASES AND SALTS</a:t>
            </a:r>
            <a:br>
              <a:rPr lang="en-US" dirty="0">
                <a:solidFill>
                  <a:schemeClr val="accent1">
                    <a:lumMod val="50000"/>
                  </a:schemeClr>
                </a:solidFill>
                <a:latin typeface="Segoe Marker" panose="03080602040302020204"/>
              </a:rPr>
            </a:br>
            <a:r>
              <a:rPr lang="en-US" dirty="0">
                <a:solidFill>
                  <a:schemeClr val="accent1">
                    <a:lumMod val="50000"/>
                  </a:schemeClr>
                </a:solidFill>
                <a:latin typeface="Segoe Marker" panose="03080602040302020204"/>
              </a:rPr>
              <a:t/>
            </a:r>
            <a:br>
              <a:rPr lang="en-US" dirty="0">
                <a:solidFill>
                  <a:schemeClr val="accent1">
                    <a:lumMod val="50000"/>
                  </a:schemeClr>
                </a:solidFill>
                <a:latin typeface="Segoe Marker" panose="03080602040302020204"/>
              </a:rPr>
            </a:br>
            <a:r>
              <a:rPr lang="en-IN" altLang="en-US" dirty="0">
                <a:solidFill>
                  <a:schemeClr val="accent1">
                    <a:lumMod val="50000"/>
                  </a:schemeClr>
                </a:solidFill>
                <a:latin typeface="Segoe Marker" panose="03080602040302020204"/>
              </a:rPr>
              <a:t>Common properties of Acids and Bases</a:t>
            </a:r>
          </a:p>
        </p:txBody>
      </p:sp>
      <p:sp>
        <p:nvSpPr>
          <p:cNvPr id="3" name="Subtitle 2"/>
          <p:cNvSpPr>
            <a:spLocks noGrp="1"/>
          </p:cNvSpPr>
          <p:nvPr>
            <p:ph type="subTitle" idx="1"/>
          </p:nvPr>
        </p:nvSpPr>
        <p:spPr>
          <a:xfrm>
            <a:off x="4871864" y="721895"/>
            <a:ext cx="7008574" cy="2583553"/>
          </a:xfrm>
        </p:spPr>
        <p:txBody>
          <a:bodyPr/>
          <a:lstStyle/>
          <a:p>
            <a:r>
              <a:rPr lang="en-US" dirty="0">
                <a:latin typeface="Segoe Marker" panose="03080602040302020204"/>
              </a:rPr>
              <a:t>CHAPTER NUMBER 2</a:t>
            </a: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1" presetClass="entr" presetSubtype="0" fill="hold" grpId="0" nodeType="afterEffect">
                                  <p:stCondLst>
                                    <p:cond delay="150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chemeClr val="accent2"/>
                </a:solidFill>
              </a:rPr>
              <a:t> </a:t>
            </a:r>
            <a:r>
              <a:rPr lang="en-IN" sz="3600" dirty="0">
                <a:solidFill>
                  <a:schemeClr val="accent1">
                    <a:lumMod val="50000"/>
                  </a:schemeClr>
                </a:solidFill>
              </a:rPr>
              <a:t>WHAT DO ALL ACIDS AND ALL BASES HAVE IN COMMON?</a:t>
            </a:r>
          </a:p>
        </p:txBody>
      </p:sp>
      <p:sp>
        <p:nvSpPr>
          <p:cNvPr id="3" name="Content Placeholder 2"/>
          <p:cNvSpPr>
            <a:spLocks noGrp="1"/>
          </p:cNvSpPr>
          <p:nvPr>
            <p:ph sz="half" idx="1"/>
          </p:nvPr>
        </p:nvSpPr>
        <p:spPr/>
        <p:txBody>
          <a:bodyPr>
            <a:normAutofit fontScale="77500" lnSpcReduction="10000"/>
          </a:bodyPr>
          <a:lstStyle/>
          <a:p>
            <a:r>
              <a:rPr lang="en-IN" dirty="0">
                <a:solidFill>
                  <a:schemeClr val="tx1"/>
                </a:solidFill>
                <a:sym typeface="+mn-ea"/>
              </a:rPr>
              <a:t>Step 1:Take solutions of glucose, alcohol, hydrochloric acid, sulphuric acid, etc.</a:t>
            </a:r>
            <a:endParaRPr lang="en-IN" dirty="0">
              <a:solidFill>
                <a:schemeClr val="tx1"/>
              </a:solidFill>
            </a:endParaRPr>
          </a:p>
          <a:p>
            <a:r>
              <a:rPr lang="en-IN" dirty="0">
                <a:solidFill>
                  <a:schemeClr val="tx1"/>
                </a:solidFill>
                <a:sym typeface="+mn-ea"/>
              </a:rPr>
              <a:t>Step 2: Fix two nails on a cork, and place the cork in a 100 mL beaker.</a:t>
            </a:r>
            <a:endParaRPr lang="en-IN" dirty="0">
              <a:solidFill>
                <a:schemeClr val="tx1"/>
              </a:solidFill>
            </a:endParaRPr>
          </a:p>
          <a:p>
            <a:r>
              <a:rPr lang="en-IN" dirty="0">
                <a:solidFill>
                  <a:schemeClr val="tx1"/>
                </a:solidFill>
                <a:sym typeface="+mn-ea"/>
              </a:rPr>
              <a:t>Step 3:Connect the nails to the two terminals of a 6 volt battery through a bulb and a switch, as shown in Fig. 2.3. </a:t>
            </a:r>
            <a:endParaRPr lang="en-IN" dirty="0">
              <a:solidFill>
                <a:schemeClr val="tx1"/>
              </a:solidFill>
            </a:endParaRPr>
          </a:p>
          <a:p>
            <a:r>
              <a:rPr lang="en-IN" dirty="0">
                <a:solidFill>
                  <a:schemeClr val="tx1"/>
                </a:solidFill>
                <a:sym typeface="+mn-ea"/>
              </a:rPr>
              <a:t>Step 4:Now pour some dilute HCl in the beaker and switch on the current.</a:t>
            </a:r>
            <a:endParaRPr lang="en-IN" dirty="0">
              <a:solidFill>
                <a:schemeClr val="tx1"/>
              </a:solidFill>
            </a:endParaRPr>
          </a:p>
          <a:p>
            <a:r>
              <a:rPr lang="en-IN" dirty="0">
                <a:solidFill>
                  <a:schemeClr val="tx1"/>
                </a:solidFill>
                <a:sym typeface="+mn-ea"/>
              </a:rPr>
              <a:t>Step 5:Repeat with dilute sulphuric acid.</a:t>
            </a:r>
            <a:endParaRPr lang="en-IN" dirty="0">
              <a:solidFill>
                <a:schemeClr val="tx1"/>
              </a:solidFill>
            </a:endParaRPr>
          </a:p>
          <a:p>
            <a:endParaRPr lang="en-IN" dirty="0">
              <a:solidFill>
                <a:schemeClr val="tx1"/>
              </a:solidFill>
            </a:endParaRPr>
          </a:p>
        </p:txBody>
      </p:sp>
      <p:pic>
        <p:nvPicPr>
          <p:cNvPr id="5" name="Content Placeholder 4"/>
          <p:cNvPicPr>
            <a:picLocks noGrp="1" noChangeAspect="1"/>
          </p:cNvPicPr>
          <p:nvPr>
            <p:ph sz="half" idx="2"/>
          </p:nvPr>
        </p:nvPicPr>
        <p:blipFill>
          <a:blip r:embed="rId3"/>
          <a:srcRect l="21901" t="40572" r="55370" b="19492"/>
          <a:stretch>
            <a:fillRect/>
          </a:stretch>
        </p:blipFill>
        <p:spPr>
          <a:xfrm>
            <a:off x="6802120" y="1701800"/>
            <a:ext cx="4475480" cy="4419600"/>
          </a:xfrm>
          <a:prstGeom prst="rect">
            <a:avLst/>
          </a:prstGeom>
        </p:spPr>
      </p:pic>
      <p:sp>
        <p:nvSpPr>
          <p:cNvPr id="6" name="Rectangle 5"/>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3000"/>
                            </p:stCondLst>
                            <p:childTnLst>
                              <p:par>
                                <p:cTn id="11" presetID="12" presetClass="entr" presetSubtype="4" fill="hold" nodeType="afterEffect">
                                  <p:stCondLst>
                                    <p:cond delay="150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par>
                          <p:cTn id="15" fill="hold">
                            <p:stCondLst>
                              <p:cond delay="5000"/>
                            </p:stCondLst>
                            <p:childTnLst>
                              <p:par>
                                <p:cTn id="16" presetID="12" presetClass="entr" presetSubtype="4" fill="hold" nodeType="afterEffect">
                                  <p:stCondLst>
                                    <p:cond delay="150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par>
                          <p:cTn id="20" fill="hold">
                            <p:stCondLst>
                              <p:cond delay="7000"/>
                            </p:stCondLst>
                            <p:childTnLst>
                              <p:par>
                                <p:cTn id="21" presetID="12" presetClass="entr" presetSubtype="4" fill="hold" nodeType="afterEffect">
                                  <p:stCondLst>
                                    <p:cond delay="150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2" end="2"/>
                                            </p:txEl>
                                          </p:spTgt>
                                        </p:tgtEl>
                                      </p:cBhvr>
                                    </p:animEffect>
                                  </p:childTnLst>
                                </p:cTn>
                              </p:par>
                            </p:childTnLst>
                          </p:cTn>
                        </p:par>
                        <p:par>
                          <p:cTn id="25" fill="hold">
                            <p:stCondLst>
                              <p:cond delay="9000"/>
                            </p:stCondLst>
                            <p:childTnLst>
                              <p:par>
                                <p:cTn id="26" presetID="12" presetClass="entr" presetSubtype="4" fill="hold" nodeType="afterEffect">
                                  <p:stCondLst>
                                    <p:cond delay="150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3" end="3"/>
                                            </p:txEl>
                                          </p:spTgt>
                                        </p:tgtEl>
                                      </p:cBhvr>
                                    </p:animEffect>
                                  </p:childTnLst>
                                </p:cTn>
                              </p:par>
                            </p:childTnLst>
                          </p:cTn>
                        </p:par>
                        <p:par>
                          <p:cTn id="30" fill="hold">
                            <p:stCondLst>
                              <p:cond delay="11000"/>
                            </p:stCondLst>
                            <p:childTnLst>
                              <p:par>
                                <p:cTn id="31" presetID="12" presetClass="entr" presetSubtype="4" fill="hold" nodeType="afterEffect">
                                  <p:stCondLst>
                                    <p:cond delay="150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4" end="4"/>
                                            </p:txEl>
                                          </p:spTgt>
                                        </p:tgtEl>
                                      </p:cBhvr>
                                    </p:animEffect>
                                  </p:childTnLst>
                                </p:cTn>
                              </p:par>
                            </p:childTnLst>
                          </p:cTn>
                        </p:par>
                        <p:par>
                          <p:cTn id="35" fill="hold">
                            <p:stCondLst>
                              <p:cond delay="13000"/>
                            </p:stCondLst>
                            <p:childTnLst>
                              <p:par>
                                <p:cTn id="36" presetID="1" presetClass="entr" presetSubtype="0" fill="hold" grpId="0" nodeType="afterEffect">
                                  <p:stCondLst>
                                    <p:cond delay="150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chemeClr val="accent1">
                    <a:lumMod val="50000"/>
                  </a:schemeClr>
                </a:solidFill>
              </a:rPr>
              <a:t>What Happens to an Acid or a Base in a Water Solution?</a:t>
            </a:r>
          </a:p>
        </p:txBody>
      </p:sp>
      <p:pic>
        <p:nvPicPr>
          <p:cNvPr id="4" name="Content Placeholder 3"/>
          <p:cNvPicPr>
            <a:picLocks noGrp="1" noChangeAspect="1"/>
          </p:cNvPicPr>
          <p:nvPr>
            <p:ph idx="1"/>
          </p:nvPr>
        </p:nvPicPr>
        <p:blipFill>
          <a:blip r:embed="rId3"/>
          <a:srcRect l="51818" t="38648" r="25440" b="25756"/>
          <a:stretch>
            <a:fillRect/>
          </a:stretch>
        </p:blipFill>
        <p:spPr>
          <a:xfrm>
            <a:off x="6222365" y="1473200"/>
            <a:ext cx="5694045" cy="5066665"/>
          </a:xfrm>
          <a:prstGeom prst="rect">
            <a:avLst/>
          </a:prstGeom>
        </p:spPr>
      </p:pic>
      <p:sp>
        <p:nvSpPr>
          <p:cNvPr id="51" name="TextBox 7"/>
          <p:cNvSpPr txBox="1"/>
          <p:nvPr/>
        </p:nvSpPr>
        <p:spPr>
          <a:xfrm>
            <a:off x="402894" y="2336222"/>
            <a:ext cx="700405" cy="35433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lnSpc>
                <a:spcPct val="95000"/>
              </a:lnSpc>
            </a:pPr>
            <a:r>
              <a:rPr lang="en-IN" altLang="en-US" dirty="0" smtClean="0"/>
              <a:t>Base</a:t>
            </a:r>
            <a:endParaRPr lang="en-IN" altLang="en-US" dirty="0"/>
          </a:p>
        </p:txBody>
      </p:sp>
      <p:sp>
        <p:nvSpPr>
          <p:cNvPr id="6" name="TextBox 8"/>
          <p:cNvSpPr txBox="1"/>
          <p:nvPr/>
        </p:nvSpPr>
        <p:spPr>
          <a:xfrm>
            <a:off x="1145576" y="2357678"/>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7" name="TextBox 9"/>
          <p:cNvSpPr txBox="1"/>
          <p:nvPr/>
        </p:nvSpPr>
        <p:spPr>
          <a:xfrm>
            <a:off x="1535430" y="2329180"/>
            <a:ext cx="118872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a:t>Acid</a:t>
            </a:r>
          </a:p>
        </p:txBody>
      </p:sp>
      <p:cxnSp>
        <p:nvCxnSpPr>
          <p:cNvPr id="8" name="Straight Arrow Connector 7"/>
          <p:cNvCxnSpPr/>
          <p:nvPr/>
        </p:nvCxnSpPr>
        <p:spPr>
          <a:xfrm>
            <a:off x="2903758" y="2554729"/>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12"/>
          <p:cNvSpPr txBox="1"/>
          <p:nvPr/>
        </p:nvSpPr>
        <p:spPr>
          <a:xfrm>
            <a:off x="3964940" y="2304415"/>
            <a:ext cx="109855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smtClean="0"/>
              <a:t>Salt</a:t>
            </a:r>
            <a:endParaRPr lang="en-IN" altLang="en-US" dirty="0"/>
          </a:p>
        </p:txBody>
      </p:sp>
      <p:sp>
        <p:nvSpPr>
          <p:cNvPr id="10" name="TextBox 13"/>
          <p:cNvSpPr txBox="1"/>
          <p:nvPr/>
        </p:nvSpPr>
        <p:spPr>
          <a:xfrm>
            <a:off x="5119376" y="2271472"/>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11" name="TextBox 14"/>
          <p:cNvSpPr txBox="1"/>
          <p:nvPr/>
        </p:nvSpPr>
        <p:spPr>
          <a:xfrm>
            <a:off x="5505450" y="2304415"/>
            <a:ext cx="94488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smtClean="0"/>
              <a:t>Water</a:t>
            </a:r>
            <a:endParaRPr lang="en-IN" altLang="en-US" dirty="0"/>
          </a:p>
        </p:txBody>
      </p:sp>
      <p:sp>
        <p:nvSpPr>
          <p:cNvPr id="12" name="TextBox 7"/>
          <p:cNvSpPr txBox="1"/>
          <p:nvPr/>
        </p:nvSpPr>
        <p:spPr>
          <a:xfrm>
            <a:off x="504812" y="3185852"/>
            <a:ext cx="534670" cy="35433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lnSpc>
                <a:spcPct val="95000"/>
              </a:lnSpc>
            </a:pPr>
            <a:r>
              <a:rPr lang="en-IN" altLang="en-US" dirty="0" smtClean="0"/>
              <a:t>HX</a:t>
            </a:r>
            <a:endParaRPr lang="en-IN" altLang="en-US" dirty="0"/>
          </a:p>
        </p:txBody>
      </p:sp>
      <p:sp>
        <p:nvSpPr>
          <p:cNvPr id="13" name="TextBox 8"/>
          <p:cNvSpPr txBox="1"/>
          <p:nvPr/>
        </p:nvSpPr>
        <p:spPr>
          <a:xfrm>
            <a:off x="1164626" y="3207308"/>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14" name="TextBox 9"/>
          <p:cNvSpPr txBox="1"/>
          <p:nvPr/>
        </p:nvSpPr>
        <p:spPr>
          <a:xfrm>
            <a:off x="1554480" y="3178810"/>
            <a:ext cx="118872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a:t>MOH</a:t>
            </a:r>
          </a:p>
        </p:txBody>
      </p:sp>
      <p:cxnSp>
        <p:nvCxnSpPr>
          <p:cNvPr id="15" name="Straight Arrow Connector 14"/>
          <p:cNvCxnSpPr/>
          <p:nvPr/>
        </p:nvCxnSpPr>
        <p:spPr>
          <a:xfrm>
            <a:off x="2922808" y="3404359"/>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2"/>
          <p:cNvSpPr txBox="1"/>
          <p:nvPr/>
        </p:nvSpPr>
        <p:spPr>
          <a:xfrm>
            <a:off x="3983990" y="3154045"/>
            <a:ext cx="109855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smtClean="0"/>
              <a:t>MX</a:t>
            </a:r>
            <a:endParaRPr lang="en-IN" altLang="en-US" dirty="0"/>
          </a:p>
        </p:txBody>
      </p:sp>
      <p:sp>
        <p:nvSpPr>
          <p:cNvPr id="17" name="TextBox 13"/>
          <p:cNvSpPr txBox="1"/>
          <p:nvPr/>
        </p:nvSpPr>
        <p:spPr>
          <a:xfrm>
            <a:off x="5138426" y="3121102"/>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18" name="TextBox 14"/>
          <p:cNvSpPr txBox="1"/>
          <p:nvPr/>
        </p:nvSpPr>
        <p:spPr>
          <a:xfrm>
            <a:off x="5524500" y="3154045"/>
            <a:ext cx="94488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smtClean="0"/>
              <a:t>HOH</a:t>
            </a:r>
            <a:endParaRPr lang="en-IN" altLang="en-US" dirty="0"/>
          </a:p>
        </p:txBody>
      </p:sp>
      <p:sp>
        <p:nvSpPr>
          <p:cNvPr id="19" name="TextBox 7"/>
          <p:cNvSpPr txBox="1"/>
          <p:nvPr/>
        </p:nvSpPr>
        <p:spPr>
          <a:xfrm>
            <a:off x="544499" y="4039292"/>
            <a:ext cx="892175" cy="35433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lnSpc>
                <a:spcPct val="95000"/>
              </a:lnSpc>
            </a:pPr>
            <a:r>
              <a:rPr lang="en-IN" altLang="en-US" dirty="0" smtClean="0"/>
              <a:t>H</a:t>
            </a:r>
            <a:r>
              <a:rPr lang="en-IN" altLang="en-US" baseline="30000" dirty="0" smtClean="0"/>
              <a:t>+</a:t>
            </a:r>
            <a:r>
              <a:rPr lang="en-IN" altLang="en-US" dirty="0" smtClean="0"/>
              <a:t>(aq)</a:t>
            </a:r>
            <a:endParaRPr lang="en-IN" altLang="en-US" dirty="0"/>
          </a:p>
        </p:txBody>
      </p:sp>
      <p:sp>
        <p:nvSpPr>
          <p:cNvPr id="20" name="TextBox 8"/>
          <p:cNvSpPr txBox="1"/>
          <p:nvPr/>
        </p:nvSpPr>
        <p:spPr>
          <a:xfrm>
            <a:off x="1383066" y="4060748"/>
            <a:ext cx="370614" cy="443198"/>
          </a:xfrm>
          <a:prstGeom prst="rect">
            <a:avLst/>
          </a:prstGeom>
          <a:noFill/>
        </p:spPr>
        <p:txBody>
          <a:bodyPr wrap="none" rtlCol="0">
            <a:spAutoFit/>
          </a:bodyPr>
          <a:lstStyle/>
          <a:p>
            <a:pPr algn="ctr">
              <a:lnSpc>
                <a:spcPct val="95000"/>
              </a:lnSpc>
            </a:pPr>
            <a:r>
              <a:rPr lang="en-US" smtClean="0"/>
              <a:t>+</a:t>
            </a:r>
            <a:endParaRPr lang="en-US"/>
          </a:p>
        </p:txBody>
      </p:sp>
      <p:sp>
        <p:nvSpPr>
          <p:cNvPr id="21" name="TextBox 9"/>
          <p:cNvSpPr txBox="1"/>
          <p:nvPr/>
        </p:nvSpPr>
        <p:spPr>
          <a:xfrm>
            <a:off x="1772920" y="4032250"/>
            <a:ext cx="118872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a:t>OH</a:t>
            </a:r>
            <a:r>
              <a:rPr lang="en-IN" altLang="en-US" baseline="30000" dirty="0"/>
              <a:t>-</a:t>
            </a:r>
            <a:r>
              <a:rPr lang="en-IN" altLang="en-US" dirty="0"/>
              <a:t>(aq)</a:t>
            </a:r>
          </a:p>
        </p:txBody>
      </p:sp>
      <p:cxnSp>
        <p:nvCxnSpPr>
          <p:cNvPr id="22" name="Straight Arrow Connector 21"/>
          <p:cNvCxnSpPr/>
          <p:nvPr/>
        </p:nvCxnSpPr>
        <p:spPr>
          <a:xfrm>
            <a:off x="3141248" y="4257799"/>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3" name="TextBox 12"/>
          <p:cNvSpPr txBox="1"/>
          <p:nvPr/>
        </p:nvSpPr>
        <p:spPr>
          <a:xfrm>
            <a:off x="4202430" y="4007485"/>
            <a:ext cx="1098550" cy="354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lnSpc>
                <a:spcPct val="95000"/>
              </a:lnSpc>
            </a:pPr>
            <a:r>
              <a:rPr lang="en-IN" altLang="en-US" dirty="0"/>
              <a:t>H</a:t>
            </a:r>
            <a:r>
              <a:rPr lang="en-IN" altLang="en-US" baseline="-25000" dirty="0"/>
              <a:t>2</a:t>
            </a:r>
            <a:r>
              <a:rPr lang="en-IN" altLang="en-US" dirty="0"/>
              <a:t>O (l)</a:t>
            </a:r>
          </a:p>
        </p:txBody>
      </p:sp>
      <p:sp>
        <p:nvSpPr>
          <p:cNvPr id="24" name="Rectangle 2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3000"/>
                            </p:stCondLst>
                            <p:childTnLst>
                              <p:par>
                                <p:cTn id="11" presetID="10" presetClass="entr" presetSubtype="0" fill="hold" grpId="0" nodeType="afterEffect">
                                  <p:stCondLst>
                                    <p:cond delay="150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par>
                          <p:cTn id="14" fill="hold">
                            <p:stCondLst>
                              <p:cond delay="5000"/>
                            </p:stCondLst>
                            <p:childTnLst>
                              <p:par>
                                <p:cTn id="15" presetID="10" presetClass="entr" presetSubtype="0" fill="hold" grpId="0" nodeType="afterEffect">
                                  <p:stCondLst>
                                    <p:cond delay="1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7000"/>
                            </p:stCondLst>
                            <p:childTnLst>
                              <p:par>
                                <p:cTn id="19" presetID="10" presetClass="entr" presetSubtype="0" fill="hold" grpId="0" nodeType="afterEffect">
                                  <p:stCondLst>
                                    <p:cond delay="15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9000"/>
                            </p:stCondLst>
                            <p:childTnLst>
                              <p:par>
                                <p:cTn id="23" presetID="22" presetClass="entr" presetSubtype="8" fill="hold" nodeType="after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1000"/>
                            </p:stCondLst>
                            <p:childTnLst>
                              <p:par>
                                <p:cTn id="27" presetID="10" presetClass="entr" presetSubtype="0" fill="hold" grpId="0" nodeType="afterEffect">
                                  <p:stCondLst>
                                    <p:cond delay="15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13000"/>
                            </p:stCondLst>
                            <p:childTnLst>
                              <p:par>
                                <p:cTn id="31" presetID="10" presetClass="entr" presetSubtype="0" fill="hold" grpId="0" nodeType="afterEffect">
                                  <p:stCondLst>
                                    <p:cond delay="15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15000"/>
                            </p:stCondLst>
                            <p:childTnLst>
                              <p:par>
                                <p:cTn id="35" presetID="10" presetClass="entr" presetSubtype="0" fill="hold" grpId="0" nodeType="afterEffect">
                                  <p:stCondLst>
                                    <p:cond delay="15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7000"/>
                            </p:stCondLst>
                            <p:childTnLst>
                              <p:par>
                                <p:cTn id="39" presetID="10" presetClass="entr" presetSubtype="0" fill="hold" grpId="0" nodeType="afterEffect">
                                  <p:stCondLst>
                                    <p:cond delay="150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19000"/>
                            </p:stCondLst>
                            <p:childTnLst>
                              <p:par>
                                <p:cTn id="43" presetID="10" presetClass="entr" presetSubtype="0" fill="hold" grpId="0" nodeType="afterEffect">
                                  <p:stCondLst>
                                    <p:cond delay="15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21000"/>
                            </p:stCondLst>
                            <p:childTnLst>
                              <p:par>
                                <p:cTn id="47" presetID="10" presetClass="entr" presetSubtype="0" fill="hold" grpId="0" nodeType="afterEffect">
                                  <p:stCondLst>
                                    <p:cond delay="15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par>
                          <p:cTn id="50" fill="hold">
                            <p:stCondLst>
                              <p:cond delay="23000"/>
                            </p:stCondLst>
                            <p:childTnLst>
                              <p:par>
                                <p:cTn id="51" presetID="22" presetClass="entr" presetSubtype="8" fill="hold" nodeType="afterEffect">
                                  <p:stCondLst>
                                    <p:cond delay="150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p:stCondLst>
                              <p:cond delay="25000"/>
                            </p:stCondLst>
                            <p:childTnLst>
                              <p:par>
                                <p:cTn id="55" presetID="10" presetClass="entr" presetSubtype="0" fill="hold" grpId="0" nodeType="afterEffect">
                                  <p:stCondLst>
                                    <p:cond delay="150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27000"/>
                            </p:stCondLst>
                            <p:childTnLst>
                              <p:par>
                                <p:cTn id="59" presetID="10" presetClass="entr" presetSubtype="0" fill="hold" grpId="0" nodeType="afterEffect">
                                  <p:stCondLst>
                                    <p:cond delay="15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par>
                          <p:cTn id="62" fill="hold">
                            <p:stCondLst>
                              <p:cond delay="29000"/>
                            </p:stCondLst>
                            <p:childTnLst>
                              <p:par>
                                <p:cTn id="63" presetID="10" presetClass="entr" presetSubtype="0" fill="hold" grpId="0" nodeType="afterEffect">
                                  <p:stCondLst>
                                    <p:cond delay="150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par>
                          <p:cTn id="66" fill="hold">
                            <p:stCondLst>
                              <p:cond delay="31000"/>
                            </p:stCondLst>
                            <p:childTnLst>
                              <p:par>
                                <p:cTn id="67" presetID="10" presetClass="entr" presetSubtype="0" fill="hold" grpId="0" nodeType="afterEffect">
                                  <p:stCondLst>
                                    <p:cond delay="150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par>
                          <p:cTn id="70" fill="hold">
                            <p:stCondLst>
                              <p:cond delay="33000"/>
                            </p:stCondLst>
                            <p:childTnLst>
                              <p:par>
                                <p:cTn id="71" presetID="10" presetClass="entr" presetSubtype="0" fill="hold" grpId="0" nodeType="afterEffect">
                                  <p:stCondLst>
                                    <p:cond delay="150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par>
                          <p:cTn id="74" fill="hold">
                            <p:stCondLst>
                              <p:cond delay="35000"/>
                            </p:stCondLst>
                            <p:childTnLst>
                              <p:par>
                                <p:cTn id="75" presetID="10" presetClass="entr" presetSubtype="0" fill="hold" grpId="0" nodeType="afterEffect">
                                  <p:stCondLst>
                                    <p:cond delay="150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par>
                          <p:cTn id="78" fill="hold">
                            <p:stCondLst>
                              <p:cond delay="37000"/>
                            </p:stCondLst>
                            <p:childTnLst>
                              <p:par>
                                <p:cTn id="79" presetID="22" presetClass="entr" presetSubtype="8" fill="hold" nodeType="afterEffect">
                                  <p:stCondLst>
                                    <p:cond delay="150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childTnLst>
                          </p:cTn>
                        </p:par>
                        <p:par>
                          <p:cTn id="82" fill="hold">
                            <p:stCondLst>
                              <p:cond delay="39000"/>
                            </p:stCondLst>
                            <p:childTnLst>
                              <p:par>
                                <p:cTn id="83" presetID="10" presetClass="entr" presetSubtype="0" fill="hold" grpId="0" nodeType="afterEffect">
                                  <p:stCondLst>
                                    <p:cond delay="150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par>
                          <p:cTn id="86" fill="hold">
                            <p:stCondLst>
                              <p:cond delay="41000"/>
                            </p:stCondLst>
                            <p:childTnLst>
                              <p:par>
                                <p:cTn id="87" presetID="1" presetClass="entr" presetSubtype="0" fill="hold" grpId="0" nodeType="afterEffect">
                                  <p:stCondLst>
                                    <p:cond delay="150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bldLvl="0" animBg="1"/>
      <p:bldP spid="6" grpId="0"/>
      <p:bldP spid="7" grpId="0" bldLvl="0" animBg="1"/>
      <p:bldP spid="9" grpId="0" bldLvl="0" animBg="1"/>
      <p:bldP spid="10" grpId="0"/>
      <p:bldP spid="11" grpId="0" bldLvl="0" animBg="1"/>
      <p:bldP spid="12" grpId="0" bldLvl="0" animBg="1"/>
      <p:bldP spid="13" grpId="0"/>
      <p:bldP spid="14" grpId="0" bldLvl="0" animBg="1"/>
      <p:bldP spid="16" grpId="0" bldLvl="0" animBg="1"/>
      <p:bldP spid="17" grpId="0"/>
      <p:bldP spid="18" grpId="0" bldLvl="0" animBg="1"/>
      <p:bldP spid="19" grpId="0" bldLvl="0" animBg="1"/>
      <p:bldP spid="20" grpId="0"/>
      <p:bldP spid="21" grpId="0" bldLvl="0" animBg="1"/>
      <p:bldP spid="23" grpId="0" bldLvl="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a:t>
            </a:r>
          </a:p>
        </p:txBody>
      </p:sp>
      <p:pic>
        <p:nvPicPr>
          <p:cNvPr id="4" name="Content Placeholder 3"/>
          <p:cNvPicPr>
            <a:picLocks noGrp="1" noChangeAspect="1"/>
          </p:cNvPicPr>
          <p:nvPr>
            <p:ph idx="1"/>
          </p:nvPr>
        </p:nvPicPr>
        <p:blipFill>
          <a:blip r:embed="rId3"/>
          <a:srcRect l="42266" t="29314" r="27845" b="29460"/>
          <a:stretch>
            <a:fillRect/>
          </a:stretch>
        </p:blipFill>
        <p:spPr>
          <a:xfrm>
            <a:off x="5349875" y="1473200"/>
            <a:ext cx="6210935" cy="4817745"/>
          </a:xfrm>
          <a:prstGeom prst="rect">
            <a:avLst/>
          </a:prstGeom>
        </p:spPr>
      </p:pic>
      <p:sp>
        <p:nvSpPr>
          <p:cNvPr id="5" name="Content Placeholder 2"/>
          <p:cNvSpPr>
            <a:spLocks noGrp="1"/>
          </p:cNvSpPr>
          <p:nvPr/>
        </p:nvSpPr>
        <p:spPr>
          <a:xfrm>
            <a:off x="1117600" y="2068830"/>
            <a:ext cx="4230370" cy="4194175"/>
          </a:xfrm>
          <a:prstGeom prst="rect">
            <a:avLst/>
          </a:prstGeom>
        </p:spPr>
        <p:txBody>
          <a:bodyPr vert="horz" lIns="121899" tIns="60949" rIns="121899" bIns="60949" rtlCol="0">
            <a:normAutofit/>
          </a:bodyPr>
          <a:lst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baseline="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baseline="0">
                <a:solidFill>
                  <a:schemeClr val="tx2">
                    <a:lumMod val="50000"/>
                  </a:schemeClr>
                </a:solidFill>
                <a:latin typeface="+mn-lt"/>
                <a:ea typeface="+mn-ea"/>
                <a:cs typeface="+mn-cs"/>
              </a:defRPr>
            </a:lvl9pPr>
          </a:lstStyle>
          <a:p>
            <a:pPr marL="0" indent="0">
              <a:buNone/>
            </a:pPr>
            <a:r>
              <a:rPr lang="en-IN" sz="2000" dirty="0">
                <a:sym typeface="+mn-ea"/>
              </a:rPr>
              <a:t>Step 1:Test the pH values of solutions in Table</a:t>
            </a:r>
            <a:endParaRPr lang="en-IN" sz="2000" dirty="0"/>
          </a:p>
          <a:p>
            <a:pPr marL="0" indent="0">
              <a:buNone/>
            </a:pPr>
            <a:r>
              <a:rPr lang="en-IN" sz="2000" dirty="0">
                <a:sym typeface="+mn-ea"/>
              </a:rPr>
              <a:t>Step 2:Record your observations.</a:t>
            </a:r>
            <a:endParaRPr lang="en-IN" sz="2000" dirty="0">
              <a:solidFill>
                <a:srgbClr val="FF0000"/>
              </a:solidFill>
            </a:endParaRPr>
          </a:p>
        </p:txBody>
      </p:sp>
      <p:sp>
        <p:nvSpPr>
          <p:cNvPr id="6" name="Rectangle 5"/>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3000"/>
                            </p:stCondLst>
                            <p:childTnLst>
                              <p:par>
                                <p:cTn id="11" presetID="12" presetClass="entr" presetSubtype="4" fill="hold" nodeType="afterEffect">
                                  <p:stCondLst>
                                    <p:cond delay="150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0" end="0"/>
                                            </p:txEl>
                                          </p:spTgt>
                                        </p:tgtEl>
                                      </p:cBhvr>
                                    </p:animEffect>
                                  </p:childTnLst>
                                </p:cTn>
                              </p:par>
                            </p:childTnLst>
                          </p:cTn>
                        </p:par>
                        <p:par>
                          <p:cTn id="15" fill="hold">
                            <p:stCondLst>
                              <p:cond delay="5000"/>
                            </p:stCondLst>
                            <p:childTnLst>
                              <p:par>
                                <p:cTn id="16" presetID="12" presetClass="entr" presetSubtype="4" fill="hold" nodeType="afterEffect">
                                  <p:stCondLst>
                                    <p:cond delay="150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5">
                                            <p:txEl>
                                              <p:pRg st="1" end="1"/>
                                            </p:txEl>
                                          </p:spTgt>
                                        </p:tgtEl>
                                      </p:cBhvr>
                                    </p:animEffect>
                                  </p:childTnLst>
                                </p:cTn>
                              </p:par>
                            </p:childTnLst>
                          </p:cTn>
                        </p:par>
                        <p:par>
                          <p:cTn id="20" fill="hold">
                            <p:stCondLst>
                              <p:cond delay="7000"/>
                            </p:stCondLst>
                            <p:childTnLst>
                              <p:par>
                                <p:cTn id="21" presetID="1" presetClass="entr" presetSubtype="0" fill="hold" grpId="0" nodeType="afterEffect">
                                  <p:stCondLst>
                                    <p:cond delay="150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chemeClr val="tx1"/>
                </a:solidFill>
              </a:rPr>
              <a:t>Importance of pH in Everyday Life</a:t>
            </a:r>
          </a:p>
        </p:txBody>
      </p:sp>
      <p:sp>
        <p:nvSpPr>
          <p:cNvPr id="3" name="Content Placeholder 2"/>
          <p:cNvSpPr>
            <a:spLocks noGrp="1"/>
          </p:cNvSpPr>
          <p:nvPr>
            <p:ph idx="1"/>
          </p:nvPr>
        </p:nvSpPr>
        <p:spPr/>
        <p:txBody>
          <a:bodyPr>
            <a:normAutofit/>
          </a:bodyPr>
          <a:lstStyle/>
          <a:p>
            <a:r>
              <a:rPr lang="en-IN" dirty="0">
                <a:solidFill>
                  <a:schemeClr val="tx1"/>
                </a:solidFill>
              </a:rPr>
              <a:t>Are plants and animals pH sensitive?</a:t>
            </a:r>
          </a:p>
          <a:p>
            <a:r>
              <a:rPr lang="en-IN" dirty="0">
                <a:solidFill>
                  <a:schemeClr val="tx1"/>
                </a:solidFill>
              </a:rPr>
              <a:t>What is the pH of the soil in your backyard? </a:t>
            </a:r>
          </a:p>
          <a:p>
            <a:endParaRPr lang="en-IN" dirty="0">
              <a:solidFill>
                <a:schemeClr val="tx1"/>
              </a:solidFill>
            </a:endParaRPr>
          </a:p>
          <a:p>
            <a:endParaRPr lang="en-IN" dirty="0">
              <a:solidFill>
                <a:schemeClr val="tx1"/>
              </a:solidFill>
            </a:endParaRP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2" presetClass="entr" presetSubtype="4" fill="hold" nodeType="after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1" dur="500"/>
                                        <p:tgtEl>
                                          <p:spTgt spid="3">
                                            <p:txEl>
                                              <p:pRg st="0" end="0"/>
                                            </p:txEl>
                                          </p:spTgt>
                                        </p:tgtEl>
                                      </p:cBhvr>
                                    </p:animEffect>
                                  </p:childTnLst>
                                </p:cTn>
                              </p:par>
                            </p:childTnLst>
                          </p:cTn>
                        </p:par>
                        <p:par>
                          <p:cTn id="12" fill="hold">
                            <p:stCondLst>
                              <p:cond delay="3500"/>
                            </p:stCondLst>
                            <p:childTnLst>
                              <p:par>
                                <p:cTn id="13" presetID="12" presetClass="entr" presetSubtype="4" fill="hold" nodeType="after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1" end="1"/>
                                            </p:txEl>
                                          </p:spTgt>
                                        </p:tgtEl>
                                      </p:cBhvr>
                                    </p:animEffect>
                                  </p:childTnLst>
                                </p:cTn>
                              </p:par>
                            </p:childTnLst>
                          </p:cTn>
                        </p:par>
                        <p:par>
                          <p:cTn id="17" fill="hold">
                            <p:stCondLst>
                              <p:cond delay="5500"/>
                            </p:stCondLst>
                            <p:childTnLst>
                              <p:par>
                                <p:cTn id="18" presetID="1" presetClass="entr" presetSubtype="0" fill="hold" grpId="0" nodeType="afterEffect">
                                  <p:stCondLst>
                                    <p:cond delay="150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075" y="2172335"/>
            <a:ext cx="9138920" cy="2113280"/>
          </a:xfrm>
        </p:spPr>
        <p:txBody>
          <a:bodyPr>
            <a:normAutofit/>
          </a:bodyPr>
          <a:lstStyle/>
          <a:p>
            <a:r>
              <a:rPr lang="en-IN" dirty="0">
                <a:solidFill>
                  <a:schemeClr val="tx1"/>
                </a:solidFill>
              </a:rPr>
              <a:t>pH in our digestive system </a:t>
            </a:r>
          </a:p>
          <a:p>
            <a:r>
              <a:rPr lang="en-IN" dirty="0">
                <a:solidFill>
                  <a:schemeClr val="tx1"/>
                </a:solidFill>
              </a:rPr>
              <a:t>pH change as the cause of tooth decay </a:t>
            </a:r>
          </a:p>
          <a:p>
            <a:r>
              <a:rPr lang="en-IN" dirty="0">
                <a:solidFill>
                  <a:schemeClr val="tx1"/>
                </a:solidFill>
              </a:rPr>
              <a:t>Self defence by animals and plants through chemical warfare </a:t>
            </a:r>
          </a:p>
          <a:p>
            <a:endParaRPr lang="en-IN" dirty="0">
              <a:solidFill>
                <a:schemeClr val="tx1"/>
              </a:solidFill>
            </a:endParaRPr>
          </a:p>
          <a:p>
            <a:endParaRPr lang="en-IN" dirty="0">
              <a:solidFill>
                <a:schemeClr val="tx1"/>
              </a:solidFill>
            </a:endParaRP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 presetClass="entr" presetSubtype="0" fill="hold" grpId="0" nodeType="afterEffect">
                                  <p:stCondLst>
                                    <p:cond delay="150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CONCLUSION</a:t>
            </a:r>
          </a:p>
        </p:txBody>
      </p:sp>
      <p:sp>
        <p:nvSpPr>
          <p:cNvPr id="3" name="Content Placeholder 2"/>
          <p:cNvSpPr>
            <a:spLocks noGrp="1"/>
          </p:cNvSpPr>
          <p:nvPr>
            <p:ph idx="1"/>
          </p:nvPr>
        </p:nvSpPr>
        <p:spPr/>
        <p:txBody>
          <a:bodyPr/>
          <a:lstStyle/>
          <a:p>
            <a:r>
              <a:rPr lang="en-IN" dirty="0">
                <a:solidFill>
                  <a:schemeClr val="tx1"/>
                </a:solidFill>
              </a:rPr>
              <a:t>In this part we learnt about:</a:t>
            </a:r>
          </a:p>
          <a:p>
            <a:r>
              <a:rPr lang="en-IN" dirty="0">
                <a:solidFill>
                  <a:schemeClr val="tx1"/>
                </a:solidFill>
              </a:rPr>
              <a:t>What do all acids and all bases have in common?</a:t>
            </a:r>
          </a:p>
          <a:p>
            <a:r>
              <a:rPr lang="en-IN" dirty="0">
                <a:solidFill>
                  <a:schemeClr val="tx1"/>
                </a:solidFill>
              </a:rPr>
              <a:t>What Happens to an Acid or a Base in a Water Solution?</a:t>
            </a:r>
          </a:p>
          <a:p>
            <a:r>
              <a:rPr lang="en-IN" dirty="0">
                <a:solidFill>
                  <a:schemeClr val="tx1"/>
                </a:solidFill>
              </a:rPr>
              <a:t>Importance of pH in Everyday Life</a:t>
            </a: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2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2" presetClass="entr" presetSubtype="4" fill="hold" nodeType="after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1" dur="500"/>
                                        <p:tgtEl>
                                          <p:spTgt spid="3">
                                            <p:txEl>
                                              <p:pRg st="0" end="0"/>
                                            </p:txEl>
                                          </p:spTgt>
                                        </p:tgtEl>
                                      </p:cBhvr>
                                    </p:animEffect>
                                  </p:childTnLst>
                                </p:cTn>
                              </p:par>
                            </p:childTnLst>
                          </p:cTn>
                        </p:par>
                        <p:par>
                          <p:cTn id="12" fill="hold">
                            <p:stCondLst>
                              <p:cond delay="3500"/>
                            </p:stCondLst>
                            <p:childTnLst>
                              <p:par>
                                <p:cTn id="13" presetID="12" presetClass="entr" presetSubtype="4" fill="hold" nodeType="after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1" end="1"/>
                                            </p:txEl>
                                          </p:spTgt>
                                        </p:tgtEl>
                                      </p:cBhvr>
                                    </p:animEffect>
                                  </p:childTnLst>
                                </p:cTn>
                              </p:par>
                            </p:childTnLst>
                          </p:cTn>
                        </p:par>
                        <p:par>
                          <p:cTn id="17" fill="hold">
                            <p:stCondLst>
                              <p:cond delay="5500"/>
                            </p:stCondLst>
                            <p:childTnLst>
                              <p:par>
                                <p:cTn id="18" presetID="12" presetClass="entr" presetSubtype="4" fill="hold" nodeType="afterEffect">
                                  <p:stCondLst>
                                    <p:cond delay="150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2" end="2"/>
                                            </p:txEl>
                                          </p:spTgt>
                                        </p:tgtEl>
                                      </p:cBhvr>
                                    </p:animEffect>
                                  </p:childTnLst>
                                </p:cTn>
                              </p:par>
                            </p:childTnLst>
                          </p:cTn>
                        </p:par>
                        <p:par>
                          <p:cTn id="22" fill="hold">
                            <p:stCondLst>
                              <p:cond delay="7500"/>
                            </p:stCondLst>
                            <p:childTnLst>
                              <p:par>
                                <p:cTn id="23" presetID="12" presetClass="entr" presetSubtype="4" fill="hold" nodeType="afterEffect">
                                  <p:stCondLst>
                                    <p:cond delay="15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par>
                          <p:cTn id="27" fill="hold">
                            <p:stCondLst>
                              <p:cond delay="9500"/>
                            </p:stCondLst>
                            <p:childTnLst>
                              <p:par>
                                <p:cTn id="28" presetID="1" presetClass="entr" presetSubtype="0" fill="hold" grpId="0" nodeType="afterEffect">
                                  <p:stCondLst>
                                    <p:cond delay="150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theme1.xml><?xml version="1.0" encoding="utf-8"?>
<a:theme xmlns:a="http://schemas.openxmlformats.org/drawingml/2006/main" name="Welcome back to school presentat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1443</Words>
  <Application>Microsoft Macintosh PowerPoint</Application>
  <PresentationFormat>Widescreen</PresentationFormat>
  <Paragraphs>96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Segoe Marker</vt:lpstr>
      <vt:lpstr>Arial</vt:lpstr>
      <vt:lpstr>Welcome back to school presentation</vt:lpstr>
      <vt:lpstr>ACID BASES AND SALTS  Common properties of Acids and Bases</vt:lpstr>
      <vt:lpstr> WHAT DO ALL ACIDS AND ALL BASES HAVE IN COMMON?</vt:lpstr>
      <vt:lpstr>What Happens to an Acid or a Base in a Water Solution?</vt:lpstr>
      <vt:lpstr>Activity</vt:lpstr>
      <vt:lpstr>Importance of pH in Everyday Life</vt:lpstr>
      <vt:lpstr>PowerPoint Presentation</vt:lpstr>
      <vt:lpstr>CONCLUSION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ALL ACIDS AND ALL BASES HAVE IN COMMON?</dc:title>
  <dc:creator>Naman Kumar</dc:creator>
  <cp:lastModifiedBy>binny viswanath</cp:lastModifiedBy>
  <cp:revision>6</cp:revision>
  <dcterms:created xsi:type="dcterms:W3CDTF">2019-09-15T15:13:00Z</dcterms:created>
  <dcterms:modified xsi:type="dcterms:W3CDTF">2019-09-19T04:48:36Z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