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4" r:id="rId2"/>
    <p:sldId id="278" r:id="rId3"/>
    <p:sldId id="281" r:id="rId4"/>
    <p:sldId id="28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999" autoAdjust="0"/>
  </p:normalViewPr>
  <p:slideViewPr>
    <p:cSldViewPr snapToGrid="0">
      <p:cViewPr varScale="1">
        <p:scale>
          <a:sx n="104" d="100"/>
          <a:sy n="104" d="100"/>
        </p:scale>
        <p:origin x="1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44F0E-290B-4125-B114-59A43A3C0BA9}" type="datetimeFigureOut">
              <a:rPr lang="en-IN" smtClean="0"/>
              <a:t>19/09/19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11913-0D82-46EA-A860-38C956CA0B7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FBBF81A0-ADA6-4623-BE4F-40CFB8BBCB3D}" type="slidenum">
              <a:rPr kumimoji="0" lang="en-US"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1</a:t>
            </a:fld>
            <a:endParaRPr kumimoji="0" lang="en-US"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table 2.4</a:t>
            </a:r>
          </a:p>
          <a:p>
            <a:r>
              <a:rPr lang="en-IN" dirty="0"/>
              <a:t>Step 1:Collect the following salt samples – sodium chloride, potassium nitrate, aluminium chloride, zinc sulphate, copper sulphate, sodium acetate, sodium carbonate and sodium hydrogen carbonate (some other salts available can also be taken).</a:t>
            </a:r>
          </a:p>
          <a:p>
            <a:r>
              <a:rPr lang="en-IN" dirty="0"/>
              <a:t>Step 2: Check their solubility in water (use distilled water only). </a:t>
            </a:r>
          </a:p>
          <a:p>
            <a:r>
              <a:rPr lang="en-IN" dirty="0"/>
              <a:t>Step 3:Check the action of these solutions on litmus and find the pH using a pH paper. </a:t>
            </a:r>
          </a:p>
          <a:p>
            <a:r>
              <a:rPr lang="en-IN" dirty="0"/>
              <a:t>Step 4:Which of the salts are acidic, basic or neutral?</a:t>
            </a:r>
          </a:p>
          <a:p>
            <a:r>
              <a:rPr lang="en-IN" dirty="0"/>
              <a:t>Step 5: Identify the acid or base used to form the salt. </a:t>
            </a:r>
          </a:p>
          <a:p>
            <a:r>
              <a:rPr lang="en-IN" dirty="0"/>
              <a:t>Report your observations in the table</a:t>
            </a:r>
          </a:p>
          <a:p>
            <a:r>
              <a:rPr lang="en-IN" dirty="0"/>
              <a:t>Salts of a strong acid and a strong base are neutral with pH value of 7. On the other hand, salts of a strong acid and weak base are acidic with pH value less than 7 and those of a strong base and weak acid are basic in nature, with pH value more than 7</a:t>
            </a: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2</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Insert figure 2.8</a:t>
            </a:r>
          </a:p>
          <a:p>
            <a:endParaRPr lang="en-IN" dirty="0"/>
          </a:p>
          <a:p>
            <a:r>
              <a:rPr lang="en-IN" sz="1200" dirty="0">
                <a:solidFill>
                  <a:schemeClr val="accent2"/>
                </a:solidFill>
              </a:rPr>
              <a:t>*Common salt — A raw material </a:t>
            </a:r>
            <a:r>
              <a:rPr lang="en-IN" sz="1200" dirty="0"/>
              <a:t>for chemicals The common salt thus obtained is an important raw material for various materials of daily use, such as sodium hydroxide, baking soda, washing soda, bleaching powder and many more. Let us see how one substance is used for making all these different substances.</a:t>
            </a:r>
          </a:p>
          <a:p>
            <a:r>
              <a:rPr lang="en-IN" sz="1200" dirty="0">
                <a:solidFill>
                  <a:schemeClr val="accent2"/>
                </a:solidFill>
              </a:rPr>
              <a:t>* Sodium hydroxide </a:t>
            </a:r>
            <a:r>
              <a:rPr lang="en-IN" sz="1200" dirty="0"/>
              <a:t>When electricity is passed through an aqueous solution of sodium chloride (called brine), it decomposes to form sodium hydroxide. The process is called the chlor-alkali process because of the products formed– </a:t>
            </a:r>
            <a:r>
              <a:rPr lang="en-IN" sz="1200" dirty="0" err="1"/>
              <a:t>chlore</a:t>
            </a:r>
            <a:r>
              <a:rPr lang="en-IN" sz="1200" dirty="0"/>
              <a:t> for chlorine and alkali for sodium hydroxide. 2NaCl(</a:t>
            </a:r>
            <a:r>
              <a:rPr lang="en-IN" sz="1200" dirty="0" err="1"/>
              <a:t>aq</a:t>
            </a:r>
            <a:r>
              <a:rPr lang="en-IN" sz="1200" dirty="0"/>
              <a:t>) + 2H2O(l) → 2NaOH(</a:t>
            </a:r>
            <a:r>
              <a:rPr lang="en-IN" sz="1200" dirty="0" err="1"/>
              <a:t>aq</a:t>
            </a:r>
            <a:r>
              <a:rPr lang="en-IN" sz="1200" dirty="0"/>
              <a:t>) + Cl2 (g) + H2 (g) Chlorine gas is given off at the anode, and hydrogen gas at the cathode.</a:t>
            </a:r>
          </a:p>
          <a:p>
            <a:r>
              <a:rPr lang="en-IN" sz="1200" dirty="0"/>
              <a:t> Sodium hydroxide solution is formed near the cathode. The three products produced in this process are all useful. Figure 2.8 shows the different uses of these products.</a:t>
            </a:r>
          </a:p>
          <a:p>
            <a:r>
              <a:rPr lang="en-IN" sz="1200" dirty="0"/>
              <a:t>* </a:t>
            </a:r>
            <a:r>
              <a:rPr lang="en-IN" sz="1200" dirty="0">
                <a:solidFill>
                  <a:schemeClr val="accent2"/>
                </a:solidFill>
              </a:rPr>
              <a:t>Bleaching powder </a:t>
            </a:r>
            <a:r>
              <a:rPr lang="en-IN" sz="1200" dirty="0"/>
              <a:t>You have already come to know that chlorine is produced during the electrolysis of aqueous sodium chloride (brine). This chlorine gas is used for the manufacture of bleaching powder. Bleaching powder is produced by the action of chlorine on dry slaked lime [Ca(OH)2 ]. Bleaching powder is represented as CaOCl2 , though the actual composition is quite complex. Ca(OH)2 + Cl2 → CaOCl2 + H2O Figure 2.8</a:t>
            </a:r>
          </a:p>
          <a:p>
            <a:r>
              <a:rPr lang="en-IN" dirty="0"/>
              <a:t>*Washing soda Another chemical that can be obtained from sodium chloride is Na2CO3 .10H2O (washing soda). You have seen above that sodium carbonate can be obtained by heating baking soda; recrystallisation of sodium carbonate gives washing soda. It is also a basic salt. Na2CO3+10H2O= Na2CO3.10 H2O </a:t>
            </a:r>
          </a:p>
          <a:p>
            <a:r>
              <a:rPr lang="en-IN" dirty="0"/>
              <a:t>What does 10H2O signify? Does it make Na2CO3 wet? We will address this question in the next section. Sodium carbonate and sodium </a:t>
            </a:r>
            <a:r>
              <a:rPr lang="en-IN" dirty="0" err="1"/>
              <a:t>hydrogencarbonate</a:t>
            </a:r>
            <a:r>
              <a:rPr lang="en-IN" dirty="0"/>
              <a:t> are useful chemicals for many industrial processes as well. </a:t>
            </a:r>
          </a:p>
          <a:p>
            <a:pPr marL="0" indent="0">
              <a:buNone/>
            </a:pPr>
            <a:r>
              <a:rPr lang="en-IN" dirty="0">
                <a:solidFill>
                  <a:schemeClr val="accent2"/>
                </a:solidFill>
              </a:rPr>
              <a:t>Uses of washing soda </a:t>
            </a:r>
          </a:p>
          <a:p>
            <a:r>
              <a:rPr lang="en-IN" dirty="0"/>
              <a:t>(</a:t>
            </a:r>
            <a:r>
              <a:rPr lang="en-IN" dirty="0" err="1"/>
              <a:t>i</a:t>
            </a:r>
            <a:r>
              <a:rPr lang="en-IN" dirty="0"/>
              <a:t>) Sodium carbonate (washing soda) is used in glass, soap and paper industries.</a:t>
            </a:r>
          </a:p>
          <a:p>
            <a:r>
              <a:rPr lang="en-IN" dirty="0"/>
              <a:t> (ii) It is used in the manufacture of sodium compounds such as borax. (iii) Sodium carbonate can be used as a cleaning agent for domestic purposes.</a:t>
            </a:r>
          </a:p>
          <a:p>
            <a:r>
              <a:rPr lang="en-IN" dirty="0"/>
              <a:t> (iv) It is used for removing permanent hardness of water</a:t>
            </a:r>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3</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IN" dirty="0"/>
              <a:t>Step 1:Heat a few crystals of copper sulphate in a dry boiling tube.</a:t>
            </a:r>
          </a:p>
          <a:p>
            <a:pPr marL="0" indent="0">
              <a:buNone/>
            </a:pPr>
            <a:r>
              <a:rPr lang="en-IN" dirty="0"/>
              <a:t>What is the colour of the copper sulphate after heating?</a:t>
            </a:r>
          </a:p>
          <a:p>
            <a:r>
              <a:rPr lang="en-IN" dirty="0"/>
              <a:t> Do you notice water droplets in the boiling tube? Where have these come from?</a:t>
            </a:r>
          </a:p>
          <a:p>
            <a:r>
              <a:rPr lang="en-IN" dirty="0"/>
              <a:t>Step 2: Add 2-3 drops of water on the sample of copper sulphate obtained after heating. </a:t>
            </a:r>
          </a:p>
          <a:p>
            <a:pPr marL="0" indent="0">
              <a:buNone/>
            </a:pPr>
            <a:r>
              <a:rPr lang="en-IN" dirty="0"/>
              <a:t>What do you observe?</a:t>
            </a:r>
          </a:p>
          <a:p>
            <a:endParaRPr lang="en-IN" dirty="0"/>
          </a:p>
          <a:p>
            <a:endParaRPr lang="en-IN" dirty="0"/>
          </a:p>
          <a:p>
            <a:r>
              <a:rPr lang="en-IN" dirty="0"/>
              <a:t>INFERENCE:</a:t>
            </a:r>
          </a:p>
          <a:p>
            <a:r>
              <a:rPr lang="en-IN" dirty="0"/>
              <a:t>Is the blue colour of copper sulphate restored? Removing water of crystallisation Copper sulphate crystals which seem to be dry contain water of crystallisation. When we heat the crystals, this water is removed and the salt turns white. If you moisten the crystals again with water, you will find that blue colour of the crystals reappears. Water of crystallisation is the fixed number of water molecules present in one formula unit of a salt. Five water molecules are present in one formula unit of copper sulphate. Chemical formula for hydrated copper sulphate is Cu SO4 . 5H2O. Now you would be able to answer the question whether the molecule of Na2CO3 .10H2O is wet. One other salt, which possesses water of crystallisation is gypsum. It has two water molecules as water of </a:t>
            </a:r>
            <a:r>
              <a:rPr lang="en-IN" dirty="0" err="1"/>
              <a:t>cyrstallisation</a:t>
            </a:r>
            <a:r>
              <a:rPr lang="en-IN" dirty="0"/>
              <a:t>. It has the chemical formula CaSO4 .2H2O. Let us look into the use of this salt.</a:t>
            </a:r>
          </a:p>
          <a:p>
            <a:r>
              <a:rPr lang="en-IN" dirty="0"/>
              <a:t>Plaster of Paris On heating gypsum at 373 K, it loses water molecules and becomes calcium sulphate hemihydrate( CaSO4 .1/2 H O 2 ). This is called Plaster of Paris.</a:t>
            </a:r>
          </a:p>
          <a:p>
            <a:r>
              <a:rPr lang="en-IN" dirty="0"/>
              <a:t>Paris, the substance which doctors use as plaster for supporting fractured bones in the right position. Plaster of Paris is a white powder and on mixing with water, it changes to gypsum once again giving a hard solid mass.</a:t>
            </a:r>
          </a:p>
          <a:p>
            <a:r>
              <a:rPr lang="en-IN" dirty="0"/>
              <a:t>CaSO4.1/2 H O +3/2 H2O =CaSO4 .2H2O</a:t>
            </a:r>
          </a:p>
          <a:p>
            <a:r>
              <a:rPr lang="en-IN" dirty="0"/>
              <a:t> (Plaster of Paris)                   (Gypsum)</a:t>
            </a:r>
          </a:p>
          <a:p>
            <a:r>
              <a:rPr lang="en-IN" dirty="0">
                <a:solidFill>
                  <a:schemeClr val="accent2"/>
                </a:solidFill>
              </a:rPr>
              <a:t>Note</a:t>
            </a:r>
            <a:r>
              <a:rPr lang="en-IN" dirty="0"/>
              <a:t> that only half a water molecule is shown to be attached as water of crystallisation. How can you get half a water molecule? It is written in this form because two formula units of CaSO4 share one molecule of water. Plaster of Paris is used for making toys, materials for decoration and for making surfaces smooth. Try to find out why is calcium sulphate hemihydrate called ‘Plaster of Paris’ ?</a:t>
            </a:r>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p>
            <a:endParaRPr lang="en-IN" dirty="0"/>
          </a:p>
        </p:txBody>
      </p:sp>
      <p:sp>
        <p:nvSpPr>
          <p:cNvPr id="4" name="Slide Number Placeholder 3"/>
          <p:cNvSpPr>
            <a:spLocks noGrp="1"/>
          </p:cNvSpPr>
          <p:nvPr>
            <p:ph type="sldNum" sz="quarter" idx="5"/>
          </p:nvPr>
        </p:nvSpPr>
        <p:spPr/>
        <p:txBody>
          <a:bodyPr/>
          <a:lstStyle/>
          <a:p>
            <a:pPr marL="0" marR="0" lvl="0" indent="0" algn="r" defTabSz="1219200" rtl="0" eaLnBrk="1" fontAlgn="auto" latinLnBrk="0" hangingPunct="1">
              <a:lnSpc>
                <a:spcPct val="100000"/>
              </a:lnSpc>
              <a:spcBef>
                <a:spcPts val="0"/>
              </a:spcBef>
              <a:spcAft>
                <a:spcPts val="0"/>
              </a:spcAft>
              <a:buClrTx/>
              <a:buSzTx/>
              <a:buFontTx/>
              <a:buNone/>
              <a:defRPr/>
            </a:pPr>
            <a:fld id="{0122AA77-576F-4DAD-8ACF-3287FC4101F8}" type="slidenum">
              <a:rPr kumimoji="0" lang="en-IN" sz="1200" b="0" i="0" u="none" strike="noStrike" kern="1200" cap="none" spc="0" normalizeH="0" baseline="0" noProof="0" smtClean="0">
                <a:ln>
                  <a:noFill/>
                </a:ln>
                <a:solidFill>
                  <a:srgbClr val="455F51"/>
                </a:solidFill>
                <a:effectLst/>
                <a:uLnTx/>
                <a:uFillTx/>
                <a:latin typeface="Century Gothic" panose="020B0502020202020204"/>
                <a:ea typeface="+mn-ea"/>
                <a:cs typeface="+mn-cs"/>
              </a:rPr>
              <a:t>4</a:t>
            </a:fld>
            <a:endParaRPr kumimoji="0" lang="en-IN" sz="1200" b="0" i="0" u="none" strike="noStrike" kern="1200" cap="none" spc="0" normalizeH="0" baseline="0" noProof="0">
              <a:ln>
                <a:noFill/>
              </a:ln>
              <a:solidFill>
                <a:srgbClr val="455F51"/>
              </a:solidFill>
              <a:effectLst/>
              <a:uLnTx/>
              <a:uFillTx/>
              <a:latin typeface="Century Gothic" panose="020B050202020202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3747"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ctrTitle"/>
          </p:nvPr>
        </p:nvSpPr>
        <p:spPr>
          <a:xfrm>
            <a:off x="4880617"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80617"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9/19/19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100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100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5200" y="274639"/>
            <a:ext cx="142240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600" y="274639"/>
            <a:ext cx="8534401"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p:transition spd="slow" advClick="0" advTm="100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9/19/19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cSld>
  <p:clrMapOvr>
    <a:masterClrMapping/>
  </p:clrMapOvr>
  <p:transition spd="slow" advClick="0" advTm="100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92127"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7" y="0"/>
            <a:ext cx="4592790" cy="6858000"/>
          </a:xfrm>
          <a:prstGeom prst="rect">
            <a:avLst/>
          </a:prstGeom>
        </p:spPr>
      </p:pic>
      <p:sp>
        <p:nvSpPr>
          <p:cNvPr id="7" name="Title 1"/>
          <p:cNvSpPr>
            <a:spLocks noGrp="1"/>
          </p:cNvSpPr>
          <p:nvPr>
            <p:ph type="ctrTitle"/>
          </p:nvPr>
        </p:nvSpPr>
        <p:spPr>
          <a:xfrm>
            <a:off x="237211" y="1498602"/>
            <a:ext cx="7010400"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211" y="4927600"/>
            <a:ext cx="7010400"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advClick="0" advTm="100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9200" y="1701800"/>
            <a:ext cx="4978400"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100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21665"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6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3264" y="1608836"/>
            <a:ext cx="4974336"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9200" y="2209800"/>
            <a:ext cx="4978400"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9/19/19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100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0895E-43C3-4560-B59A-90049317E860}" type="datetime1">
              <a:rPr lang="en-US" smtClean="0"/>
              <a:t>9/19/19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100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9/19/19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p:transition spd="slow" advClick="0" advTm="100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2400" y="0"/>
            <a:ext cx="7924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455731" y="1701800"/>
            <a:ext cx="3352800"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70401" y="482600"/>
            <a:ext cx="6807200"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731" y="4648200"/>
            <a:ext cx="3352800"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100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801" y="0"/>
            <a:ext cx="80264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 name="Title 1"/>
          <p:cNvSpPr>
            <a:spLocks noGrp="1"/>
          </p:cNvSpPr>
          <p:nvPr>
            <p:ph type="title"/>
          </p:nvPr>
        </p:nvSpPr>
        <p:spPr>
          <a:xfrm>
            <a:off x="2438401" y="4800600"/>
            <a:ext cx="7315200" cy="762000"/>
          </a:xfrm>
        </p:spPr>
        <p:txBody>
          <a:bodyPr anchor="b">
            <a:normAutofit/>
          </a:bodyPr>
          <a:lstStyle>
            <a:lvl1pPr algn="l">
              <a:defRPr sz="2000" b="1">
                <a:effectLst/>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438401" y="279402"/>
            <a:ext cx="7315200"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438401" y="5562600"/>
            <a:ext cx="7315200"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9/19/19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p:transition spd="slow" advClick="0" advTm="1000">
    <p:push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92127"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grpSp>
      <p:sp>
        <p:nvSpPr>
          <p:cNvPr id="2" name="Title Placeholder 1"/>
          <p:cNvSpPr>
            <a:spLocks noGrp="1"/>
          </p:cNvSpPr>
          <p:nvPr>
            <p:ph type="title"/>
          </p:nvPr>
        </p:nvSpPr>
        <p:spPr>
          <a:xfrm>
            <a:off x="1117600" y="76200"/>
            <a:ext cx="10160000"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600" y="1701800"/>
            <a:ext cx="10160000"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6400802"/>
            <a:ext cx="2743200"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9/19/19</a:t>
            </a:fld>
            <a:endParaRPr lang="en-US"/>
          </a:p>
        </p:txBody>
      </p:sp>
      <p:sp>
        <p:nvSpPr>
          <p:cNvPr id="5" name="Footer Placeholder 4"/>
          <p:cNvSpPr>
            <a:spLocks noGrp="1"/>
          </p:cNvSpPr>
          <p:nvPr>
            <p:ph type="ftr" sz="quarter" idx="3"/>
          </p:nvPr>
        </p:nvSpPr>
        <p:spPr>
          <a:xfrm>
            <a:off x="3908861" y="6400802"/>
            <a:ext cx="6217920"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9795" y="6400802"/>
            <a:ext cx="1107806"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r"/>
  </p:transition>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1864" y="3783120"/>
            <a:ext cx="7008574" cy="1804736"/>
          </a:xfrm>
        </p:spPr>
        <p:txBody>
          <a:bodyPr>
            <a:normAutofit fontScale="90000"/>
          </a:bodyPr>
          <a:lstStyle/>
          <a:p>
            <a:r>
              <a:rPr lang="en-US" dirty="0">
                <a:solidFill>
                  <a:schemeClr val="accent1">
                    <a:lumMod val="50000"/>
                  </a:schemeClr>
                </a:solidFill>
                <a:latin typeface="Segoe Marker" panose="03080602040302020204"/>
              </a:rPr>
              <a:t>ACID BASES AND SALTS</a:t>
            </a:r>
            <a:br>
              <a:rPr lang="en-US" dirty="0">
                <a:solidFill>
                  <a:schemeClr val="accent1">
                    <a:lumMod val="50000"/>
                  </a:schemeClr>
                </a:solidFill>
                <a:latin typeface="Segoe Marker" panose="03080602040302020204"/>
              </a:rPr>
            </a:br>
            <a:r>
              <a:rPr lang="en-US" dirty="0">
                <a:solidFill>
                  <a:schemeClr val="accent1">
                    <a:lumMod val="50000"/>
                  </a:schemeClr>
                </a:solidFill>
                <a:latin typeface="Segoe Marker" panose="03080602040302020204"/>
              </a:rPr>
              <a:t/>
            </a:r>
            <a:br>
              <a:rPr lang="en-US" dirty="0">
                <a:solidFill>
                  <a:schemeClr val="accent1">
                    <a:lumMod val="50000"/>
                  </a:schemeClr>
                </a:solidFill>
                <a:latin typeface="Segoe Marker" panose="03080602040302020204"/>
              </a:rPr>
            </a:br>
            <a:r>
              <a:rPr lang="en-IN" altLang="en-US" dirty="0">
                <a:solidFill>
                  <a:schemeClr val="accent1">
                    <a:lumMod val="50000"/>
                  </a:schemeClr>
                </a:solidFill>
                <a:latin typeface="Segoe Marker" panose="03080602040302020204"/>
              </a:rPr>
              <a:t>More about Salts</a:t>
            </a:r>
          </a:p>
        </p:txBody>
      </p:sp>
      <p:sp>
        <p:nvSpPr>
          <p:cNvPr id="3" name="Subtitle 2"/>
          <p:cNvSpPr>
            <a:spLocks noGrp="1"/>
          </p:cNvSpPr>
          <p:nvPr>
            <p:ph type="subTitle" idx="1"/>
          </p:nvPr>
        </p:nvSpPr>
        <p:spPr>
          <a:xfrm>
            <a:off x="4871864" y="721895"/>
            <a:ext cx="7008574" cy="2583553"/>
          </a:xfrm>
        </p:spPr>
        <p:txBody>
          <a:bodyPr/>
          <a:lstStyle/>
          <a:p>
            <a:r>
              <a:rPr lang="en-US" dirty="0">
                <a:latin typeface="Segoe Marker" panose="03080602040302020204"/>
              </a:rPr>
              <a:t>CHAPTER NUMBER 2</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2000"/>
                            </p:stCondLst>
                            <p:childTnLst>
                              <p:par>
                                <p:cTn id="10" presetID="1" presetClass="entr" presetSubtype="0" fill="hold" grpId="0" nodeType="afterEffect">
                                  <p:stCondLst>
                                    <p:cond delay="150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923" y="-216025"/>
            <a:ext cx="10901509" cy="1907167"/>
          </a:xfrm>
        </p:spPr>
        <p:txBody>
          <a:bodyPr/>
          <a:lstStyle/>
          <a:p>
            <a:r>
              <a:rPr lang="en-IN" dirty="0">
                <a:solidFill>
                  <a:schemeClr val="accent1">
                    <a:lumMod val="75000"/>
                  </a:schemeClr>
                </a:solidFill>
              </a:rPr>
              <a:t>More On Salts</a:t>
            </a:r>
          </a:p>
        </p:txBody>
      </p:sp>
      <p:sp>
        <p:nvSpPr>
          <p:cNvPr id="3" name="Content Placeholder 2"/>
          <p:cNvSpPr>
            <a:spLocks noGrp="1"/>
          </p:cNvSpPr>
          <p:nvPr>
            <p:ph idx="1"/>
          </p:nvPr>
        </p:nvSpPr>
        <p:spPr>
          <a:xfrm>
            <a:off x="1415480" y="1691142"/>
            <a:ext cx="7324875" cy="5049759"/>
          </a:xfrm>
        </p:spPr>
        <p:txBody>
          <a:bodyPr>
            <a:normAutofit/>
          </a:bodyPr>
          <a:lstStyle/>
          <a:p>
            <a:pPr marL="0" indent="0">
              <a:buNone/>
            </a:pPr>
            <a:r>
              <a:rPr lang="en-IN" dirty="0">
                <a:sym typeface="+mn-ea"/>
              </a:rPr>
              <a:t>Step 1: Collect some salt samples</a:t>
            </a:r>
            <a:endParaRPr lang="en-IN" dirty="0"/>
          </a:p>
          <a:p>
            <a:pPr marL="0" indent="0">
              <a:buNone/>
            </a:pPr>
            <a:r>
              <a:rPr lang="en-IN" dirty="0">
                <a:sym typeface="+mn-ea"/>
              </a:rPr>
              <a:t>Step 2: Check their solubility in water (use distilled water only). </a:t>
            </a:r>
            <a:endParaRPr lang="en-IN" dirty="0"/>
          </a:p>
          <a:p>
            <a:pPr marL="0" indent="0">
              <a:buNone/>
            </a:pPr>
            <a:r>
              <a:rPr lang="en-IN" dirty="0">
                <a:sym typeface="+mn-ea"/>
              </a:rPr>
              <a:t>Step 3:Check the action of these solutions on litmus and find the pH using a pH paper. </a:t>
            </a:r>
            <a:endParaRPr lang="en-IN" dirty="0"/>
          </a:p>
          <a:p>
            <a:pPr marL="0" indent="0">
              <a:buNone/>
            </a:pPr>
            <a:r>
              <a:rPr lang="en-IN" dirty="0">
                <a:sym typeface="+mn-ea"/>
              </a:rPr>
              <a:t>Step 4:Which of the salts are acidic, basic or neutral?</a:t>
            </a:r>
            <a:endParaRPr lang="en-IN" dirty="0"/>
          </a:p>
          <a:p>
            <a:pPr marL="0" indent="0">
              <a:buNone/>
            </a:pPr>
            <a:r>
              <a:rPr lang="en-IN" dirty="0">
                <a:sym typeface="+mn-ea"/>
              </a:rPr>
              <a:t>Step 5: Identify the acid or base used to form the salt. </a:t>
            </a:r>
            <a:endParaRPr lang="en-IN" dirty="0">
              <a:solidFill>
                <a:srgbClr val="FF0000"/>
              </a:solidFill>
            </a:endParaRP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3">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1" end="1"/>
                                            </p:txEl>
                                          </p:spTgt>
                                        </p:tgtEl>
                                      </p:cBhvr>
                                    </p:animEffect>
                                  </p:childTnLst>
                                </p:cTn>
                              </p:par>
                            </p:childTnLst>
                          </p:cTn>
                        </p:par>
                        <p:par>
                          <p:cTn id="17" fill="hold">
                            <p:stCondLst>
                              <p:cond delay="5500"/>
                            </p:stCondLst>
                            <p:childTnLst>
                              <p:par>
                                <p:cTn id="18" presetID="12" presetClass="entr" presetSubtype="4" fill="hold" nodeType="afterEffect">
                                  <p:stCondLst>
                                    <p:cond delay="1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par>
                          <p:cTn id="22" fill="hold">
                            <p:stCondLst>
                              <p:cond delay="7500"/>
                            </p:stCondLst>
                            <p:childTnLst>
                              <p:par>
                                <p:cTn id="23" presetID="12" presetClass="entr" presetSubtype="4" fill="hold" nodeType="afterEffect">
                                  <p:stCondLst>
                                    <p:cond delay="15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par>
                          <p:cTn id="27" fill="hold">
                            <p:stCondLst>
                              <p:cond delay="9500"/>
                            </p:stCondLst>
                            <p:childTnLst>
                              <p:par>
                                <p:cTn id="28" presetID="12" presetClass="entr" presetSubtype="4" fill="hold" nodeType="afterEffect">
                                  <p:stCondLst>
                                    <p:cond delay="150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
                                            <p:txEl>
                                              <p:pRg st="4" end="4"/>
                                            </p:txEl>
                                          </p:spTgt>
                                        </p:tgtEl>
                                      </p:cBhvr>
                                    </p:animEffect>
                                  </p:childTnLst>
                                </p:cTn>
                              </p:par>
                            </p:childTnLst>
                          </p:cTn>
                        </p:par>
                        <p:par>
                          <p:cTn id="32" fill="hold">
                            <p:stCondLst>
                              <p:cond delay="11500"/>
                            </p:stCondLst>
                            <p:childTnLst>
                              <p:par>
                                <p:cTn id="33" presetID="1" presetClass="entr" presetSubtype="0" fill="hold" grpId="0" nodeType="afterEffect">
                                  <p:stCondLst>
                                    <p:cond delay="1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Chemicals from Common Salt</a:t>
            </a:r>
          </a:p>
        </p:txBody>
      </p:sp>
      <p:sp>
        <p:nvSpPr>
          <p:cNvPr id="3" name="Content Placeholder 2"/>
          <p:cNvSpPr>
            <a:spLocks noGrp="1"/>
          </p:cNvSpPr>
          <p:nvPr>
            <p:ph sz="half" idx="1"/>
          </p:nvPr>
        </p:nvSpPr>
        <p:spPr/>
        <p:txBody>
          <a:bodyPr>
            <a:normAutofit/>
          </a:bodyPr>
          <a:lstStyle/>
          <a:p>
            <a:pPr marL="0" indent="0">
              <a:buNone/>
            </a:pPr>
            <a:endParaRPr lang="en-IN" sz="2000" dirty="0">
              <a:solidFill>
                <a:schemeClr val="tx1"/>
              </a:solidFill>
            </a:endParaRPr>
          </a:p>
          <a:p>
            <a:r>
              <a:rPr lang="en-IN" sz="2000" dirty="0">
                <a:solidFill>
                  <a:schemeClr val="tx1"/>
                </a:solidFill>
              </a:rPr>
              <a:t>Common salt — A raw material </a:t>
            </a:r>
          </a:p>
          <a:p>
            <a:r>
              <a:rPr lang="en-IN" sz="2000" dirty="0">
                <a:solidFill>
                  <a:schemeClr val="tx1"/>
                </a:solidFill>
              </a:rPr>
              <a:t> Sodium hydroxide </a:t>
            </a:r>
          </a:p>
          <a:p>
            <a:r>
              <a:rPr lang="en-IN" sz="2000" dirty="0">
                <a:solidFill>
                  <a:schemeClr val="tx1"/>
                </a:solidFill>
              </a:rPr>
              <a:t> Bleaching powder </a:t>
            </a:r>
          </a:p>
          <a:p>
            <a:r>
              <a:rPr lang="en-IN" sz="2000" dirty="0">
                <a:solidFill>
                  <a:schemeClr val="tx1"/>
                </a:solidFill>
              </a:rPr>
              <a:t>Baking Soda</a:t>
            </a:r>
          </a:p>
          <a:p>
            <a:r>
              <a:rPr lang="en-IN" sz="2000" dirty="0">
                <a:solidFill>
                  <a:schemeClr val="tx1"/>
                </a:solidFill>
              </a:rPr>
              <a:t>Washing Powder</a:t>
            </a:r>
          </a:p>
        </p:txBody>
      </p:sp>
      <p:pic>
        <p:nvPicPr>
          <p:cNvPr id="4" name="Content Placeholder 3"/>
          <p:cNvPicPr>
            <a:picLocks noGrp="1" noChangeAspect="1"/>
          </p:cNvPicPr>
          <p:nvPr>
            <p:ph sz="half" idx="2"/>
          </p:nvPr>
        </p:nvPicPr>
        <p:blipFill>
          <a:blip r:embed="rId3"/>
          <a:srcRect l="23508" t="19787" r="22360" b="26503"/>
          <a:stretch>
            <a:fillRect/>
          </a:stretch>
        </p:blipFill>
        <p:spPr>
          <a:xfrm>
            <a:off x="5012055" y="2954020"/>
            <a:ext cx="6471285" cy="3609340"/>
          </a:xfrm>
          <a:prstGeom prst="rect">
            <a:avLst/>
          </a:prstGeom>
        </p:spPr>
      </p:pic>
      <p:sp>
        <p:nvSpPr>
          <p:cNvPr id="5" name="Rectangle 4"/>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3000"/>
                            </p:stCondLst>
                            <p:childTnLst>
                              <p:par>
                                <p:cTn id="11" presetID="12" presetClass="entr" presetSubtype="4" fill="hold" nodeType="afterEffect">
                                  <p:stCondLst>
                                    <p:cond delay="15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par>
                          <p:cTn id="15" fill="hold">
                            <p:stCondLst>
                              <p:cond delay="5000"/>
                            </p:stCondLst>
                            <p:childTnLst>
                              <p:par>
                                <p:cTn id="16" presetID="12" presetClass="entr" presetSubtype="4" fill="hold" nodeType="afterEffect">
                                  <p:stCondLst>
                                    <p:cond delay="150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3">
                                            <p:txEl>
                                              <p:pRg st="2" end="2"/>
                                            </p:txEl>
                                          </p:spTgt>
                                        </p:tgtEl>
                                      </p:cBhvr>
                                    </p:animEffect>
                                  </p:childTnLst>
                                </p:cTn>
                              </p:par>
                            </p:childTnLst>
                          </p:cTn>
                        </p:par>
                        <p:par>
                          <p:cTn id="20" fill="hold">
                            <p:stCondLst>
                              <p:cond delay="7000"/>
                            </p:stCondLst>
                            <p:childTnLst>
                              <p:par>
                                <p:cTn id="21" presetID="12" presetClass="entr" presetSubtype="4" fill="hold" nodeType="afterEffect">
                                  <p:stCondLst>
                                    <p:cond delay="150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3" end="3"/>
                                            </p:txEl>
                                          </p:spTgt>
                                        </p:tgtEl>
                                      </p:cBhvr>
                                    </p:animEffect>
                                  </p:childTnLst>
                                </p:cTn>
                              </p:par>
                            </p:childTnLst>
                          </p:cTn>
                        </p:par>
                        <p:par>
                          <p:cTn id="25" fill="hold">
                            <p:stCondLst>
                              <p:cond delay="9000"/>
                            </p:stCondLst>
                            <p:childTnLst>
                              <p:par>
                                <p:cTn id="26" presetID="12" presetClass="entr" presetSubtype="4" fill="hold" nodeType="afterEffect">
                                  <p:stCondLst>
                                    <p:cond delay="150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4" end="4"/>
                                            </p:txEl>
                                          </p:spTgt>
                                        </p:tgtEl>
                                      </p:cBhvr>
                                    </p:animEffect>
                                  </p:childTnLst>
                                </p:cTn>
                              </p:par>
                            </p:childTnLst>
                          </p:cTn>
                        </p:par>
                        <p:par>
                          <p:cTn id="30" fill="hold">
                            <p:stCondLst>
                              <p:cond delay="11000"/>
                            </p:stCondLst>
                            <p:childTnLst>
                              <p:par>
                                <p:cTn id="31" presetID="12" presetClass="entr" presetSubtype="4" fill="hold" nodeType="afterEffect">
                                  <p:stCondLst>
                                    <p:cond delay="150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childTnLst>
                          </p:cTn>
                        </p:par>
                        <p:par>
                          <p:cTn id="35" fill="hold">
                            <p:stCondLst>
                              <p:cond delay="13000"/>
                            </p:stCondLst>
                            <p:childTnLst>
                              <p:par>
                                <p:cTn id="36" presetID="1" presetClass="entr" presetSubtype="0" fill="hold" grpId="0" nodeType="afterEffect">
                                  <p:stCondLst>
                                    <p:cond delay="150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schemeClr val="tx1"/>
                </a:solidFill>
              </a:rPr>
              <a:t>Are the Crystals of Salts really Dry?</a:t>
            </a:r>
          </a:p>
        </p:txBody>
      </p:sp>
      <p:pic>
        <p:nvPicPr>
          <p:cNvPr id="4" name="Content Placeholder 3"/>
          <p:cNvPicPr>
            <a:picLocks noGrp="1" noChangeAspect="1"/>
          </p:cNvPicPr>
          <p:nvPr>
            <p:ph idx="1"/>
          </p:nvPr>
        </p:nvPicPr>
        <p:blipFill>
          <a:blip r:embed="rId3"/>
          <a:srcRect l="20914" t="37879" r="50213" b="24037"/>
          <a:stretch>
            <a:fillRect/>
          </a:stretch>
        </p:blipFill>
        <p:spPr>
          <a:xfrm>
            <a:off x="4940300" y="1744345"/>
            <a:ext cx="6201410" cy="4599305"/>
          </a:xfrm>
          <a:prstGeom prst="rect">
            <a:avLst/>
          </a:prstGeom>
        </p:spPr>
      </p:pic>
      <p:sp>
        <p:nvSpPr>
          <p:cNvPr id="5" name="Content Placeholder 2"/>
          <p:cNvSpPr>
            <a:spLocks noGrp="1"/>
          </p:cNvSpPr>
          <p:nvPr/>
        </p:nvSpPr>
        <p:spPr>
          <a:xfrm>
            <a:off x="702945" y="1744345"/>
            <a:ext cx="4978400" cy="4470400"/>
          </a:xfrm>
          <a:prstGeom prst="rect">
            <a:avLst/>
          </a:prstGeom>
        </p:spPr>
        <p:txBody>
          <a:bodyPr vert="horz" lIns="121899" tIns="60949" rIns="121899" bIns="60949" rtlCol="0">
            <a:normAutofit/>
          </a:bodyPr>
          <a:lst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01104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01104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2011045" indent="-304800" algn="l" defTabSz="1219200" rtl="0" eaLnBrk="1" latinLnBrk="0" hangingPunct="1">
              <a:lnSpc>
                <a:spcPct val="95000"/>
              </a:lnSpc>
              <a:spcBef>
                <a:spcPts val="1065"/>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2011045" indent="0" algn="l" defTabSz="1219200" rtl="0" eaLnBrk="1" latinLnBrk="0" hangingPunct="1">
              <a:lnSpc>
                <a:spcPct val="95000"/>
              </a:lnSpc>
              <a:spcBef>
                <a:spcPts val="1065"/>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a:lstStyle>
          <a:p>
            <a:pPr marL="0" indent="0">
              <a:buNone/>
            </a:pPr>
            <a:endParaRPr lang="en-IN" sz="2000" dirty="0"/>
          </a:p>
          <a:p>
            <a:pPr marL="0" indent="0">
              <a:buNone/>
            </a:pPr>
            <a:r>
              <a:rPr lang="en-IN" sz="2000" dirty="0">
                <a:sym typeface="+mn-ea"/>
              </a:rPr>
              <a:t>Step 1:Heat a few crystals of copper sulphate in a dry boiling tube.</a:t>
            </a:r>
            <a:endParaRPr lang="en-IN" sz="2000" dirty="0"/>
          </a:p>
          <a:p>
            <a:pPr marL="0" indent="0">
              <a:buNone/>
            </a:pPr>
            <a:r>
              <a:rPr lang="en-IN" sz="2000" dirty="0">
                <a:sym typeface="+mn-ea"/>
              </a:rPr>
              <a:t>What is the colour of the copper sulphate after heating?</a:t>
            </a:r>
            <a:endParaRPr lang="en-IN" sz="2000" dirty="0"/>
          </a:p>
          <a:p>
            <a:pPr marL="0" indent="0">
              <a:buNone/>
            </a:pPr>
            <a:r>
              <a:rPr lang="en-IN" sz="2000" dirty="0">
                <a:sym typeface="+mn-ea"/>
              </a:rPr>
              <a:t> Do you notice water droplets in the boiling tube? Where have these come from?</a:t>
            </a:r>
            <a:endParaRPr lang="en-IN" sz="2000" dirty="0"/>
          </a:p>
          <a:p>
            <a:pPr marL="0" indent="0">
              <a:buNone/>
            </a:pPr>
            <a:r>
              <a:rPr lang="en-IN" sz="2000" dirty="0">
                <a:sym typeface="+mn-ea"/>
              </a:rPr>
              <a:t>Step 2: Add 2-3 drops of water on the sample of copper sulphate obtained after heating. </a:t>
            </a:r>
            <a:endParaRPr lang="en-IN" sz="2000" dirty="0"/>
          </a:p>
          <a:p>
            <a:pPr marL="0" indent="0">
              <a:buNone/>
            </a:pPr>
            <a:endParaRPr lang="en-IN" sz="2000" dirty="0">
              <a:solidFill>
                <a:schemeClr val="accent1">
                  <a:lumMod val="75000"/>
                </a:schemeClr>
              </a:solidFill>
            </a:endParaRPr>
          </a:p>
        </p:txBody>
      </p:sp>
      <p:sp>
        <p:nvSpPr>
          <p:cNvPr id="6" name="Rectangle 5"/>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1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3000"/>
                            </p:stCondLst>
                            <p:childTnLst>
                              <p:par>
                                <p:cTn id="11" presetID="12" presetClass="entr" presetSubtype="4" fill="hold" nodeType="afterEffect">
                                  <p:stCondLst>
                                    <p:cond delay="150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par>
                          <p:cTn id="15" fill="hold">
                            <p:stCondLst>
                              <p:cond delay="5000"/>
                            </p:stCondLst>
                            <p:childTnLst>
                              <p:par>
                                <p:cTn id="16" presetID="12" presetClass="entr" presetSubtype="4" fill="hold" nodeType="afterEffect">
                                  <p:stCondLst>
                                    <p:cond delay="150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5">
                                            <p:txEl>
                                              <p:pRg st="2" end="2"/>
                                            </p:txEl>
                                          </p:spTgt>
                                        </p:tgtEl>
                                      </p:cBhvr>
                                    </p:animEffect>
                                  </p:childTnLst>
                                </p:cTn>
                              </p:par>
                            </p:childTnLst>
                          </p:cTn>
                        </p:par>
                        <p:par>
                          <p:cTn id="20" fill="hold">
                            <p:stCondLst>
                              <p:cond delay="7000"/>
                            </p:stCondLst>
                            <p:childTnLst>
                              <p:par>
                                <p:cTn id="21" presetID="12" presetClass="entr" presetSubtype="4" fill="hold" nodeType="afterEffect">
                                  <p:stCondLst>
                                    <p:cond delay="150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3" end="3"/>
                                            </p:txEl>
                                          </p:spTgt>
                                        </p:tgtEl>
                                      </p:cBhvr>
                                    </p:animEffect>
                                  </p:childTnLst>
                                </p:cTn>
                              </p:par>
                            </p:childTnLst>
                          </p:cTn>
                        </p:par>
                        <p:par>
                          <p:cTn id="25" fill="hold">
                            <p:stCondLst>
                              <p:cond delay="9000"/>
                            </p:stCondLst>
                            <p:childTnLst>
                              <p:par>
                                <p:cTn id="26" presetID="12" presetClass="entr" presetSubtype="4" fill="hold" nodeType="afterEffect">
                                  <p:stCondLst>
                                    <p:cond delay="150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5">
                                            <p:txEl>
                                              <p:pRg st="4" end="4"/>
                                            </p:txEl>
                                          </p:spTgt>
                                        </p:tgtEl>
                                      </p:cBhvr>
                                    </p:animEffect>
                                  </p:childTnLst>
                                </p:cTn>
                              </p:par>
                            </p:childTnLst>
                          </p:cTn>
                        </p:par>
                        <p:par>
                          <p:cTn id="30" fill="hold">
                            <p:stCondLst>
                              <p:cond delay="11000"/>
                            </p:stCondLst>
                            <p:childTnLst>
                              <p:par>
                                <p:cTn id="31" presetID="1" presetClass="entr" presetSubtype="0" fill="hold" grpId="0" nodeType="afterEffect">
                                  <p:stCondLst>
                                    <p:cond delay="150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CONCLUSION</a:t>
            </a:r>
          </a:p>
        </p:txBody>
      </p:sp>
      <p:sp>
        <p:nvSpPr>
          <p:cNvPr id="3" name="Content Placeholder 2"/>
          <p:cNvSpPr>
            <a:spLocks noGrp="1"/>
          </p:cNvSpPr>
          <p:nvPr>
            <p:ph idx="1"/>
          </p:nvPr>
        </p:nvSpPr>
        <p:spPr/>
        <p:txBody>
          <a:bodyPr/>
          <a:lstStyle/>
          <a:p>
            <a:r>
              <a:rPr lang="en-IN" dirty="0">
                <a:solidFill>
                  <a:schemeClr val="tx1"/>
                </a:solidFill>
              </a:rPr>
              <a:t>In this part we learnt about:</a:t>
            </a:r>
          </a:p>
          <a:p>
            <a:r>
              <a:rPr lang="en-IN" dirty="0">
                <a:solidFill>
                  <a:schemeClr val="tx1"/>
                </a:solidFill>
              </a:rPr>
              <a:t>More On Salts</a:t>
            </a:r>
          </a:p>
          <a:p>
            <a:r>
              <a:rPr lang="en-IN" dirty="0">
                <a:solidFill>
                  <a:schemeClr val="tx1"/>
                </a:solidFill>
              </a:rPr>
              <a:t>Chemicals from Common Salt</a:t>
            </a:r>
          </a:p>
          <a:p>
            <a:r>
              <a:rPr lang="en-IN" dirty="0">
                <a:solidFill>
                  <a:schemeClr val="tx1"/>
                </a:solidFill>
              </a:rPr>
              <a:t>Are the Crystals of Salts really Dry?</a:t>
            </a:r>
          </a:p>
        </p:txBody>
      </p:sp>
      <p:sp>
        <p:nvSpPr>
          <p:cNvPr id="4" name="Rectangle 3"/>
          <p:cNvSpPr/>
          <p:nvPr/>
        </p:nvSpPr>
        <p:spPr>
          <a:xfrm>
            <a:off x="11996253" y="6699183"/>
            <a:ext cx="195747" cy="158817"/>
          </a:xfrm>
          <a:prstGeom prst="rect">
            <a:avLst/>
          </a:prstGeom>
          <a:solidFill>
            <a:srgbClr val="264F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500"/>
                            </p:stCondLst>
                            <p:childTnLst>
                              <p:par>
                                <p:cTn id="8" presetID="12" presetClass="entr" presetSubtype="4" fill="hold" nodeType="after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1" dur="500"/>
                                        <p:tgtEl>
                                          <p:spTgt spid="3">
                                            <p:txEl>
                                              <p:pRg st="0" end="0"/>
                                            </p:txEl>
                                          </p:spTgt>
                                        </p:tgtEl>
                                      </p:cBhvr>
                                    </p:animEffect>
                                  </p:childTnLst>
                                </p:cTn>
                              </p:par>
                            </p:childTnLst>
                          </p:cTn>
                        </p:par>
                        <p:par>
                          <p:cTn id="12" fill="hold">
                            <p:stCondLst>
                              <p:cond delay="3500"/>
                            </p:stCondLst>
                            <p:childTnLst>
                              <p:par>
                                <p:cTn id="13" presetID="12" presetClass="entr" presetSubtype="4" fill="hold" nodeType="afterEffect">
                                  <p:stCondLst>
                                    <p:cond delay="1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1" end="1"/>
                                            </p:txEl>
                                          </p:spTgt>
                                        </p:tgtEl>
                                      </p:cBhvr>
                                    </p:animEffect>
                                  </p:childTnLst>
                                </p:cTn>
                              </p:par>
                            </p:childTnLst>
                          </p:cTn>
                        </p:par>
                        <p:par>
                          <p:cTn id="17" fill="hold">
                            <p:stCondLst>
                              <p:cond delay="5500"/>
                            </p:stCondLst>
                            <p:childTnLst>
                              <p:par>
                                <p:cTn id="18" presetID="12" presetClass="entr" presetSubtype="4" fill="hold" nodeType="afterEffect">
                                  <p:stCondLst>
                                    <p:cond delay="1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2" end="2"/>
                                            </p:txEl>
                                          </p:spTgt>
                                        </p:tgtEl>
                                      </p:cBhvr>
                                    </p:animEffect>
                                  </p:childTnLst>
                                </p:cTn>
                              </p:par>
                            </p:childTnLst>
                          </p:cTn>
                        </p:par>
                        <p:par>
                          <p:cTn id="22" fill="hold">
                            <p:stCondLst>
                              <p:cond delay="7500"/>
                            </p:stCondLst>
                            <p:childTnLst>
                              <p:par>
                                <p:cTn id="23" presetID="12" presetClass="entr" presetSubtype="4" fill="hold" nodeType="afterEffect">
                                  <p:stCondLst>
                                    <p:cond delay="15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par>
                          <p:cTn id="27" fill="hold">
                            <p:stCondLst>
                              <p:cond delay="9500"/>
                            </p:stCondLst>
                            <p:childTnLst>
                              <p:par>
                                <p:cTn id="28" presetID="1" presetClass="entr" presetSubtype="0" fill="hold" grpId="0" nodeType="afterEffect">
                                  <p:stCondLst>
                                    <p:cond delay="150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theme/theme1.xml><?xml version="1.0" encoding="utf-8"?>
<a:theme xmlns:a="http://schemas.openxmlformats.org/drawingml/2006/main" name="Welcome back to school presentat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1170</Words>
  <Application>Microsoft Macintosh PowerPoint</Application>
  <PresentationFormat>Widescreen</PresentationFormat>
  <Paragraphs>65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Segoe Marker</vt:lpstr>
      <vt:lpstr>Arial</vt:lpstr>
      <vt:lpstr>Welcome back to school presentation</vt:lpstr>
      <vt:lpstr>ACID BASES AND SALTS  More about Salts</vt:lpstr>
      <vt:lpstr>More On Salts</vt:lpstr>
      <vt:lpstr>Chemicals from Common Salt</vt:lpstr>
      <vt:lpstr>Are the Crystals of Salts really Dry?</vt:lpstr>
      <vt:lpstr>CONCLUSION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On Salts</dc:title>
  <dc:creator>Naman Kumar</dc:creator>
  <cp:lastModifiedBy>binny viswanath</cp:lastModifiedBy>
  <cp:revision>6</cp:revision>
  <dcterms:created xsi:type="dcterms:W3CDTF">2019-09-15T15:18:00Z</dcterms:created>
  <dcterms:modified xsi:type="dcterms:W3CDTF">2019-09-19T04:50:47Z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