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455" autoAdjust="0"/>
  </p:normalViewPr>
  <p:slideViewPr>
    <p:cSldViewPr showGuides="1">
      <p:cViewPr>
        <p:scale>
          <a:sx n="50" d="100"/>
          <a:sy n="50" d="100"/>
        </p:scale>
        <p:origin x="1500" y="84"/>
      </p:cViewPr>
      <p:guideLst>
        <p:guide orient="horz" pos="2269"/>
        <p:guide orient="horz" pos="957"/>
        <p:guide orient="horz" pos="3872"/>
        <p:guide orient="horz" pos="192"/>
        <p:guide orient="horz" pos="1034"/>
        <p:guide pos="3750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-306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3026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students. In </a:t>
            </a:r>
            <a:r>
              <a:rPr lang="en-US" baseline="0" dirty="0"/>
              <a:t>t</a:t>
            </a:r>
            <a:r>
              <a:rPr lang="en-US" dirty="0"/>
              <a:t>his chapter, we are going to learn all</a:t>
            </a:r>
            <a:r>
              <a:rPr lang="en-US" baseline="0" dirty="0"/>
              <a:t> </a:t>
            </a:r>
            <a:r>
              <a:rPr lang="en-US" dirty="0"/>
              <a:t> about metals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 ,what are physical properties of metals?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Let us look into a few physical properties of</a:t>
            </a:r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Metals 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Physical Properties Of Metals: </a:t>
            </a:r>
            <a:endParaRPr lang="en-IN" dirty="0"/>
          </a:p>
          <a:p>
            <a:r>
              <a:rPr lang="en-IN" dirty="0"/>
              <a:t>1.They are ductile.</a:t>
            </a:r>
            <a:endParaRPr lang="en-IN" dirty="0"/>
          </a:p>
          <a:p>
            <a:r>
              <a:rPr lang="en-IN" dirty="0"/>
              <a:t>2.They are malleable.</a:t>
            </a:r>
            <a:endParaRPr lang="en-IN" dirty="0"/>
          </a:p>
          <a:p>
            <a:r>
              <a:rPr lang="en-IN" dirty="0"/>
              <a:t>3.They are sonorous.</a:t>
            </a:r>
            <a:endParaRPr lang="en-IN" dirty="0"/>
          </a:p>
          <a:p>
            <a:r>
              <a:rPr lang="en-IN" dirty="0"/>
              <a:t>4.They are good conductor of heat &amp; electricity.</a:t>
            </a:r>
            <a:endParaRPr lang="en-IN" dirty="0"/>
          </a:p>
          <a:p>
            <a:r>
              <a:rPr lang="en-IN" dirty="0"/>
              <a:t>5.They are generally solid except Hg which is a liquid.</a:t>
            </a:r>
            <a:endParaRPr lang="en-IN" dirty="0"/>
          </a:p>
          <a:p>
            <a:r>
              <a:rPr lang="en-IN" dirty="0"/>
              <a:t>6.They have high density except </a:t>
            </a:r>
            <a:r>
              <a:rPr lang="en-IN" dirty="0" err="1"/>
              <a:t>Na,K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7.Metals are hard and strong except </a:t>
            </a:r>
            <a:r>
              <a:rPr lang="en-IN" dirty="0" err="1"/>
              <a:t>Na,K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8.They are lustrous.</a:t>
            </a:r>
            <a:endParaRPr lang="en-IN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 let us look at the few chemical properties of </a:t>
            </a:r>
            <a:r>
              <a:rPr lang="en-IN" b="1" dirty="0"/>
              <a:t>Metals</a:t>
            </a:r>
            <a:endParaRPr lang="en-IN" b="1" dirty="0"/>
          </a:p>
          <a:p>
            <a:r>
              <a:rPr lang="en-IN" dirty="0"/>
              <a:t>Chemical Properties Of Metals:</a:t>
            </a:r>
            <a:endParaRPr lang="en-IN" dirty="0"/>
          </a:p>
          <a:p>
            <a:r>
              <a:rPr lang="en-IN" dirty="0"/>
              <a:t>Reaction WITH OXYGEN (O₂)</a:t>
            </a:r>
            <a:endParaRPr lang="en-IN" dirty="0"/>
          </a:p>
          <a:p>
            <a:r>
              <a:rPr lang="en-IN" dirty="0"/>
              <a:t>Metal + oxygen-&gt; metal oxide (basic)</a:t>
            </a:r>
            <a:endParaRPr lang="en-IN" dirty="0"/>
          </a:p>
          <a:p>
            <a:r>
              <a:rPr lang="en-IN" dirty="0"/>
              <a:t>This reaction depends upon reactivity series</a:t>
            </a:r>
            <a:endParaRPr lang="en-IN" dirty="0"/>
          </a:p>
          <a:p>
            <a:r>
              <a:rPr lang="en-IN" dirty="0"/>
              <a:t>(i.e. </a:t>
            </a:r>
            <a:r>
              <a:rPr lang="en-IN" dirty="0" err="1"/>
              <a:t>Na,K,Ca,Mg</a:t>
            </a:r>
            <a:r>
              <a:rPr lang="en-IN" dirty="0"/>
              <a:t> will react with O₂ easily)</a:t>
            </a:r>
            <a:endParaRPr lang="en-IN" dirty="0"/>
          </a:p>
          <a:p>
            <a:r>
              <a:rPr lang="en-IN" dirty="0"/>
              <a:t>Ex- Na + O₂ -&gt; </a:t>
            </a:r>
            <a:r>
              <a:rPr lang="en-IN" dirty="0" err="1"/>
              <a:t>Na₂O</a:t>
            </a:r>
            <a:r>
              <a:rPr lang="en-IN" dirty="0"/>
              <a:t>(basic)</a:t>
            </a:r>
            <a:endParaRPr lang="en-IN" dirty="0"/>
          </a:p>
          <a:p>
            <a:r>
              <a:rPr lang="en-IN" dirty="0"/>
              <a:t>Ex-  K + O₂ -&gt;	K₂O(basic)</a:t>
            </a:r>
            <a:endParaRPr lang="en-IN" dirty="0"/>
          </a:p>
          <a:p>
            <a:r>
              <a:rPr lang="en-IN" dirty="0"/>
              <a:t>Na and K being at top of Reaction Series react with O₂ at room temp.</a:t>
            </a:r>
            <a:endParaRPr lang="en-IN" dirty="0"/>
          </a:p>
          <a:p>
            <a:r>
              <a:rPr lang="en-IN" dirty="0"/>
              <a:t>But Mg does not react with O₂ at room temp.</a:t>
            </a:r>
            <a:endParaRPr lang="en-IN" dirty="0"/>
          </a:p>
          <a:p>
            <a:r>
              <a:rPr lang="en-IN" dirty="0"/>
              <a:t>Mg is burnt in the presence of O₂ which gives MgO</a:t>
            </a:r>
            <a:endParaRPr lang="en-IN" dirty="0"/>
          </a:p>
          <a:p>
            <a:r>
              <a:rPr lang="en-IN" dirty="0"/>
              <a:t>Reaction = 2Mg + O₂ -&gt; 2MgO(basic)</a:t>
            </a:r>
            <a:endParaRPr lang="en-IN" dirty="0"/>
          </a:p>
          <a:p>
            <a:r>
              <a:rPr lang="en-IN" dirty="0"/>
              <a:t>MgO + H₂O -&gt;Mg(OH)₂(A Base)  </a:t>
            </a:r>
            <a:endParaRPr lang="en-IN" dirty="0"/>
          </a:p>
          <a:p>
            <a:r>
              <a:rPr lang="en-IN" dirty="0"/>
              <a:t>Al + O₂ -&gt; </a:t>
            </a:r>
            <a:r>
              <a:rPr lang="en-IN" dirty="0" err="1"/>
              <a:t>Al₂O</a:t>
            </a:r>
            <a:r>
              <a:rPr lang="en-IN" dirty="0"/>
              <a:t>₃(Amphoteric Oxide)  </a:t>
            </a:r>
            <a:endParaRPr lang="en-IN" dirty="0"/>
          </a:p>
          <a:p>
            <a:r>
              <a:rPr lang="en-IN" dirty="0"/>
              <a:t>Zn + O₂ -&gt; </a:t>
            </a:r>
            <a:r>
              <a:rPr lang="en-IN" dirty="0" err="1"/>
              <a:t>ZnO</a:t>
            </a:r>
            <a:r>
              <a:rPr lang="en-IN" dirty="0"/>
              <a:t>(Amphoteric Oxide)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 us now look at how metals react with water</a:t>
            </a:r>
            <a:endParaRPr lang="en-IN" dirty="0"/>
          </a:p>
          <a:p>
            <a:r>
              <a:rPr lang="en-IN" dirty="0"/>
              <a:t>Reaction Of Metals With Water:</a:t>
            </a:r>
            <a:endParaRPr lang="en-IN" dirty="0"/>
          </a:p>
          <a:p>
            <a:r>
              <a:rPr lang="en-IN" dirty="0"/>
              <a:t>Metals on reaction with Water forms corresponding metal hydroxide and respective hydrogen gas.</a:t>
            </a:r>
            <a:endParaRPr lang="en-IN" dirty="0"/>
          </a:p>
          <a:p>
            <a:r>
              <a:rPr lang="en-IN" dirty="0"/>
              <a:t>Metal + H₂O -&gt; Metal Hydroxide + H₂</a:t>
            </a:r>
            <a:endParaRPr lang="en-IN" dirty="0"/>
          </a:p>
          <a:p>
            <a:r>
              <a:rPr lang="en-IN" dirty="0"/>
              <a:t>Metal + cold or hot H₂O -&gt; Metal hydroxide + H₂  </a:t>
            </a:r>
            <a:endParaRPr lang="en-IN" dirty="0"/>
          </a:p>
          <a:p>
            <a:r>
              <a:rPr lang="en-IN" dirty="0"/>
              <a:t>Metal + Steam -&gt; Metal oxide + H₂</a:t>
            </a:r>
            <a:endParaRPr lang="en-IN" dirty="0"/>
          </a:p>
          <a:p>
            <a:r>
              <a:rPr lang="en-IN" dirty="0"/>
              <a:t>K reacts with cold water(HYDROXIDE FORMS)  </a:t>
            </a:r>
            <a:endParaRPr lang="en-IN" dirty="0"/>
          </a:p>
          <a:p>
            <a:r>
              <a:rPr lang="en-IN" dirty="0"/>
              <a:t>K + H₂O (cold) -&gt; KOH + H₂ + heat</a:t>
            </a:r>
            <a:endParaRPr lang="en-IN" dirty="0"/>
          </a:p>
          <a:p>
            <a:r>
              <a:rPr lang="en-IN" dirty="0"/>
              <a:t>Na also react with cold water(HYDROXIDE FORMS)  </a:t>
            </a:r>
            <a:endParaRPr lang="en-IN" dirty="0"/>
          </a:p>
          <a:p>
            <a:r>
              <a:rPr lang="en-IN" dirty="0"/>
              <a:t>Na + H₂O(cold) -&gt; NaOH + H₂ + heat</a:t>
            </a:r>
            <a:endParaRPr lang="en-IN" dirty="0"/>
          </a:p>
          <a:p>
            <a:r>
              <a:rPr lang="en-IN" dirty="0"/>
              <a:t>Calcium with cold water(HYDROXIDE FORMS)</a:t>
            </a:r>
            <a:endParaRPr lang="en-IN" dirty="0"/>
          </a:p>
          <a:p>
            <a:r>
              <a:rPr lang="en-IN" dirty="0"/>
              <a:t>Ca + H₂O(cold)-&gt; Ca(OH)₂ + H₂</a:t>
            </a:r>
            <a:endParaRPr lang="en-IN" dirty="0"/>
          </a:p>
          <a:p>
            <a:r>
              <a:rPr lang="en-IN" dirty="0"/>
              <a:t>Magnesium with hot water(HYDROXIDE FORMS)  </a:t>
            </a:r>
            <a:endParaRPr lang="en-IN" dirty="0"/>
          </a:p>
          <a:p>
            <a:r>
              <a:rPr lang="en-IN" dirty="0"/>
              <a:t>Mg + H₂O (hot) -&gt; Mg(OH)₂ + H₂</a:t>
            </a:r>
            <a:endParaRPr lang="en-IN" dirty="0"/>
          </a:p>
          <a:p>
            <a:r>
              <a:rPr lang="en-IN" dirty="0"/>
              <a:t>Aluminium with steam (OXIDE FROMATION)</a:t>
            </a:r>
            <a:endParaRPr lang="en-IN" dirty="0"/>
          </a:p>
          <a:p>
            <a:r>
              <a:rPr lang="en-IN" dirty="0"/>
              <a:t>Al + H₂O(steam) -&gt; </a:t>
            </a:r>
            <a:r>
              <a:rPr lang="en-IN" dirty="0" err="1"/>
              <a:t>Al₂O</a:t>
            </a:r>
            <a:r>
              <a:rPr lang="en-IN" dirty="0"/>
              <a:t>₃ + H₂</a:t>
            </a:r>
            <a:endParaRPr lang="en-IN" dirty="0"/>
          </a:p>
          <a:p>
            <a:r>
              <a:rPr lang="en-IN" dirty="0"/>
              <a:t>Also </a:t>
            </a:r>
            <a:r>
              <a:rPr lang="en-IN" dirty="0" err="1"/>
              <a:t>Zn,Fe</a:t>
            </a:r>
            <a:r>
              <a:rPr lang="en-IN" dirty="0"/>
              <a:t> reacts with steam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 we will look at cases where Metals react with Diluted Acids TO form Metal Salts and a hydrogen gas</a:t>
            </a:r>
            <a:endParaRPr lang="en-IN" dirty="0"/>
          </a:p>
          <a:p>
            <a:r>
              <a:rPr lang="en-IN" dirty="0"/>
              <a:t>BELOW H₂ cannot take part.</a:t>
            </a:r>
            <a:endParaRPr lang="en-IN" dirty="0"/>
          </a:p>
          <a:p>
            <a:r>
              <a:rPr lang="en-IN" dirty="0"/>
              <a:t>The following Reaction is:</a:t>
            </a:r>
            <a:endParaRPr lang="en-IN" dirty="0"/>
          </a:p>
          <a:p>
            <a:r>
              <a:rPr lang="en-IN" dirty="0"/>
              <a:t>Metal + Dil. Acid -&gt; Metal Salt + H₂</a:t>
            </a:r>
            <a:endParaRPr lang="en-IN" dirty="0"/>
          </a:p>
          <a:p>
            <a:r>
              <a:rPr lang="en-IN" dirty="0"/>
              <a:t>Metal react with </a:t>
            </a:r>
            <a:r>
              <a:rPr lang="en-IN" dirty="0" err="1"/>
              <a:t>dil</a:t>
            </a:r>
            <a:r>
              <a:rPr lang="en-IN" dirty="0"/>
              <a:t> .acid to give Metal Chloride( M+ HCl)</a:t>
            </a:r>
            <a:endParaRPr lang="en-IN" dirty="0"/>
          </a:p>
          <a:p>
            <a:r>
              <a:rPr lang="en-IN" dirty="0"/>
              <a:t>Metal react with </a:t>
            </a:r>
            <a:r>
              <a:rPr lang="en-IN" dirty="0" err="1"/>
              <a:t>dil</a:t>
            </a:r>
            <a:r>
              <a:rPr lang="en-IN" dirty="0"/>
              <a:t> .acid to give Metal Sulphide(M+ H₂SO₄)</a:t>
            </a:r>
            <a:endParaRPr lang="en-IN" dirty="0"/>
          </a:p>
          <a:p>
            <a:r>
              <a:rPr lang="en-IN" dirty="0"/>
              <a:t>Cu does not react with ACIDS BEING LESS Reactive</a:t>
            </a:r>
            <a:endParaRPr lang="en-IN" dirty="0"/>
          </a:p>
          <a:p>
            <a:r>
              <a:rPr lang="en-IN" dirty="0"/>
              <a:t>Metal below H do not react with dil. Acids ,</a:t>
            </a:r>
            <a:endParaRPr lang="en-IN" dirty="0"/>
          </a:p>
          <a:p>
            <a:r>
              <a:rPr lang="en-IN" dirty="0" err="1"/>
              <a:t>Ag,Au,Pt</a:t>
            </a:r>
            <a:r>
              <a:rPr lang="en-IN" dirty="0"/>
              <a:t> being less reactive do not react with acids</a:t>
            </a:r>
            <a:endParaRPr lang="en-IN" dirty="0"/>
          </a:p>
          <a:p>
            <a:r>
              <a:rPr lang="en-IN" dirty="0"/>
              <a:t>ALL METAL ABOVE H RECTS WITH ACID TO GIVE METAL SALT + Hydrogen GAS</a:t>
            </a:r>
            <a:endParaRPr lang="en-IN" dirty="0"/>
          </a:p>
          <a:p>
            <a:r>
              <a:rPr lang="en-IN" dirty="0"/>
              <a:t>The reaction between nitric acid + metal don't give hydrogen  because nitric acid being strong oxidizing agent oxidise hydrogen  gas to water .</a:t>
            </a:r>
            <a:endParaRPr lang="en-IN" dirty="0"/>
          </a:p>
          <a:p>
            <a:r>
              <a:rPr lang="en-IN" dirty="0"/>
              <a:t>However very dilute HNO₃ give hydrogen when reacting with  Magnesium and Manganese</a:t>
            </a:r>
            <a:endParaRPr lang="en-IN" dirty="0"/>
          </a:p>
          <a:p>
            <a:r>
              <a:rPr lang="en-IN" dirty="0"/>
              <a:t>Mg + HNO₃ -&gt; Mg(NO₃)₂ +H₂</a:t>
            </a:r>
            <a:endParaRPr lang="en-IN" dirty="0"/>
          </a:p>
          <a:p>
            <a:r>
              <a:rPr lang="en-IN" dirty="0"/>
              <a:t>Mn + HNO₃ -&gt; Mn(NO₃)₂ + H₂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over here we will learn how Aqua Regia Formation takes Place </a:t>
            </a:r>
            <a:endParaRPr lang="en-US" dirty="0"/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Aqua Regia is a reaction where a Mixture of Hydrochloric Acid(HCl) And Nitric Acid</a:t>
            </a:r>
            <a:r>
              <a:rPr lang="en-IN" baseline="-25000" dirty="0"/>
              <a:t> </a:t>
            </a:r>
            <a:r>
              <a:rPr lang="en-IN" dirty="0"/>
              <a:t>(HNO</a:t>
            </a:r>
            <a:r>
              <a:rPr lang="en-IN" baseline="-25000" dirty="0"/>
              <a:t>3</a:t>
            </a:r>
            <a:r>
              <a:rPr lang="en-IN" dirty="0"/>
              <a:t>) at a ratio of either 3:1 or 4:1.</a:t>
            </a:r>
            <a:endParaRPr lang="en-IN" dirty="0"/>
          </a:p>
          <a:p>
            <a:r>
              <a:rPr lang="en-IN" dirty="0"/>
              <a:t>Dissolves Au and Pt also(MEANS VERY  CORROSIVE IN NATURE)</a:t>
            </a:r>
            <a:endParaRPr lang="en-IN" dirty="0"/>
          </a:p>
          <a:p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name reflects the ability of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aqua regia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to dissolve the noble metals gold, platinum, and palladium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the next Topic we will learn about how metals react with Salt Solution</a:t>
            </a:r>
            <a:endParaRPr lang="en-IN" dirty="0"/>
          </a:p>
          <a:p>
            <a:r>
              <a:rPr lang="en-IN" dirty="0"/>
              <a:t>Reaction of METAL with SALT SOLUTION</a:t>
            </a:r>
            <a:endParaRPr lang="en-IN" dirty="0"/>
          </a:p>
          <a:p>
            <a:r>
              <a:rPr lang="en-IN" dirty="0"/>
              <a:t>A more reactive metal displaces low reactive metal  from its salt solution</a:t>
            </a:r>
            <a:endParaRPr lang="en-IN" dirty="0"/>
          </a:p>
          <a:p>
            <a:r>
              <a:rPr lang="en-IN" dirty="0" err="1"/>
              <a:t>Saltsol.Of</a:t>
            </a:r>
            <a:r>
              <a:rPr lang="en-IN" dirty="0"/>
              <a:t> Metal A + Metal B -&gt; </a:t>
            </a:r>
            <a:r>
              <a:rPr lang="en-IN" dirty="0" err="1"/>
              <a:t>Saltsol.of</a:t>
            </a:r>
            <a:r>
              <a:rPr lang="en-IN" dirty="0"/>
              <a:t> </a:t>
            </a:r>
            <a:r>
              <a:rPr lang="en-IN" dirty="0" err="1"/>
              <a:t>MetalB</a:t>
            </a:r>
            <a:r>
              <a:rPr lang="en-IN" dirty="0"/>
              <a:t> + Metal A</a:t>
            </a:r>
            <a:endParaRPr lang="en-IN" dirty="0"/>
          </a:p>
          <a:p>
            <a:r>
              <a:rPr lang="en-IN" dirty="0"/>
              <a:t>It means that metal B is more reactive than Metal A</a:t>
            </a:r>
            <a:endParaRPr lang="en-IN" dirty="0"/>
          </a:p>
          <a:p>
            <a:r>
              <a:rPr lang="en-IN" dirty="0" err="1"/>
              <a:t>CuSO</a:t>
            </a:r>
            <a:r>
              <a:rPr lang="en-IN" dirty="0"/>
              <a:t>₄+Zn-&gt;</a:t>
            </a:r>
            <a:r>
              <a:rPr lang="en-IN" dirty="0" err="1"/>
              <a:t>ZnSO</a:t>
            </a:r>
            <a:r>
              <a:rPr lang="en-IN" dirty="0"/>
              <a:t>₄(colourless)+Cu</a:t>
            </a:r>
            <a:endParaRPr lang="en-IN" dirty="0"/>
          </a:p>
          <a:p>
            <a:r>
              <a:rPr lang="en-IN" dirty="0" err="1"/>
              <a:t>CuSO</a:t>
            </a:r>
            <a:r>
              <a:rPr lang="en-IN" dirty="0"/>
              <a:t>₄(blue)+Fe(reddish Brown)-&gt;</a:t>
            </a:r>
            <a:r>
              <a:rPr lang="en-IN" dirty="0" err="1"/>
              <a:t>FeSO</a:t>
            </a:r>
            <a:r>
              <a:rPr lang="en-IN" dirty="0"/>
              <a:t>₄(green)+Cu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we will see how Metals react with Chlorine</a:t>
            </a:r>
            <a:endParaRPr lang="en-IN" dirty="0"/>
          </a:p>
          <a:p>
            <a:r>
              <a:rPr lang="en-IN" dirty="0"/>
              <a:t>Reaction of Metal with chlorine:</a:t>
            </a:r>
            <a:endParaRPr lang="en-IN" dirty="0"/>
          </a:p>
          <a:p>
            <a:r>
              <a:rPr lang="en-IN" dirty="0"/>
              <a:t>Metal react with chlorine to form ionic  chloride.</a:t>
            </a:r>
            <a:endParaRPr lang="en-IN" dirty="0"/>
          </a:p>
          <a:p>
            <a:r>
              <a:rPr lang="en-IN" dirty="0"/>
              <a:t>Metal chloride are non volatile</a:t>
            </a:r>
            <a:endParaRPr lang="en-IN" dirty="0"/>
          </a:p>
          <a:p>
            <a:r>
              <a:rPr lang="en-IN" dirty="0"/>
              <a:t>Have high M.P and B.P</a:t>
            </a:r>
            <a:endParaRPr lang="en-IN" dirty="0"/>
          </a:p>
          <a:p>
            <a:r>
              <a:rPr lang="en-IN" dirty="0"/>
              <a:t>Cu ALSO REACT WITH Cl₂ TO GIVE </a:t>
            </a:r>
            <a:r>
              <a:rPr lang="en-IN" dirty="0" err="1"/>
              <a:t>CuCl</a:t>
            </a:r>
            <a:r>
              <a:rPr lang="en-IN" dirty="0"/>
              <a:t>₂</a:t>
            </a:r>
            <a:endParaRPr lang="en-IN" dirty="0"/>
          </a:p>
          <a:p>
            <a:r>
              <a:rPr lang="en-IN" dirty="0"/>
              <a:t>Na + Cl₂-&gt; NaCl(NaCl= Na+ Cl- by sharing  therefore called ionic chloride)</a:t>
            </a:r>
            <a:endParaRPr lang="en-IN" dirty="0"/>
          </a:p>
          <a:p>
            <a:r>
              <a:rPr lang="en-IN" dirty="0"/>
              <a:t>Ca + Cl₂-&gt; </a:t>
            </a:r>
            <a:r>
              <a:rPr lang="en-IN" dirty="0" err="1"/>
              <a:t>CaCl</a:t>
            </a:r>
            <a:r>
              <a:rPr lang="en-IN" dirty="0"/>
              <a:t>₂</a:t>
            </a:r>
            <a:endParaRPr lang="en-IN" dirty="0"/>
          </a:p>
          <a:p>
            <a:r>
              <a:rPr lang="en-IN" dirty="0"/>
              <a:t>Mg + Cl₂-&gt; </a:t>
            </a:r>
            <a:r>
              <a:rPr lang="en-IN" dirty="0" err="1"/>
              <a:t>MgCl</a:t>
            </a:r>
            <a:r>
              <a:rPr lang="en-IN" dirty="0"/>
              <a:t>₂</a:t>
            </a:r>
            <a:endParaRPr lang="en-IN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 let us learn about how metals react with Hydrogen</a:t>
            </a:r>
            <a:endParaRPr lang="en-IN" dirty="0"/>
          </a:p>
          <a:p>
            <a:r>
              <a:rPr lang="en-IN" dirty="0"/>
              <a:t> Reaction of Metal With Hydrogen</a:t>
            </a:r>
            <a:endParaRPr lang="en-IN" dirty="0"/>
          </a:p>
          <a:p>
            <a:r>
              <a:rPr lang="en-IN" dirty="0"/>
              <a:t>Metal above hydrogen reacts with hydrogen  to give metal hydride or ionic hydride</a:t>
            </a:r>
            <a:endParaRPr lang="en-IN" dirty="0"/>
          </a:p>
          <a:p>
            <a:r>
              <a:rPr lang="en-IN" dirty="0"/>
              <a:t>Not all but only </a:t>
            </a:r>
            <a:r>
              <a:rPr lang="en-IN" dirty="0" err="1"/>
              <a:t>Na,K,Ca</a:t>
            </a:r>
            <a:r>
              <a:rPr lang="en-IN" dirty="0"/>
              <a:t> and Mg reacts with H₂</a:t>
            </a:r>
            <a:endParaRPr lang="en-IN" dirty="0"/>
          </a:p>
          <a:p>
            <a:r>
              <a:rPr lang="en-IN" dirty="0"/>
              <a:t>Na + H₂ -&gt; </a:t>
            </a:r>
            <a:r>
              <a:rPr lang="en-IN" dirty="0" err="1"/>
              <a:t>NaH</a:t>
            </a:r>
            <a:endParaRPr lang="en-IN" dirty="0"/>
          </a:p>
          <a:p>
            <a:r>
              <a:rPr lang="en-IN" dirty="0"/>
              <a:t>K  + H₂ -&gt; KH</a:t>
            </a:r>
            <a:endParaRPr lang="en-IN" dirty="0"/>
          </a:p>
          <a:p>
            <a:r>
              <a:rPr lang="en-IN" dirty="0"/>
              <a:t>Ca + H₂ -&gt; </a:t>
            </a:r>
            <a:r>
              <a:rPr lang="en-IN" dirty="0" err="1"/>
              <a:t>CaH</a:t>
            </a:r>
            <a:r>
              <a:rPr lang="en-IN" dirty="0"/>
              <a:t>₂</a:t>
            </a:r>
            <a:endParaRPr lang="en-IN" dirty="0"/>
          </a:p>
          <a:p>
            <a:r>
              <a:rPr lang="en-IN" dirty="0"/>
              <a:t>Mg + H₂ -&gt; </a:t>
            </a:r>
            <a:r>
              <a:rPr lang="en-IN" dirty="0" err="1"/>
              <a:t>MgH</a:t>
            </a:r>
            <a:r>
              <a:rPr lang="en-IN" dirty="0"/>
              <a:t>₂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/>
          <a:lstStyle/>
          <a:p>
            <a:r>
              <a:rPr lang="en-US" dirty="0"/>
              <a:t>Metals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4"/>
            <a:ext cx="7008574" cy="740544"/>
          </a:xfrm>
        </p:spPr>
        <p:txBody>
          <a:bodyPr/>
          <a:lstStyle/>
          <a:p>
            <a:r>
              <a:rPr lang="en-US" dirty="0"/>
              <a:t>CHAPTER 10:part </a:t>
            </a:r>
            <a:r>
              <a:rPr lang="en-IN" altLang="en-US" dirty="0"/>
              <a:t>1</a:t>
            </a:r>
            <a:endParaRPr lang="en-I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Properties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11246"/>
            <a:ext cx="10157354" cy="512409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1.They are ductile.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204" y="2104631"/>
            <a:ext cx="3469219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2.They are malleable. 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7458" y="2946531"/>
            <a:ext cx="7479933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4.They are good conductor of heat &amp; electricity.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8713" y="3391688"/>
            <a:ext cx="8069838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5.They are generally solid except Hg which is a liquid.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966" y="2486025"/>
            <a:ext cx="3630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3.They are sonorous.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1221" y="3838024"/>
            <a:ext cx="5859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6.They have high density except </a:t>
            </a:r>
            <a:r>
              <a:rPr lang="en-US" dirty="0" err="1">
                <a:ea typeface="+mn-lt"/>
                <a:cs typeface="+mn-lt"/>
              </a:rPr>
              <a:t>Na,K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4151" y="4302072"/>
            <a:ext cx="6590266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7.Metals are hard and strong except </a:t>
            </a:r>
            <a:r>
              <a:rPr lang="en-US" dirty="0" err="1">
                <a:ea typeface="+mn-lt"/>
                <a:cs typeface="+mn-lt"/>
              </a:rPr>
              <a:t>Na,K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algn="l">
              <a:lnSpc>
                <a:spcPct val="95000"/>
              </a:lnSpc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5405" y="4709444"/>
            <a:ext cx="29578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8.They are lustrous.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Chemical Properties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6602280" cy="167325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304165" indent="-304165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162" y="1473200"/>
            <a:ext cx="1079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Metal + oxygen-&gt; metal oxide (basic)</a:t>
            </a:r>
            <a:endParaRPr lang="en-IN" dirty="0"/>
          </a:p>
        </p:txBody>
      </p:sp>
      <p:sp>
        <p:nvSpPr>
          <p:cNvPr id="9" name="TextBox 1"/>
          <p:cNvSpPr txBox="1"/>
          <p:nvPr/>
        </p:nvSpPr>
        <p:spPr>
          <a:xfrm>
            <a:off x="1339737" y="5317707"/>
            <a:ext cx="51969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Zn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2232060" y="5317707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1" name="TextBox 3"/>
          <p:cNvSpPr txBox="1"/>
          <p:nvPr/>
        </p:nvSpPr>
        <p:spPr>
          <a:xfrm>
            <a:off x="2967783" y="5320860"/>
            <a:ext cx="4680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O₂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3872" y="553426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6738495" y="5179996"/>
            <a:ext cx="273749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 err="1">
                <a:ea typeface="+mn-lt"/>
                <a:cs typeface="+mn-lt"/>
              </a:rPr>
              <a:t>ZnO</a:t>
            </a:r>
            <a:r>
              <a:rPr lang="en-US" baseline="-25000" dirty="0">
                <a:ea typeface="+mn-lt"/>
                <a:cs typeface="+mn-lt"/>
              </a:rPr>
              <a:t>(Amphoteric Oxide) </a:t>
            </a:r>
            <a:endParaRPr lang="en-US" dirty="0"/>
          </a:p>
        </p:txBody>
      </p:sp>
      <p:sp>
        <p:nvSpPr>
          <p:cNvPr id="16" name="TextBox 1"/>
          <p:cNvSpPr txBox="1"/>
          <p:nvPr/>
        </p:nvSpPr>
        <p:spPr>
          <a:xfrm>
            <a:off x="1348783" y="4535215"/>
            <a:ext cx="47320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Al</a:t>
            </a:r>
            <a:endParaRPr lang="en-US" dirty="0"/>
          </a:p>
        </p:txBody>
      </p:sp>
      <p:sp>
        <p:nvSpPr>
          <p:cNvPr id="17" name="TextBox 2"/>
          <p:cNvSpPr txBox="1"/>
          <p:nvPr/>
        </p:nvSpPr>
        <p:spPr>
          <a:xfrm>
            <a:off x="2241106" y="4535215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8" name="TextBox 3"/>
          <p:cNvSpPr txBox="1"/>
          <p:nvPr/>
        </p:nvSpPr>
        <p:spPr>
          <a:xfrm>
            <a:off x="2956240" y="4538368"/>
            <a:ext cx="55043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O₂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12918" y="475177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/>
          <p:cNvSpPr txBox="1"/>
          <p:nvPr/>
        </p:nvSpPr>
        <p:spPr>
          <a:xfrm>
            <a:off x="6809185" y="4520901"/>
            <a:ext cx="290221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 err="1">
                <a:ea typeface="+mn-lt"/>
                <a:cs typeface="+mn-lt"/>
              </a:rPr>
              <a:t>Al₂O</a:t>
            </a:r>
            <a:r>
              <a:rPr lang="en-US" baseline="-25000" dirty="0">
                <a:ea typeface="+mn-lt"/>
                <a:cs typeface="+mn-lt"/>
              </a:rPr>
              <a:t>₃(Amphoteric Oxide)</a:t>
            </a:r>
            <a:endParaRPr lang="en-US" dirty="0"/>
          </a:p>
        </p:txBody>
      </p:sp>
      <p:sp>
        <p:nvSpPr>
          <p:cNvPr id="23" name="TextBox 1"/>
          <p:cNvSpPr txBox="1"/>
          <p:nvPr/>
        </p:nvSpPr>
        <p:spPr>
          <a:xfrm>
            <a:off x="1327191" y="3855977"/>
            <a:ext cx="941283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MgO</a:t>
            </a:r>
            <a:endParaRPr lang="en-US" dirty="0"/>
          </a:p>
        </p:txBody>
      </p:sp>
      <p:sp>
        <p:nvSpPr>
          <p:cNvPr id="24" name="TextBox 2"/>
          <p:cNvSpPr txBox="1"/>
          <p:nvPr/>
        </p:nvSpPr>
        <p:spPr>
          <a:xfrm>
            <a:off x="2219514" y="3855977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5" name="TextBox 3"/>
          <p:cNvSpPr txBox="1"/>
          <p:nvPr/>
        </p:nvSpPr>
        <p:spPr>
          <a:xfrm>
            <a:off x="2944942" y="3859130"/>
            <a:ext cx="64308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H₂O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91326" y="407253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/>
          <p:cNvSpPr txBox="1"/>
          <p:nvPr/>
        </p:nvSpPr>
        <p:spPr>
          <a:xfrm>
            <a:off x="6808182" y="3831366"/>
            <a:ext cx="20683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Mg(OH)₂(A Base)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326158" y="3094703"/>
            <a:ext cx="36580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K</a:t>
            </a:r>
            <a:endParaRPr lang="en-US" dirty="0"/>
          </a:p>
        </p:txBody>
      </p:sp>
      <p:sp>
        <p:nvSpPr>
          <p:cNvPr id="31" name="TextBox 2"/>
          <p:cNvSpPr txBox="1"/>
          <p:nvPr/>
        </p:nvSpPr>
        <p:spPr>
          <a:xfrm>
            <a:off x="2218481" y="309470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2" name="TextBox 3"/>
          <p:cNvSpPr txBox="1"/>
          <p:nvPr/>
        </p:nvSpPr>
        <p:spPr>
          <a:xfrm>
            <a:off x="2954204" y="3097856"/>
            <a:ext cx="5504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O₂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90293" y="331126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"/>
          <p:cNvSpPr txBox="1"/>
          <p:nvPr/>
        </p:nvSpPr>
        <p:spPr>
          <a:xfrm>
            <a:off x="6827738" y="3028950"/>
            <a:ext cx="185216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K₂O(basic) </a:t>
            </a:r>
            <a:endParaRPr lang="en-US" dirty="0"/>
          </a:p>
        </p:txBody>
      </p:sp>
      <p:sp>
        <p:nvSpPr>
          <p:cNvPr id="37" name="TextBox 1"/>
          <p:cNvSpPr txBox="1"/>
          <p:nvPr/>
        </p:nvSpPr>
        <p:spPr>
          <a:xfrm>
            <a:off x="1325124" y="2405183"/>
            <a:ext cx="62228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ea typeface="+mn-lt"/>
                <a:cs typeface="+mn-lt"/>
              </a:rPr>
              <a:t>Na</a:t>
            </a:r>
            <a:endParaRPr lang="en-US" dirty="0"/>
          </a:p>
        </p:txBody>
      </p:sp>
      <p:sp>
        <p:nvSpPr>
          <p:cNvPr id="38" name="TextBox 2"/>
          <p:cNvSpPr txBox="1"/>
          <p:nvPr/>
        </p:nvSpPr>
        <p:spPr>
          <a:xfrm>
            <a:off x="2217447" y="240518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9" name="TextBox 3"/>
          <p:cNvSpPr txBox="1"/>
          <p:nvPr/>
        </p:nvSpPr>
        <p:spPr>
          <a:xfrm>
            <a:off x="2953170" y="2387742"/>
            <a:ext cx="5607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>
                <a:ea typeface="+mn-lt"/>
                <a:cs typeface="+mn-lt"/>
              </a:rPr>
              <a:t>O₂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89259" y="262174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"/>
          <p:cNvSpPr txBox="1"/>
          <p:nvPr/>
        </p:nvSpPr>
        <p:spPr>
          <a:xfrm>
            <a:off x="6806146" y="2339460"/>
            <a:ext cx="185216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 dirty="0" err="1">
                <a:ea typeface="+mn-lt"/>
                <a:cs typeface="+mn-lt"/>
              </a:rPr>
              <a:t>Na₂O</a:t>
            </a:r>
            <a:r>
              <a:rPr lang="en-US" baseline="-25000" dirty="0">
                <a:ea typeface="+mn-lt"/>
                <a:cs typeface="+mn-lt"/>
              </a:rPr>
              <a:t>(basic)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000"/>
                            </p:stCondLst>
                            <p:childTnLst>
                              <p:par>
                                <p:cTn id="85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4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8000"/>
                            </p:stCondLst>
                            <p:childTnLst>
                              <p:par>
                                <p:cTn id="106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 animBg="1"/>
      <p:bldP spid="38" grpId="0"/>
      <p:bldP spid="39" grpId="0" animBg="1"/>
      <p:bldP spid="41" grpId="0" animBg="1"/>
      <p:bldP spid="30" grpId="0" bldLvl="0" animBg="1"/>
      <p:bldP spid="31" grpId="0"/>
      <p:bldP spid="32" grpId="0" bldLvl="0" animBg="1"/>
      <p:bldP spid="34" grpId="0" bldLvl="0" animBg="1"/>
      <p:bldP spid="23" grpId="0" bldLvl="0" animBg="1"/>
      <p:bldP spid="24" grpId="0"/>
      <p:bldP spid="25" grpId="0" bldLvl="0" animBg="1"/>
      <p:bldP spid="27" grpId="0" bldLvl="0" animBg="1"/>
      <p:bldP spid="16" grpId="0" animBg="1"/>
      <p:bldP spid="17" grpId="0"/>
      <p:bldP spid="18" grpId="0" animBg="1"/>
      <p:bldP spid="20" grpId="0" animBg="1"/>
      <p:bldP spid="9" grpId="0" animBg="1"/>
      <p:bldP spid="10" grpId="0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Reaction Of METALS With Water</a:t>
            </a:r>
            <a:endParaRPr lang="en-US" dirty="0"/>
          </a:p>
        </p:txBody>
      </p:sp>
      <p:sp>
        <p:nvSpPr>
          <p:cNvPr id="15" name="TextBox 1"/>
          <p:cNvSpPr txBox="1"/>
          <p:nvPr/>
        </p:nvSpPr>
        <p:spPr>
          <a:xfrm>
            <a:off x="1688594" y="4360423"/>
            <a:ext cx="673582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Mg</a:t>
            </a:r>
            <a:endParaRPr lang="en-US" dirty="0"/>
          </a:p>
        </p:txBody>
      </p:sp>
      <p:sp>
        <p:nvSpPr>
          <p:cNvPr id="16" name="TextBox 2"/>
          <p:cNvSpPr txBox="1"/>
          <p:nvPr/>
        </p:nvSpPr>
        <p:spPr>
          <a:xfrm>
            <a:off x="2580917" y="436042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52729" y="457698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/>
          <p:cNvSpPr txBox="1"/>
          <p:nvPr/>
        </p:nvSpPr>
        <p:spPr>
          <a:xfrm>
            <a:off x="7169585" y="4335813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Mg(OH)₂</a:t>
            </a:r>
            <a:endParaRPr lang="en-US"/>
          </a:p>
        </p:txBody>
      </p:sp>
      <p:sp>
        <p:nvSpPr>
          <p:cNvPr id="20" name="TextBox 6"/>
          <p:cNvSpPr txBox="1"/>
          <p:nvPr/>
        </p:nvSpPr>
        <p:spPr>
          <a:xfrm>
            <a:off x="8590762" y="4355404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1" name="TextBox 7"/>
          <p:cNvSpPr txBox="1"/>
          <p:nvPr/>
        </p:nvSpPr>
        <p:spPr>
          <a:xfrm>
            <a:off x="9210986" y="4346149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22" name="TextBox 1"/>
          <p:cNvSpPr txBox="1"/>
          <p:nvPr/>
        </p:nvSpPr>
        <p:spPr>
          <a:xfrm>
            <a:off x="1697840" y="3558021"/>
            <a:ext cx="644728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Ca</a:t>
            </a:r>
            <a:endParaRPr lang="en-US"/>
          </a:p>
        </p:txBody>
      </p:sp>
      <p:sp>
        <p:nvSpPr>
          <p:cNvPr id="23" name="TextBox 2"/>
          <p:cNvSpPr txBox="1"/>
          <p:nvPr/>
        </p:nvSpPr>
        <p:spPr>
          <a:xfrm>
            <a:off x="2590163" y="3558021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61975" y="377457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7178831" y="3533411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Ca(OH)₂</a:t>
            </a:r>
            <a:endParaRPr lang="en-US"/>
          </a:p>
        </p:txBody>
      </p:sp>
      <p:sp>
        <p:nvSpPr>
          <p:cNvPr id="27" name="TextBox 6"/>
          <p:cNvSpPr txBox="1"/>
          <p:nvPr/>
        </p:nvSpPr>
        <p:spPr>
          <a:xfrm>
            <a:off x="8600008" y="3553002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8" name="TextBox 7"/>
          <p:cNvSpPr txBox="1"/>
          <p:nvPr/>
        </p:nvSpPr>
        <p:spPr>
          <a:xfrm>
            <a:off x="9220232" y="3543747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29" name="TextBox 1"/>
          <p:cNvSpPr txBox="1"/>
          <p:nvPr/>
        </p:nvSpPr>
        <p:spPr>
          <a:xfrm>
            <a:off x="1665968" y="2683864"/>
            <a:ext cx="62228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Na</a:t>
            </a:r>
            <a:endParaRPr lang="en-US"/>
          </a:p>
        </p:txBody>
      </p:sp>
      <p:sp>
        <p:nvSpPr>
          <p:cNvPr id="30" name="TextBox 2"/>
          <p:cNvSpPr txBox="1"/>
          <p:nvPr/>
        </p:nvSpPr>
        <p:spPr>
          <a:xfrm>
            <a:off x="2558291" y="2683864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0103" y="2900421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"/>
          <p:cNvSpPr txBox="1"/>
          <p:nvPr/>
        </p:nvSpPr>
        <p:spPr>
          <a:xfrm>
            <a:off x="7146960" y="2659254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NaOH</a:t>
            </a:r>
            <a:endParaRPr lang="en-US"/>
          </a:p>
        </p:txBody>
      </p:sp>
      <p:sp>
        <p:nvSpPr>
          <p:cNvPr id="34" name="TextBox 6"/>
          <p:cNvSpPr txBox="1"/>
          <p:nvPr/>
        </p:nvSpPr>
        <p:spPr>
          <a:xfrm>
            <a:off x="8568136" y="2678845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5" name="TextBox 7"/>
          <p:cNvSpPr txBox="1"/>
          <p:nvPr/>
        </p:nvSpPr>
        <p:spPr>
          <a:xfrm>
            <a:off x="9188361" y="2669590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36" name="TextBox 1"/>
          <p:cNvSpPr txBox="1"/>
          <p:nvPr/>
        </p:nvSpPr>
        <p:spPr>
          <a:xfrm>
            <a:off x="1664935" y="1871181"/>
            <a:ext cx="36580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K</a:t>
            </a:r>
            <a:endParaRPr lang="en-US" dirty="0"/>
          </a:p>
        </p:txBody>
      </p:sp>
      <p:sp>
        <p:nvSpPr>
          <p:cNvPr id="37" name="TextBox 2"/>
          <p:cNvSpPr txBox="1"/>
          <p:nvPr/>
        </p:nvSpPr>
        <p:spPr>
          <a:xfrm>
            <a:off x="2557258" y="1871181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3292981" y="1853740"/>
            <a:ext cx="127105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H₂O (cold)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29070" y="208773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"/>
          <p:cNvSpPr txBox="1"/>
          <p:nvPr/>
        </p:nvSpPr>
        <p:spPr>
          <a:xfrm>
            <a:off x="7145926" y="1846570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KOH</a:t>
            </a:r>
            <a:endParaRPr lang="en-US" dirty="0"/>
          </a:p>
        </p:txBody>
      </p:sp>
      <p:sp>
        <p:nvSpPr>
          <p:cNvPr id="41" name="TextBox 6"/>
          <p:cNvSpPr txBox="1"/>
          <p:nvPr/>
        </p:nvSpPr>
        <p:spPr>
          <a:xfrm>
            <a:off x="8567103" y="1866162"/>
            <a:ext cx="370614" cy="4431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42" name="TextBox 7"/>
          <p:cNvSpPr txBox="1"/>
          <p:nvPr/>
        </p:nvSpPr>
        <p:spPr>
          <a:xfrm>
            <a:off x="9187327" y="1856906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43" name="TextBox 6"/>
          <p:cNvSpPr txBox="1"/>
          <p:nvPr/>
        </p:nvSpPr>
        <p:spPr>
          <a:xfrm>
            <a:off x="9885379" y="1917787"/>
            <a:ext cx="370614" cy="4431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44" name="TextBox 7"/>
          <p:cNvSpPr txBox="1"/>
          <p:nvPr/>
        </p:nvSpPr>
        <p:spPr>
          <a:xfrm>
            <a:off x="10259064" y="1857137"/>
            <a:ext cx="9228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Heat</a:t>
            </a:r>
            <a:endParaRPr lang="en-US"/>
          </a:p>
        </p:txBody>
      </p:sp>
      <p:sp>
        <p:nvSpPr>
          <p:cNvPr id="45" name="TextBox 7"/>
          <p:cNvSpPr txBox="1"/>
          <p:nvPr/>
        </p:nvSpPr>
        <p:spPr>
          <a:xfrm>
            <a:off x="10272325" y="2720375"/>
            <a:ext cx="9228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Heat</a:t>
            </a:r>
            <a:endParaRPr lang="en-US"/>
          </a:p>
        </p:txBody>
      </p:sp>
      <p:sp>
        <p:nvSpPr>
          <p:cNvPr id="46" name="TextBox 6"/>
          <p:cNvSpPr txBox="1"/>
          <p:nvPr/>
        </p:nvSpPr>
        <p:spPr>
          <a:xfrm>
            <a:off x="9898543" y="2781025"/>
            <a:ext cx="370614" cy="4431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47" name="TextBox 3"/>
          <p:cNvSpPr txBox="1"/>
          <p:nvPr/>
        </p:nvSpPr>
        <p:spPr>
          <a:xfrm>
            <a:off x="3304427" y="2573032"/>
            <a:ext cx="127105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H₂O (cold)</a:t>
            </a:r>
            <a:endParaRPr lang="en-US"/>
          </a:p>
        </p:txBody>
      </p:sp>
      <p:sp>
        <p:nvSpPr>
          <p:cNvPr id="48" name="TextBox 3"/>
          <p:cNvSpPr txBox="1"/>
          <p:nvPr/>
        </p:nvSpPr>
        <p:spPr>
          <a:xfrm>
            <a:off x="3326156" y="3415488"/>
            <a:ext cx="127105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H₂O (cold)</a:t>
            </a:r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3295825" y="4392043"/>
            <a:ext cx="127105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aseline="-25000">
                <a:ea typeface="+mn-lt"/>
                <a:cs typeface="+mn-lt"/>
              </a:rPr>
              <a:t>H₂O (hot)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0"/>
                            </p:stCondLst>
                            <p:childTnLst>
                              <p:par>
                                <p:cTn id="91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4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6000"/>
                            </p:stCondLst>
                            <p:childTnLst>
                              <p:par>
                                <p:cTn id="120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4000"/>
                            </p:stCondLst>
                            <p:childTnLst>
                              <p:par>
                                <p:cTn id="137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40" grpId="0" animBg="1"/>
      <p:bldP spid="41" grpId="0"/>
      <p:bldP spid="42" grpId="0" animBg="1"/>
      <p:bldP spid="43" grpId="0"/>
      <p:bldP spid="44" grpId="0" animBg="1"/>
      <p:bldP spid="29" grpId="0" animBg="1"/>
      <p:bldP spid="30" grpId="0"/>
      <p:bldP spid="33" grpId="0" animBg="1"/>
      <p:bldP spid="34" grpId="0"/>
      <p:bldP spid="35" grpId="0" animBg="1"/>
      <p:bldP spid="45" grpId="0" animBg="1"/>
      <p:bldP spid="46" grpId="0"/>
      <p:bldP spid="47" grpId="0" animBg="1"/>
      <p:bldP spid="22" grpId="0" animBg="1"/>
      <p:bldP spid="23" grpId="0"/>
      <p:bldP spid="26" grpId="0" animBg="1"/>
      <p:bldP spid="27" grpId="0"/>
      <p:bldP spid="28" grpId="0" animBg="1"/>
      <p:bldP spid="48" grpId="0" animBg="1"/>
      <p:bldP spid="15" grpId="0" animBg="1"/>
      <p:bldP spid="16" grpId="0"/>
      <p:bldP spid="19" grpId="0" animBg="1"/>
      <p:bldP spid="20" grpId="0"/>
      <p:bldP spid="21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OF METALS WITH DILUTE ACIDS</a:t>
            </a:r>
            <a:endParaRPr lang="en-US" dirty="0"/>
          </a:p>
        </p:txBody>
      </p:sp>
      <p:sp>
        <p:nvSpPr>
          <p:cNvPr id="24" name="TextBox 1"/>
          <p:cNvSpPr txBox="1"/>
          <p:nvPr/>
        </p:nvSpPr>
        <p:spPr>
          <a:xfrm>
            <a:off x="1627355" y="3624035"/>
            <a:ext cx="51969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Zn</a:t>
            </a:r>
            <a:endParaRPr lang="en-US" dirty="0"/>
          </a:p>
        </p:txBody>
      </p:sp>
      <p:sp>
        <p:nvSpPr>
          <p:cNvPr id="25" name="TextBox 2"/>
          <p:cNvSpPr txBox="1"/>
          <p:nvPr/>
        </p:nvSpPr>
        <p:spPr>
          <a:xfrm>
            <a:off x="2519678" y="3624035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6" name="TextBox 3"/>
          <p:cNvSpPr txBox="1"/>
          <p:nvPr/>
        </p:nvSpPr>
        <p:spPr>
          <a:xfrm>
            <a:off x="3234812" y="3616891"/>
            <a:ext cx="11372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91490" y="384059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"/>
          <p:cNvSpPr txBox="1"/>
          <p:nvPr/>
        </p:nvSpPr>
        <p:spPr>
          <a:xfrm>
            <a:off x="7108346" y="3599424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ZnSO</a:t>
            </a:r>
            <a:r>
              <a:rPr lang="en-US" baseline="-25000"/>
              <a:t>4</a:t>
            </a:r>
            <a:endParaRPr lang="en-GB" dirty="0"/>
          </a:p>
        </p:txBody>
      </p:sp>
      <p:sp>
        <p:nvSpPr>
          <p:cNvPr id="29" name="TextBox 6"/>
          <p:cNvSpPr txBox="1"/>
          <p:nvPr/>
        </p:nvSpPr>
        <p:spPr>
          <a:xfrm>
            <a:off x="8529523" y="3619016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0" name="TextBox 7"/>
          <p:cNvSpPr txBox="1"/>
          <p:nvPr/>
        </p:nvSpPr>
        <p:spPr>
          <a:xfrm>
            <a:off x="9149747" y="3609760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31" name="TextBox 1"/>
          <p:cNvSpPr txBox="1"/>
          <p:nvPr/>
        </p:nvSpPr>
        <p:spPr>
          <a:xfrm>
            <a:off x="1657158" y="5700771"/>
            <a:ext cx="1042273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Metal</a:t>
            </a:r>
            <a:endParaRPr lang="en-US"/>
          </a:p>
        </p:txBody>
      </p:sp>
      <p:sp>
        <p:nvSpPr>
          <p:cNvPr id="32" name="TextBox 2"/>
          <p:cNvSpPr txBox="1"/>
          <p:nvPr/>
        </p:nvSpPr>
        <p:spPr>
          <a:xfrm>
            <a:off x="2755065" y="5700771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3" name="TextBox 3"/>
          <p:cNvSpPr txBox="1"/>
          <p:nvPr/>
        </p:nvSpPr>
        <p:spPr>
          <a:xfrm>
            <a:off x="3470199" y="5693627"/>
            <a:ext cx="11372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Dil. Acid ₃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26877" y="591732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"/>
          <p:cNvSpPr txBox="1"/>
          <p:nvPr/>
        </p:nvSpPr>
        <p:spPr>
          <a:xfrm>
            <a:off x="7354027" y="5696754"/>
            <a:ext cx="166685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Metal Salt</a:t>
            </a:r>
            <a:endParaRPr lang="en-US"/>
          </a:p>
        </p:txBody>
      </p:sp>
      <p:sp>
        <p:nvSpPr>
          <p:cNvPr id="36" name="TextBox 6"/>
          <p:cNvSpPr txBox="1"/>
          <p:nvPr/>
        </p:nvSpPr>
        <p:spPr>
          <a:xfrm>
            <a:off x="9293074" y="5711668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37" name="TextBox 7"/>
          <p:cNvSpPr txBox="1"/>
          <p:nvPr/>
        </p:nvSpPr>
        <p:spPr>
          <a:xfrm>
            <a:off x="9952824" y="5686496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38" name="TextBox 1"/>
          <p:cNvSpPr txBox="1"/>
          <p:nvPr/>
        </p:nvSpPr>
        <p:spPr>
          <a:xfrm>
            <a:off x="1604729" y="1575803"/>
            <a:ext cx="673582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Mg</a:t>
            </a:r>
            <a:endParaRPr lang="en-US"/>
          </a:p>
        </p:txBody>
      </p:sp>
      <p:sp>
        <p:nvSpPr>
          <p:cNvPr id="39" name="TextBox 2"/>
          <p:cNvSpPr txBox="1"/>
          <p:nvPr/>
        </p:nvSpPr>
        <p:spPr>
          <a:xfrm>
            <a:off x="2497052" y="157580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40" name="TextBox 3"/>
          <p:cNvSpPr txBox="1"/>
          <p:nvPr/>
        </p:nvSpPr>
        <p:spPr>
          <a:xfrm>
            <a:off x="3212186" y="1568659"/>
            <a:ext cx="11372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HNO₃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268864" y="179236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"/>
          <p:cNvSpPr txBox="1"/>
          <p:nvPr/>
        </p:nvSpPr>
        <p:spPr>
          <a:xfrm>
            <a:off x="7085720" y="1551192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Mg(NO₃)₂</a:t>
            </a:r>
            <a:endParaRPr lang="en-US"/>
          </a:p>
        </p:txBody>
      </p:sp>
      <p:sp>
        <p:nvSpPr>
          <p:cNvPr id="43" name="TextBox 6"/>
          <p:cNvSpPr txBox="1"/>
          <p:nvPr/>
        </p:nvSpPr>
        <p:spPr>
          <a:xfrm>
            <a:off x="8506897" y="1570784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44" name="TextBox 7"/>
          <p:cNvSpPr txBox="1"/>
          <p:nvPr/>
        </p:nvSpPr>
        <p:spPr>
          <a:xfrm>
            <a:off x="9127121" y="1561528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0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0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 animBg="1"/>
      <p:bldP spid="43" grpId="0"/>
      <p:bldP spid="44" grpId="0" animBg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6" grpId="0"/>
      <p:bldP spid="31" grpId="0" animBg="1"/>
      <p:bldP spid="32" grpId="0"/>
      <p:bldP spid="33" grpId="0" animBg="1"/>
      <p:bldP spid="35" grpId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075" y="170663"/>
            <a:ext cx="4605822" cy="1397000"/>
          </a:xfrm>
        </p:spPr>
        <p:txBody>
          <a:bodyPr>
            <a:normAutofit/>
          </a:bodyPr>
          <a:lstStyle/>
          <a:p>
            <a:r>
              <a:rPr lang="en-US" b="1" dirty="0"/>
              <a:t>AQUA REGIA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99" y="3676072"/>
            <a:ext cx="10157354" cy="1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Aqua regia</a:t>
            </a:r>
            <a:r>
              <a:rPr lang="en-IN" dirty="0"/>
              <a:t> is a mixture of hydrochloric acid (HCl) and nitric acid (HNO</a:t>
            </a:r>
            <a:r>
              <a:rPr lang="en-IN" baseline="-25000" dirty="0"/>
              <a:t>3</a:t>
            </a:r>
            <a:r>
              <a:rPr lang="en-IN" dirty="0"/>
              <a:t>) at a ratio of either 3:1 or 4:1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09" y="395605"/>
            <a:ext cx="10157354" cy="1397000"/>
          </a:xfrm>
        </p:spPr>
        <p:txBody>
          <a:bodyPr>
            <a:normAutofit fontScale="90000"/>
          </a:bodyPr>
          <a:lstStyle/>
          <a:p>
            <a:r>
              <a:rPr lang="en-IN" dirty="0"/>
              <a:t>Reaction of METAL with SALT SOLUTION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1504004" y="4312919"/>
            <a:ext cx="2800767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Saltsol.Of Metal A</a:t>
            </a:r>
            <a:endParaRPr lang="en-US"/>
          </a:p>
        </p:txBody>
      </p:sp>
      <p:sp>
        <p:nvSpPr>
          <p:cNvPr id="6" name="TextBox 2"/>
          <p:cNvSpPr txBox="1"/>
          <p:nvPr/>
        </p:nvSpPr>
        <p:spPr>
          <a:xfrm>
            <a:off x="2622469" y="4827012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7" name="TextBox 3"/>
          <p:cNvSpPr txBox="1"/>
          <p:nvPr/>
        </p:nvSpPr>
        <p:spPr>
          <a:xfrm>
            <a:off x="2268569" y="5282552"/>
            <a:ext cx="11372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Metal B 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55068" y="499216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/>
          <p:nvPr/>
        </p:nvSpPr>
        <p:spPr>
          <a:xfrm>
            <a:off x="6798736" y="4308872"/>
            <a:ext cx="197569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Saltsol.of MetalB</a:t>
            </a:r>
            <a:endParaRPr lang="en-US"/>
          </a:p>
        </p:txBody>
      </p:sp>
      <p:sp>
        <p:nvSpPr>
          <p:cNvPr id="10" name="TextBox 6"/>
          <p:cNvSpPr txBox="1"/>
          <p:nvPr/>
        </p:nvSpPr>
        <p:spPr>
          <a:xfrm>
            <a:off x="7738026" y="4842557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298308" y="5285703"/>
            <a:ext cx="97432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Metal A</a:t>
            </a:r>
            <a:endParaRPr lang="en-US"/>
          </a:p>
        </p:txBody>
      </p:sp>
      <p:sp>
        <p:nvSpPr>
          <p:cNvPr id="12" name="TextBox 1"/>
          <p:cNvSpPr txBox="1"/>
          <p:nvPr/>
        </p:nvSpPr>
        <p:spPr>
          <a:xfrm>
            <a:off x="670157" y="2802159"/>
            <a:ext cx="2055371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CuSO₄(blue)</a:t>
            </a:r>
            <a:endParaRPr lang="en-US"/>
          </a:p>
        </p:txBody>
      </p:sp>
      <p:sp>
        <p:nvSpPr>
          <p:cNvPr id="13" name="TextBox 2"/>
          <p:cNvSpPr txBox="1"/>
          <p:nvPr/>
        </p:nvSpPr>
        <p:spPr>
          <a:xfrm>
            <a:off x="2724028" y="2812441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4" name="TextBox 3"/>
          <p:cNvSpPr txBox="1"/>
          <p:nvPr/>
        </p:nvSpPr>
        <p:spPr>
          <a:xfrm>
            <a:off x="3110183" y="2805297"/>
            <a:ext cx="195050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Fe(reddish Brown)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95840" y="302899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/>
          <p:cNvSpPr txBox="1"/>
          <p:nvPr/>
        </p:nvSpPr>
        <p:spPr>
          <a:xfrm>
            <a:off x="6839144" y="2798127"/>
            <a:ext cx="159479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FeSO₄(green)</a:t>
            </a:r>
            <a:endParaRPr lang="en-US"/>
          </a:p>
        </p:txBody>
      </p:sp>
      <p:sp>
        <p:nvSpPr>
          <p:cNvPr id="17" name="TextBox 6"/>
          <p:cNvSpPr txBox="1"/>
          <p:nvPr/>
        </p:nvSpPr>
        <p:spPr>
          <a:xfrm>
            <a:off x="8733873" y="2807422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8" name="TextBox 7"/>
          <p:cNvSpPr txBox="1"/>
          <p:nvPr/>
        </p:nvSpPr>
        <p:spPr>
          <a:xfrm>
            <a:off x="9261446" y="2798166"/>
            <a:ext cx="64489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</a:t>
            </a:r>
            <a:endParaRPr lang="en-US" dirty="0"/>
          </a:p>
        </p:txBody>
      </p:sp>
      <p:sp>
        <p:nvSpPr>
          <p:cNvPr id="19" name="TextBox 1"/>
          <p:cNvSpPr txBox="1"/>
          <p:nvPr/>
        </p:nvSpPr>
        <p:spPr>
          <a:xfrm>
            <a:off x="1728079" y="1575803"/>
            <a:ext cx="51969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Zn</a:t>
            </a:r>
            <a:endParaRPr lang="en-US" dirty="0"/>
          </a:p>
        </p:txBody>
      </p:sp>
      <p:sp>
        <p:nvSpPr>
          <p:cNvPr id="20" name="TextBox 2"/>
          <p:cNvSpPr txBox="1"/>
          <p:nvPr/>
        </p:nvSpPr>
        <p:spPr>
          <a:xfrm>
            <a:off x="2620402" y="157580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1" name="TextBox 3"/>
          <p:cNvSpPr txBox="1"/>
          <p:nvPr/>
        </p:nvSpPr>
        <p:spPr>
          <a:xfrm>
            <a:off x="3335536" y="1568659"/>
            <a:ext cx="11372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CuSO₄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92214" y="179236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/>
          <p:cNvSpPr txBox="1"/>
          <p:nvPr/>
        </p:nvSpPr>
        <p:spPr>
          <a:xfrm>
            <a:off x="7209070" y="1551192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ZnSO</a:t>
            </a:r>
            <a:r>
              <a:rPr lang="en-US" baseline="-25000"/>
              <a:t>4</a:t>
            </a:r>
            <a:endParaRPr lang="en-GB" dirty="0"/>
          </a:p>
        </p:txBody>
      </p:sp>
      <p:sp>
        <p:nvSpPr>
          <p:cNvPr id="24" name="TextBox 6"/>
          <p:cNvSpPr txBox="1"/>
          <p:nvPr/>
        </p:nvSpPr>
        <p:spPr>
          <a:xfrm>
            <a:off x="8630247" y="1570784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5" name="TextBox 7"/>
          <p:cNvSpPr txBox="1"/>
          <p:nvPr/>
        </p:nvSpPr>
        <p:spPr>
          <a:xfrm>
            <a:off x="9250471" y="1561528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Cu 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0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0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3" grpId="0" animBg="1"/>
      <p:bldP spid="24" grpId="0"/>
      <p:bldP spid="25" grpId="0" animBg="1"/>
      <p:bldP spid="12" grpId="0" animBg="1"/>
      <p:bldP spid="13" grpId="0"/>
      <p:bldP spid="14" grpId="0" animBg="1"/>
      <p:bldP spid="16" grpId="0" animBg="1"/>
      <p:bldP spid="17" grpId="0"/>
      <p:bldP spid="18" grpId="0" animBg="1"/>
      <p:bldP spid="5" grpId="0" animBg="1"/>
      <p:bldP spid="6" grpId="0"/>
      <p:bldP spid="7" grpId="0" animBg="1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Reaction Of Metal With Chlorine: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9039" y="4335135"/>
            <a:ext cx="184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627354" y="3079096"/>
            <a:ext cx="644728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Ca</a:t>
            </a:r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519677" y="3079096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91489" y="3295653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/>
          <p:nvPr/>
        </p:nvSpPr>
        <p:spPr>
          <a:xfrm>
            <a:off x="7108345" y="3054486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CaCl₂</a:t>
            </a:r>
            <a:endParaRPr lang="en-US"/>
          </a:p>
        </p:txBody>
      </p:sp>
      <p:sp>
        <p:nvSpPr>
          <p:cNvPr id="13" name="TextBox 1"/>
          <p:cNvSpPr txBox="1"/>
          <p:nvPr/>
        </p:nvSpPr>
        <p:spPr>
          <a:xfrm>
            <a:off x="1821625" y="4702559"/>
            <a:ext cx="673582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Mg</a:t>
            </a:r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2713948" y="4702559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85760" y="491911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/>
          <p:nvPr/>
        </p:nvSpPr>
        <p:spPr>
          <a:xfrm>
            <a:off x="7302616" y="4677948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MgCl₂ </a:t>
            </a:r>
            <a:endParaRPr lang="en-US"/>
          </a:p>
        </p:txBody>
      </p:sp>
      <p:sp>
        <p:nvSpPr>
          <p:cNvPr id="20" name="TextBox 1"/>
          <p:cNvSpPr txBox="1"/>
          <p:nvPr/>
        </p:nvSpPr>
        <p:spPr>
          <a:xfrm>
            <a:off x="1512216" y="1544958"/>
            <a:ext cx="707245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Na </a:t>
            </a:r>
            <a:endParaRPr lang="en-US"/>
          </a:p>
        </p:txBody>
      </p:sp>
      <p:sp>
        <p:nvSpPr>
          <p:cNvPr id="21" name="TextBox 2"/>
          <p:cNvSpPr txBox="1"/>
          <p:nvPr/>
        </p:nvSpPr>
        <p:spPr>
          <a:xfrm>
            <a:off x="2404539" y="1544958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22" name="TextBox 3"/>
          <p:cNvSpPr txBox="1"/>
          <p:nvPr/>
        </p:nvSpPr>
        <p:spPr>
          <a:xfrm>
            <a:off x="3119673" y="1527517"/>
            <a:ext cx="5092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Cl₂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76351" y="1761515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"/>
          <p:cNvSpPr txBox="1"/>
          <p:nvPr/>
        </p:nvSpPr>
        <p:spPr>
          <a:xfrm>
            <a:off x="6993207" y="1520347"/>
            <a:ext cx="115212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NaCl</a:t>
            </a:r>
            <a:endParaRPr lang="en-US"/>
          </a:p>
        </p:txBody>
      </p:sp>
      <p:sp>
        <p:nvSpPr>
          <p:cNvPr id="27" name="TextBox 3"/>
          <p:cNvSpPr txBox="1"/>
          <p:nvPr/>
        </p:nvSpPr>
        <p:spPr>
          <a:xfrm>
            <a:off x="3264647" y="4704827"/>
            <a:ext cx="5092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Cl₂</a:t>
            </a:r>
            <a:endParaRPr lang="en-US"/>
          </a:p>
        </p:txBody>
      </p:sp>
      <p:sp>
        <p:nvSpPr>
          <p:cNvPr id="28" name="TextBox 3"/>
          <p:cNvSpPr txBox="1"/>
          <p:nvPr/>
        </p:nvSpPr>
        <p:spPr>
          <a:xfrm>
            <a:off x="3264900" y="3049664"/>
            <a:ext cx="5092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Cl₂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4" grpId="0" animBg="1"/>
      <p:bldP spid="6" grpId="0" animBg="1"/>
      <p:bldP spid="7" grpId="0"/>
      <p:bldP spid="10" grpId="0" animBg="1"/>
      <p:bldP spid="28" grpId="0" animBg="1"/>
      <p:bldP spid="13" grpId="0" animBg="1"/>
      <p:bldP spid="14" grpId="0"/>
      <p:bldP spid="17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Reaction of Metal With Hydrogen</a:t>
            </a:r>
            <a:br>
              <a:rPr lang="en-IN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11246"/>
            <a:ext cx="3463414" cy="55964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endParaRPr lang="en-IN" dirty="0"/>
          </a:p>
          <a:p>
            <a:pPr marL="304165" indent="-304165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241302" y="2983135"/>
            <a:ext cx="184731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6" y="4420152"/>
            <a:ext cx="184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/>
          </a:p>
        </p:txBody>
      </p:sp>
      <p:sp>
        <p:nvSpPr>
          <p:cNvPr id="11" name="TextBox 1"/>
          <p:cNvSpPr txBox="1"/>
          <p:nvPr/>
        </p:nvSpPr>
        <p:spPr>
          <a:xfrm>
            <a:off x="1822659" y="5289696"/>
            <a:ext cx="673582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Mg</a:t>
            </a:r>
            <a:endParaRPr 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2714982" y="5289696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86794" y="5506253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/>
          <p:cNvSpPr txBox="1"/>
          <p:nvPr/>
        </p:nvSpPr>
        <p:spPr>
          <a:xfrm>
            <a:off x="7313944" y="5285679"/>
            <a:ext cx="87417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MgH₂</a:t>
            </a:r>
            <a:endParaRPr lang="en-US"/>
          </a:p>
        </p:txBody>
      </p:sp>
      <p:sp>
        <p:nvSpPr>
          <p:cNvPr id="17" name="TextBox 7"/>
          <p:cNvSpPr txBox="1"/>
          <p:nvPr/>
        </p:nvSpPr>
        <p:spPr>
          <a:xfrm>
            <a:off x="3372847" y="5265139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18" name="TextBox 1"/>
          <p:cNvSpPr txBox="1"/>
          <p:nvPr/>
        </p:nvSpPr>
        <p:spPr>
          <a:xfrm>
            <a:off x="1852463" y="3952419"/>
            <a:ext cx="644728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Ca</a:t>
            </a:r>
            <a:endParaRPr lang="en-US" dirty="0"/>
          </a:p>
        </p:txBody>
      </p:sp>
      <p:sp>
        <p:nvSpPr>
          <p:cNvPr id="19" name="TextBox 2"/>
          <p:cNvSpPr txBox="1"/>
          <p:nvPr/>
        </p:nvSpPr>
        <p:spPr>
          <a:xfrm>
            <a:off x="2744786" y="3952419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16598" y="41689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"/>
          <p:cNvSpPr txBox="1"/>
          <p:nvPr/>
        </p:nvSpPr>
        <p:spPr>
          <a:xfrm>
            <a:off x="7312865" y="3948402"/>
            <a:ext cx="81240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CaH₂</a:t>
            </a:r>
            <a:endParaRPr lang="en-US"/>
          </a:p>
        </p:txBody>
      </p:sp>
      <p:sp>
        <p:nvSpPr>
          <p:cNvPr id="24" name="TextBox 7"/>
          <p:cNvSpPr txBox="1"/>
          <p:nvPr/>
        </p:nvSpPr>
        <p:spPr>
          <a:xfrm>
            <a:off x="3371813" y="3948426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25" name="TextBox 1"/>
          <p:cNvSpPr txBox="1"/>
          <p:nvPr/>
        </p:nvSpPr>
        <p:spPr>
          <a:xfrm>
            <a:off x="1810313" y="2336660"/>
            <a:ext cx="36580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K</a:t>
            </a:r>
            <a:endParaRPr lang="en-US" dirty="0"/>
          </a:p>
        </p:txBody>
      </p:sp>
      <p:sp>
        <p:nvSpPr>
          <p:cNvPr id="26" name="TextBox 2"/>
          <p:cNvSpPr txBox="1"/>
          <p:nvPr/>
        </p:nvSpPr>
        <p:spPr>
          <a:xfrm>
            <a:off x="2702636" y="2336660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74448" y="2553217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7301598" y="2332643"/>
            <a:ext cx="65798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KH</a:t>
            </a:r>
            <a:endParaRPr lang="en-US" dirty="0"/>
          </a:p>
        </p:txBody>
      </p:sp>
      <p:sp>
        <p:nvSpPr>
          <p:cNvPr id="31" name="TextBox 7"/>
          <p:cNvSpPr txBox="1"/>
          <p:nvPr/>
        </p:nvSpPr>
        <p:spPr>
          <a:xfrm>
            <a:off x="3278267" y="2373794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sp>
        <p:nvSpPr>
          <p:cNvPr id="32" name="TextBox 1"/>
          <p:cNvSpPr txBox="1"/>
          <p:nvPr/>
        </p:nvSpPr>
        <p:spPr>
          <a:xfrm>
            <a:off x="1747604" y="1471913"/>
            <a:ext cx="622286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ea typeface="+mn-lt"/>
                <a:cs typeface="+mn-lt"/>
              </a:rPr>
              <a:t>Na</a:t>
            </a:r>
            <a:endParaRPr lang="en-US"/>
          </a:p>
        </p:txBody>
      </p:sp>
      <p:sp>
        <p:nvSpPr>
          <p:cNvPr id="33" name="TextBox 2"/>
          <p:cNvSpPr txBox="1"/>
          <p:nvPr/>
        </p:nvSpPr>
        <p:spPr>
          <a:xfrm>
            <a:off x="2639927" y="1471913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11739" y="168847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"/>
          <p:cNvSpPr txBox="1"/>
          <p:nvPr/>
        </p:nvSpPr>
        <p:spPr>
          <a:xfrm>
            <a:off x="7228595" y="1467896"/>
            <a:ext cx="73004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-25000">
                <a:ea typeface="+mn-lt"/>
                <a:cs typeface="+mn-lt"/>
              </a:rPr>
              <a:t>NaH </a:t>
            </a:r>
            <a:endParaRPr lang="en-US"/>
          </a:p>
        </p:txBody>
      </p:sp>
      <p:sp>
        <p:nvSpPr>
          <p:cNvPr id="38" name="TextBox 7"/>
          <p:cNvSpPr txBox="1"/>
          <p:nvPr/>
        </p:nvSpPr>
        <p:spPr>
          <a:xfrm>
            <a:off x="3215558" y="1467920"/>
            <a:ext cx="57283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</a:t>
            </a:r>
            <a:r>
              <a:rPr lang="en-US" baseline="-25000"/>
              <a:t>2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6" grpId="0" animBg="1"/>
      <p:bldP spid="38" grpId="0" animBg="1"/>
      <p:bldP spid="25" grpId="0" animBg="1"/>
      <p:bldP spid="26" grpId="0"/>
      <p:bldP spid="29" grpId="0" animBg="1"/>
      <p:bldP spid="31" grpId="0" animBg="1"/>
      <p:bldP spid="18" grpId="0" animBg="1"/>
      <p:bldP spid="19" grpId="0"/>
      <p:bldP spid="22" grpId="0" animBg="1"/>
      <p:bldP spid="24" grpId="0" animBg="1"/>
      <p:bldP spid="11" grpId="0" animBg="1"/>
      <p:bldP spid="12" grpId="0"/>
      <p:bldP spid="15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lcome back to school presentat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1114</Words>
  <Application>WPS Presentation</Application>
  <PresentationFormat>Custom</PresentationFormat>
  <Paragraphs>273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Century Gothic</vt:lpstr>
      <vt:lpstr>Segoe Print</vt:lpstr>
      <vt:lpstr>Microsoft YaHei</vt:lpstr>
      <vt:lpstr>Arial Unicode MS</vt:lpstr>
      <vt:lpstr>Welcome back to school presentation</vt:lpstr>
      <vt:lpstr>Metals</vt:lpstr>
      <vt:lpstr>Physical Properties Of METALS</vt:lpstr>
      <vt:lpstr>Chemical Properties Of METALS</vt:lpstr>
      <vt:lpstr>Reaction Of METALS With Water</vt:lpstr>
      <vt:lpstr>REACTION OF METALS WITH DILUTE ACIDS</vt:lpstr>
      <vt:lpstr>AQUA REGIA</vt:lpstr>
      <vt:lpstr>Reaction of METAL with SALT SOLUTION </vt:lpstr>
      <vt:lpstr>Reaction Of Metal With Chlorine: </vt:lpstr>
      <vt:lpstr>Reaction of Metal With Hydrogen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644</cp:revision>
  <dcterms:created xsi:type="dcterms:W3CDTF">2019-07-24T09:54:00Z</dcterms:created>
  <dcterms:modified xsi:type="dcterms:W3CDTF">2019-09-22T17:52:55Z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