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58" r:id="rId3"/>
    <p:sldId id="273" r:id="rId5"/>
    <p:sldId id="274" r:id="rId6"/>
    <p:sldId id="278" r:id="rId7"/>
    <p:sldId id="280" r:id="rId8"/>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61510" autoAdjust="0"/>
  </p:normalViewPr>
  <p:slideViewPr>
    <p:cSldViewPr showGuides="1">
      <p:cViewPr varScale="1">
        <p:scale>
          <a:sx n="44" d="100"/>
          <a:sy n="44" d="100"/>
        </p:scale>
        <p:origin x="1500" y="60"/>
      </p:cViewPr>
      <p:guideLst>
        <p:guide orient="horz" pos="2156"/>
        <p:guide orient="horz" pos="990"/>
        <p:guide orient="horz" pos="3888"/>
        <p:guide orient="horz" pos="192"/>
        <p:guide orient="horz" pos="1072"/>
        <p:guide pos="3839"/>
        <p:guide pos="727"/>
        <p:guide pos="7102"/>
      </p:guideLst>
    </p:cSldViewPr>
  </p:slideViewPr>
  <p:outlineViewPr>
    <p:cViewPr>
      <p:scale>
        <a:sx n="33" d="100"/>
        <a:sy n="33" d="100"/>
      </p:scale>
      <p:origin x="0" y="-2886"/>
    </p:cViewPr>
  </p:outlineViewPr>
  <p:notesTextViewPr>
    <p:cViewPr>
      <p:scale>
        <a:sx n="3" d="2"/>
        <a:sy n="3" d="2"/>
      </p:scale>
      <p:origin x="0" y="-1206"/>
    </p:cViewPr>
  </p:notesTextViewPr>
  <p:notesViewPr>
    <p:cSldViewPr>
      <p:cViewPr varScale="1">
        <p:scale>
          <a:sx n="79" d="100"/>
          <a:sy n="79" d="100"/>
        </p:scale>
        <p:origin x="3198" y="96"/>
      </p:cViewPr>
      <p:guideLst>
        <p:guide orient="horz" pos="287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students. In </a:t>
            </a:r>
            <a:r>
              <a:rPr lang="en-US" baseline="0" dirty="0"/>
              <a:t>t</a:t>
            </a:r>
            <a:r>
              <a:rPr lang="en-US" dirty="0"/>
              <a:t>his chapter, we are going to learn all</a:t>
            </a:r>
            <a:r>
              <a:rPr lang="en-US" baseline="0" dirty="0"/>
              <a:t> </a:t>
            </a:r>
            <a:r>
              <a:rPr lang="en-US" dirty="0"/>
              <a:t> about metals and non-metals</a:t>
            </a:r>
            <a:r>
              <a:rPr lang="en-US" baseline="0" dirty="0"/>
              <a:t>.</a:t>
            </a:r>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NON- METALS:</a:t>
            </a:r>
            <a:endParaRPr lang="en-IN" dirty="0"/>
          </a:p>
          <a:p>
            <a:r>
              <a:rPr lang="en-IN" dirty="0"/>
              <a:t>Physical Properties.</a:t>
            </a:r>
            <a:endParaRPr lang="en-IN" dirty="0"/>
          </a:p>
          <a:p>
            <a:r>
              <a:rPr lang="en-IN" dirty="0"/>
              <a:t>They are not ductile.</a:t>
            </a:r>
            <a:endParaRPr lang="en-IN" dirty="0"/>
          </a:p>
          <a:p>
            <a:r>
              <a:rPr lang="en-IN" dirty="0"/>
              <a:t>They are not malleable.</a:t>
            </a:r>
            <a:endParaRPr lang="en-IN" dirty="0"/>
          </a:p>
          <a:p>
            <a:r>
              <a:rPr lang="en-IN" dirty="0"/>
              <a:t>They are not sonorous.</a:t>
            </a:r>
            <a:endParaRPr lang="en-IN" dirty="0"/>
          </a:p>
          <a:p>
            <a:r>
              <a:rPr lang="en-IN" dirty="0"/>
              <a:t>They are bad conductor of heat &amp; electricity</a:t>
            </a:r>
            <a:endParaRPr lang="en-IN" dirty="0"/>
          </a:p>
          <a:p>
            <a:r>
              <a:rPr lang="en-IN" dirty="0"/>
              <a:t>except	GRAPHITE (G con. Of elec.).</a:t>
            </a:r>
            <a:endParaRPr lang="en-IN" dirty="0"/>
          </a:p>
          <a:p>
            <a:r>
              <a:rPr lang="en-IN" dirty="0"/>
              <a:t>They are </a:t>
            </a:r>
            <a:r>
              <a:rPr lang="en-IN" dirty="0" err="1"/>
              <a:t>solid,liquid,gas</a:t>
            </a:r>
            <a:r>
              <a:rPr lang="en-IN" dirty="0"/>
              <a:t>.</a:t>
            </a:r>
            <a:endParaRPr lang="en-IN" dirty="0"/>
          </a:p>
          <a:p>
            <a:r>
              <a:rPr lang="en-IN" dirty="0"/>
              <a:t>They low high density.</a:t>
            </a:r>
            <a:endParaRPr lang="en-IN" dirty="0"/>
          </a:p>
          <a:p>
            <a:r>
              <a:rPr lang="en-IN" dirty="0"/>
              <a:t>They are Brittle and Weak except DIAMOND.</a:t>
            </a:r>
            <a:endParaRPr lang="en-IN" dirty="0"/>
          </a:p>
          <a:p>
            <a:r>
              <a:rPr lang="en-IN" dirty="0"/>
              <a:t>They are not lustrous except IODINE.</a:t>
            </a:r>
            <a:endParaRPr lang="en-IN"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CHEMICAL PROPERTIES :</a:t>
            </a:r>
            <a:endParaRPr lang="en-IN" dirty="0"/>
          </a:p>
          <a:p>
            <a:r>
              <a:rPr lang="en-IN" dirty="0"/>
              <a:t>Reaction with OXYGEN:</a:t>
            </a:r>
            <a:endParaRPr lang="en-IN" dirty="0"/>
          </a:p>
          <a:p>
            <a:r>
              <a:rPr lang="en-IN" dirty="0"/>
              <a:t>Non-metal + oxygen -&gt; non-metal oxide which can be  acid/neutral</a:t>
            </a:r>
            <a:endParaRPr lang="en-IN" dirty="0"/>
          </a:p>
          <a:p>
            <a:r>
              <a:rPr lang="en-IN" dirty="0"/>
              <a:t>Acid oxides are called acid anhydrides</a:t>
            </a:r>
            <a:endParaRPr lang="en-IN" dirty="0"/>
          </a:p>
          <a:p>
            <a:r>
              <a:rPr lang="en-IN" dirty="0"/>
              <a:t>RXN WITH WATER -&gt; NO RXN AT ALL</a:t>
            </a:r>
            <a:endParaRPr lang="en-IN" dirty="0"/>
          </a:p>
          <a:p>
            <a:r>
              <a:rPr lang="en-IN" dirty="0"/>
              <a:t>RXN WITH ACID -&gt; NO RXN AT ALL  RXN WITH SALT SOL.</a:t>
            </a:r>
            <a:endParaRPr lang="en-IN" dirty="0"/>
          </a:p>
          <a:p>
            <a:r>
              <a:rPr lang="en-IN" dirty="0"/>
              <a:t>MORE REACTIVE NON METAL DISPLACES LOW REACTIVE FRLM ITS SALT</a:t>
            </a:r>
            <a:endParaRPr lang="en-IN" dirty="0"/>
          </a:p>
          <a:p>
            <a:r>
              <a:rPr lang="en-IN" dirty="0" err="1"/>
              <a:t>NaBr</a:t>
            </a:r>
            <a:r>
              <a:rPr lang="en-IN" dirty="0"/>
              <a:t>+ Cl₂ -&gt; NaCl + Br₂</a:t>
            </a:r>
            <a:endParaRPr lang="en-IN" dirty="0"/>
          </a:p>
          <a:p>
            <a:r>
              <a:rPr lang="en-IN" dirty="0"/>
              <a:t>RXN WITH CHLORINE</a:t>
            </a:r>
            <a:endParaRPr lang="en-IN" dirty="0"/>
          </a:p>
          <a:p>
            <a:r>
              <a:rPr lang="en-IN" dirty="0"/>
              <a:t>FORMS COVALENT CHLORIDE</a:t>
            </a:r>
            <a:endParaRPr lang="en-IN" dirty="0"/>
          </a:p>
          <a:p>
            <a:r>
              <a:rPr lang="en-IN" dirty="0"/>
              <a:t>H₂ + Cl₂ -&gt; HCl</a:t>
            </a:r>
            <a:endParaRPr lang="en-IN" dirty="0"/>
          </a:p>
          <a:p>
            <a:r>
              <a:rPr lang="en-IN" dirty="0"/>
              <a:t>RXN WITH HYDROGEN  FORMS COVALENT HYDRIDES</a:t>
            </a:r>
            <a:endParaRPr lang="en-IN" dirty="0"/>
          </a:p>
          <a:p>
            <a:r>
              <a:rPr lang="en-IN" dirty="0"/>
              <a:t>S + H₂ -&gt; H₂S</a:t>
            </a:r>
            <a:endParaRPr lang="en-IN"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USES OF METAL / NON – METALS:</a:t>
            </a:r>
            <a:endParaRPr lang="en-IN" dirty="0"/>
          </a:p>
          <a:p>
            <a:r>
              <a:rPr lang="en-IN" dirty="0"/>
              <a:t>Metal                            Non-Metals</a:t>
            </a:r>
            <a:endParaRPr lang="en-IN" dirty="0"/>
          </a:p>
          <a:p>
            <a:r>
              <a:rPr lang="en-IN" dirty="0" err="1"/>
              <a:t>Cu,Al</a:t>
            </a:r>
            <a:r>
              <a:rPr lang="en-IN" dirty="0"/>
              <a:t> are used to make wires     Hydrogen is used in the hydrogenation of  oil to get ghee</a:t>
            </a:r>
            <a:endParaRPr lang="en-IN" dirty="0"/>
          </a:p>
          <a:p>
            <a:r>
              <a:rPr lang="en-IN" dirty="0" err="1"/>
              <a:t>Ag,Au</a:t>
            </a:r>
            <a:r>
              <a:rPr lang="en-IN" dirty="0"/>
              <a:t> for jewelleries                  Liquid Hydrogen as Rocket Fuel</a:t>
            </a:r>
            <a:endParaRPr lang="en-IN" dirty="0"/>
          </a:p>
          <a:p>
            <a:r>
              <a:rPr lang="en-IN" dirty="0"/>
              <a:t>Zinc for galvanization               Carbon in cells</a:t>
            </a:r>
            <a:endParaRPr lang="en-IN" dirty="0"/>
          </a:p>
          <a:p>
            <a:r>
              <a:rPr lang="en-IN" dirty="0"/>
              <a:t>Hg in thermometer                   Nitrogen in food preservation</a:t>
            </a:r>
            <a:endParaRPr lang="en-IN" dirty="0"/>
          </a:p>
          <a:p>
            <a:r>
              <a:rPr lang="en-IN" dirty="0"/>
              <a:t>Al foil in food packing              Sulphur in hardening of rubber</a:t>
            </a:r>
            <a:endParaRPr lang="en-IN" dirty="0"/>
          </a:p>
          <a:p>
            <a:r>
              <a:rPr lang="en-IN" dirty="0"/>
              <a:t>Lead in car batteries                 Sulphur in match stick</a:t>
            </a:r>
            <a:endParaRPr lang="en-IN" dirty="0"/>
          </a:p>
          <a:p>
            <a:r>
              <a:rPr lang="en-IN" dirty="0"/>
              <a:t>                                                 Sulphur in gun powder</a:t>
            </a:r>
            <a:endParaRPr lang="en-IN" dirty="0"/>
          </a:p>
          <a:p>
            <a:endParaRPr lang="en-US" baseline="0"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do metal and non metal react:</a:t>
            </a:r>
            <a:endParaRPr lang="en-IN" dirty="0"/>
          </a:p>
          <a:p>
            <a:r>
              <a:rPr lang="en-IN" dirty="0"/>
              <a:t>Metal + Non- metal  ionic compound</a:t>
            </a:r>
            <a:endParaRPr lang="en-IN" dirty="0"/>
          </a:p>
          <a:p>
            <a:r>
              <a:rPr lang="en-IN" dirty="0"/>
              <a:t>Non metal + Non Metal  covalent compound</a:t>
            </a:r>
            <a:endParaRPr lang="en-IN" dirty="0"/>
          </a:p>
          <a:p>
            <a:r>
              <a:rPr lang="en-IN" dirty="0"/>
              <a:t>Every element wants to become stable and to gain  the nearest inert gas electron configuration</a:t>
            </a:r>
            <a:endParaRPr lang="en-IN" dirty="0"/>
          </a:p>
          <a:p>
            <a:r>
              <a:rPr lang="en-IN" dirty="0"/>
              <a:t>Element can become stable by</a:t>
            </a:r>
            <a:endParaRPr lang="en-IN" dirty="0"/>
          </a:p>
          <a:p>
            <a:r>
              <a:rPr lang="en-IN" dirty="0"/>
              <a:t>a)Loosing one or more electron with other atom.</a:t>
            </a:r>
            <a:endParaRPr lang="en-IN" dirty="0"/>
          </a:p>
          <a:p>
            <a:r>
              <a:rPr lang="en-IN" dirty="0"/>
              <a:t>b)Gaining one or more electron with other atom.</a:t>
            </a:r>
            <a:endParaRPr lang="en-IN" dirty="0"/>
          </a:p>
          <a:p>
            <a:r>
              <a:rPr lang="en-IN" dirty="0"/>
              <a:t>c)Sharing one or more electron with other atom.</a:t>
            </a:r>
            <a:endParaRPr lang="en-IN"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hasCustomPrompt="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advTm="0">
        <p:fade/>
      </p:transition>
    </mc:Choice>
    <mc:Fallback>
      <p:transition spd="med" advClick="0" advTm="0">
        <p:fade/>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276" y="3140968"/>
            <a:ext cx="7008574" cy="1426617"/>
          </a:xfrm>
        </p:spPr>
        <p:txBody>
          <a:bodyPr>
            <a:normAutofit/>
          </a:bodyPr>
          <a:lstStyle/>
          <a:p>
            <a:r>
              <a:rPr lang="en-US" dirty="0"/>
              <a:t>Non-Metals</a:t>
            </a:r>
            <a:endParaRPr lang="en-US" dirty="0"/>
          </a:p>
        </p:txBody>
      </p:sp>
      <p:sp>
        <p:nvSpPr>
          <p:cNvPr id="3" name="Subtitle 2"/>
          <p:cNvSpPr>
            <a:spLocks noGrp="1"/>
          </p:cNvSpPr>
          <p:nvPr>
            <p:ph type="subTitle" idx="1"/>
          </p:nvPr>
        </p:nvSpPr>
        <p:spPr>
          <a:xfrm>
            <a:off x="4870276" y="2252484"/>
            <a:ext cx="7008574" cy="740544"/>
          </a:xfrm>
        </p:spPr>
        <p:txBody>
          <a:bodyPr/>
          <a:lstStyle/>
          <a:p>
            <a:r>
              <a:rPr lang="en-US" dirty="0"/>
              <a:t>CHAPTER 3 </a:t>
            </a:r>
            <a:r>
              <a:rPr lang="en-IN" altLang="en-US" dirty="0"/>
              <a:t>Part 2</a:t>
            </a:r>
            <a:endParaRPr lang="en-IN" altLang="en-US" dirty="0"/>
          </a:p>
        </p:txBody>
      </p:sp>
      <p:cxnSp>
        <p:nvCxnSpPr>
          <p:cNvPr id="4" name="Straight Connector 3"/>
          <p:cNvCxnSpPr/>
          <p:nvPr/>
        </p:nvCxnSpPr>
        <p:spPr>
          <a:xfrm>
            <a:off x="11854815" y="6309360"/>
            <a:ext cx="0" cy="431800"/>
          </a:xfrm>
          <a:prstGeom prst="line">
            <a:avLst/>
          </a:prstGeom>
          <a:ln w="12700">
            <a:noFill/>
            <a:miter lim="800000"/>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Non-Metals</a:t>
            </a:r>
            <a:endParaRPr lang="en-US"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rcRect l="26484" t="20805" r="27323"/>
          <a:stretch>
            <a:fillRect/>
          </a:stretch>
        </p:blipFill>
        <p:spPr>
          <a:xfrm>
            <a:off x="7162165" y="1650365"/>
            <a:ext cx="4112895" cy="2861945"/>
          </a:xfrm>
        </p:spPr>
      </p:pic>
      <p:sp>
        <p:nvSpPr>
          <p:cNvPr id="3" name="Content Placeholder 2"/>
          <p:cNvSpPr>
            <a:spLocks noGrp="1"/>
          </p:cNvSpPr>
          <p:nvPr/>
        </p:nvSpPr>
        <p:spPr>
          <a:xfrm>
            <a:off x="609600" y="1650365"/>
            <a:ext cx="6446520" cy="3557270"/>
          </a:xfrm>
          <a:prstGeom prst="rect">
            <a:avLst/>
          </a:prstGeom>
        </p:spPr>
        <p:txBody>
          <a:bodyPr vert="horz" lIns="121899" tIns="60949" rIns="121899" bIns="60949" rtlCol="0">
            <a:normAutofit/>
          </a:bodyPr>
          <a:lst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baseline="0">
                <a:solidFill>
                  <a:schemeClr val="tx2">
                    <a:lumMod val="50000"/>
                  </a:schemeClr>
                </a:solidFill>
                <a:latin typeface="+mn-lt"/>
                <a:ea typeface="+mn-ea"/>
                <a:cs typeface="+mn-cs"/>
              </a:defRPr>
            </a:lvl9pPr>
          </a:lstStyle>
          <a:p>
            <a:r>
              <a:rPr lang="en-IN" dirty="0"/>
              <a:t>Non-metals are those which lack all the metallic attributes. They are good insulators of heat and electricity. They are mostly gases and sometimes liquid. Some they are even solid at room temperatures like Carbon, sulfur and phosphorus</a:t>
            </a:r>
            <a:endParaRPr lang="en-IN" dirty="0"/>
          </a:p>
        </p:txBody>
      </p:sp>
      <p:cxnSp>
        <p:nvCxnSpPr>
          <p:cNvPr id="21" name="Straight Connector 20"/>
          <p:cNvCxnSpPr/>
          <p:nvPr/>
        </p:nvCxnSpPr>
        <p:spPr>
          <a:xfrm>
            <a:off x="11854815" y="6309360"/>
            <a:ext cx="0" cy="431800"/>
          </a:xfrm>
          <a:prstGeom prst="line">
            <a:avLst/>
          </a:prstGeom>
          <a:ln w="12700">
            <a:no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4000"/>
                            </p:stCondLst>
                            <p:childTnLst>
                              <p:par>
                                <p:cTn id="13" presetID="10" presetClass="entr" presetSubtype="0" fill="hold" nodeType="afterEffect">
                                  <p:stCondLst>
                                    <p:cond delay="1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Chemical Properties</a:t>
            </a:r>
            <a:endParaRPr lang="en-US" dirty="0"/>
          </a:p>
        </p:txBody>
      </p:sp>
      <p:sp>
        <p:nvSpPr>
          <p:cNvPr id="3" name="Content Placeholder 2"/>
          <p:cNvSpPr>
            <a:spLocks noGrp="1"/>
          </p:cNvSpPr>
          <p:nvPr/>
        </p:nvSpPr>
        <p:spPr>
          <a:xfrm>
            <a:off x="609600" y="1334770"/>
            <a:ext cx="10110470" cy="5013960"/>
          </a:xfrm>
          <a:prstGeom prst="rect">
            <a:avLst/>
          </a:prstGeom>
        </p:spPr>
        <p:txBody>
          <a:bodyPr vert="horz" lIns="121899" tIns="60949" rIns="121899" bIns="60949" rtlCol="0">
            <a:normAutofit/>
          </a:bodyPr>
          <a:lst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baseline="0">
                <a:solidFill>
                  <a:schemeClr val="tx2">
                    <a:lumMod val="50000"/>
                  </a:schemeClr>
                </a:solidFill>
                <a:latin typeface="+mn-lt"/>
                <a:ea typeface="+mn-ea"/>
                <a:cs typeface="+mn-cs"/>
              </a:defRPr>
            </a:lvl9pPr>
          </a:lstStyle>
          <a:p>
            <a:pPr marL="0" indent="0">
              <a:buNone/>
            </a:pPr>
            <a:r>
              <a:rPr lang="en-IN" altLang="en-US" sz="1600" dirty="0"/>
              <a:t>1. Reaction with water</a:t>
            </a:r>
            <a:endParaRPr lang="en-IN" altLang="en-US" sz="1600" dirty="0"/>
          </a:p>
          <a:p>
            <a:r>
              <a:rPr lang="en-IN" altLang="en-US" sz="1600" dirty="0"/>
              <a:t>Non-metal do not react with water but it is usally very reactive in air, which is why some of them are stored in water. </a:t>
            </a:r>
            <a:endParaRPr lang="en-IN" altLang="en-US" sz="1600" dirty="0"/>
          </a:p>
          <a:p>
            <a:pPr marL="0" indent="0">
              <a:buNone/>
            </a:pPr>
            <a:r>
              <a:rPr lang="en-IN" altLang="en-US" sz="1600" dirty="0"/>
              <a:t>2. Reaction with Acids</a:t>
            </a:r>
            <a:endParaRPr lang="en-IN" altLang="en-US" sz="1600" dirty="0"/>
          </a:p>
          <a:p>
            <a:pPr marL="0" indent="0">
              <a:buNone/>
            </a:pPr>
            <a:r>
              <a:rPr lang="en-IN" altLang="en-US" sz="1600" dirty="0">
                <a:sym typeface="+mn-ea"/>
              </a:rPr>
              <a:t>None of the non-metals is known to react with acids.</a:t>
            </a:r>
            <a:endParaRPr lang="en-IN" altLang="en-US" sz="1600" dirty="0">
              <a:sym typeface="+mn-ea"/>
            </a:endParaRPr>
          </a:p>
          <a:p>
            <a:pPr marL="0" indent="0">
              <a:buNone/>
            </a:pPr>
            <a:r>
              <a:rPr lang="en-IN" altLang="en-US" sz="1600" dirty="0">
                <a:sym typeface="+mn-ea"/>
              </a:rPr>
              <a:t>3. Reation with Bases</a:t>
            </a:r>
            <a:endParaRPr lang="en-IN" altLang="en-US" sz="1600" dirty="0">
              <a:sym typeface="+mn-ea"/>
            </a:endParaRPr>
          </a:p>
          <a:p>
            <a:pPr marL="0" indent="0">
              <a:buNone/>
            </a:pPr>
            <a:r>
              <a:rPr lang="en-IN" altLang="en-US" sz="1600" dirty="0">
                <a:sym typeface="+mn-ea"/>
              </a:rPr>
              <a:t>The reaction between non-metals and bases is a very complex one. The reaction of chlorine with bases like sodium hydroxide gives products like sodium hypochlorite, sodium chloride as well as water.</a:t>
            </a:r>
            <a:endParaRPr lang="en-IN" altLang="en-US" sz="1600" dirty="0">
              <a:sym typeface="+mn-ea"/>
            </a:endParaRPr>
          </a:p>
          <a:p>
            <a:pPr marL="0" indent="0">
              <a:buNone/>
            </a:pPr>
            <a:r>
              <a:rPr lang="en-IN" altLang="en-US" sz="1600" dirty="0">
                <a:sym typeface="+mn-ea"/>
              </a:rPr>
              <a:t>4. Reaction with Oxygen</a:t>
            </a:r>
            <a:endParaRPr lang="en-IN" altLang="en-US" sz="1600" dirty="0">
              <a:sym typeface="+mn-ea"/>
            </a:endParaRPr>
          </a:p>
          <a:p>
            <a:pPr marL="0" indent="0">
              <a:buNone/>
            </a:pPr>
            <a:r>
              <a:rPr lang="en-IN" altLang="en-US" sz="1600" dirty="0">
                <a:sym typeface="+mn-ea"/>
              </a:rPr>
              <a:t>Oxides of non-metals are formed when it reacts with oxygen. The oxides of non-metals are acidic or neutral in nature.</a:t>
            </a:r>
            <a:endParaRPr lang="en-IN" altLang="en-US" sz="1600" dirty="0">
              <a:sym typeface="+mn-ea"/>
            </a:endParaRPr>
          </a:p>
          <a:p>
            <a:pPr marL="0" indent="0">
              <a:buNone/>
            </a:pPr>
            <a:endParaRPr lang="en-IN" altLang="en-US" sz="1600" dirty="0"/>
          </a:p>
          <a:p>
            <a:pPr marL="0" indent="0">
              <a:buNone/>
            </a:pPr>
            <a:endParaRPr lang="en-IN" altLang="en-US" sz="1600" dirty="0"/>
          </a:p>
        </p:txBody>
      </p:sp>
      <p:cxnSp>
        <p:nvCxnSpPr>
          <p:cNvPr id="21" name="Straight Connector 20"/>
          <p:cNvCxnSpPr/>
          <p:nvPr/>
        </p:nvCxnSpPr>
        <p:spPr>
          <a:xfrm>
            <a:off x="11854815" y="6309360"/>
            <a:ext cx="0" cy="431800"/>
          </a:xfrm>
          <a:prstGeom prst="line">
            <a:avLst/>
          </a:prstGeom>
          <a:ln w="12700">
            <a:no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2" presetClass="entr" presetSubtype="4"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par>
                          <p:cTn id="13" fill="hold">
                            <p:stCondLst>
                              <p:cond delay="4000"/>
                            </p:stCondLst>
                            <p:childTnLst>
                              <p:par>
                                <p:cTn id="14" presetID="10" presetClass="entr" presetSubtype="0" fill="hold" nodeType="afterEffect">
                                  <p:stCondLst>
                                    <p:cond delay="1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6000"/>
                            </p:stCondLst>
                            <p:childTnLst>
                              <p:par>
                                <p:cTn id="18" presetID="12" presetClass="entr" presetSubtype="4" fill="hold" nodeType="afterEffect">
                                  <p:stCondLst>
                                    <p:cond delay="150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3" end="3"/>
                                            </p:txEl>
                                          </p:spTgt>
                                        </p:tgtEl>
                                      </p:cBhvr>
                                    </p:animEffect>
                                  </p:childTnLst>
                                </p:cTn>
                              </p:par>
                            </p:childTnLst>
                          </p:cTn>
                        </p:par>
                        <p:par>
                          <p:cTn id="22" fill="hold">
                            <p:stCondLst>
                              <p:cond delay="8000"/>
                            </p:stCondLst>
                            <p:childTnLst>
                              <p:par>
                                <p:cTn id="23" presetID="10" presetClass="entr" presetSubtype="0" fill="hold" nodeType="afterEffect">
                                  <p:stCondLst>
                                    <p:cond delay="150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0000"/>
                            </p:stCondLst>
                            <p:childTnLst>
                              <p:par>
                                <p:cTn id="27" presetID="12" presetClass="entr" presetSubtype="4" fill="hold" nodeType="afterEffect">
                                  <p:stCondLst>
                                    <p:cond delay="150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childTnLst>
                          </p:cTn>
                        </p:par>
                        <p:par>
                          <p:cTn id="31" fill="hold">
                            <p:stCondLst>
                              <p:cond delay="12000"/>
                            </p:stCondLst>
                            <p:childTnLst>
                              <p:par>
                                <p:cTn id="32" presetID="10" presetClass="entr" presetSubtype="0" fill="hold" nodeType="afterEffect">
                                  <p:stCondLst>
                                    <p:cond delay="150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14000"/>
                            </p:stCondLst>
                            <p:childTnLst>
                              <p:par>
                                <p:cTn id="36" presetID="12" presetClass="entr" presetSubtype="4" fill="hold" nodeType="afterEffect">
                                  <p:stCondLst>
                                    <p:cond delay="150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9" dur="500"/>
                                        <p:tgtEl>
                                          <p:spTgt spid="3">
                                            <p:txEl>
                                              <p:pRg st="7" end="7"/>
                                            </p:txEl>
                                          </p:spTgt>
                                        </p:tgtEl>
                                      </p:cBhvr>
                                    </p:animEffect>
                                  </p:childTnLst>
                                </p:cTn>
                              </p:par>
                            </p:childTnLst>
                          </p:cTn>
                        </p:par>
                        <p:par>
                          <p:cTn id="40" fill="hold">
                            <p:stCondLst>
                              <p:cond delay="16000"/>
                            </p:stCondLst>
                            <p:childTnLst>
                              <p:par>
                                <p:cTn id="41" presetID="10" presetClass="entr" presetSubtype="0" fill="hold" nodeType="afterEffect">
                                  <p:stCondLst>
                                    <p:cond delay="15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Of Metals And Non-Metals</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42484" y="2814637"/>
            <a:ext cx="5184576" cy="1982515"/>
          </a:xfrm>
          <a:prstGeom prst="rect">
            <a:avLst/>
          </a:prstGeom>
        </p:spPr>
      </p:pic>
      <p:pic>
        <p:nvPicPr>
          <p:cNvPr id="9" name="Picture 8"/>
          <p:cNvPicPr>
            <a:picLocks noChangeAspect="1"/>
          </p:cNvPicPr>
          <p:nvPr/>
        </p:nvPicPr>
        <p:blipFill>
          <a:blip r:embed="rId2"/>
          <a:stretch>
            <a:fillRect/>
          </a:stretch>
        </p:blipFill>
        <p:spPr>
          <a:xfrm>
            <a:off x="1629916" y="2609850"/>
            <a:ext cx="4933736" cy="2187302"/>
          </a:xfrm>
          <a:prstGeom prst="rect">
            <a:avLst/>
          </a:prstGeom>
        </p:spPr>
      </p:pic>
      <p:cxnSp>
        <p:nvCxnSpPr>
          <p:cNvPr id="21" name="Straight Connector 20"/>
          <p:cNvCxnSpPr/>
          <p:nvPr/>
        </p:nvCxnSpPr>
        <p:spPr>
          <a:xfrm>
            <a:off x="11854815" y="6309360"/>
            <a:ext cx="0" cy="431800"/>
          </a:xfrm>
          <a:prstGeom prst="line">
            <a:avLst/>
          </a:prstGeom>
          <a:ln w="12700">
            <a:no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4000"/>
                            </p:stCondLst>
                            <p:childTnLst>
                              <p:par>
                                <p:cTn id="13" presetID="10" presetClass="entr" presetSubtype="0" fill="hold" nodeType="afterEffect">
                                  <p:stCondLst>
                                    <p:cond delay="1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ym typeface="+mn-ea"/>
              </a:rPr>
              <a:t>Reaction </a:t>
            </a:r>
            <a:r>
              <a:rPr lang="en-IN" altLang="en-US" b="1" dirty="0">
                <a:sym typeface="+mn-ea"/>
              </a:rPr>
              <a:t>of </a:t>
            </a:r>
            <a:r>
              <a:rPr lang="en-US" b="1" dirty="0"/>
              <a:t>Metals And Non Metals </a:t>
            </a:r>
            <a:endParaRPr lang="en-US" dirty="0"/>
          </a:p>
        </p:txBody>
      </p:sp>
      <p:sp>
        <p:nvSpPr>
          <p:cNvPr id="6" name="Content Placeholder 5"/>
          <p:cNvSpPr>
            <a:spLocks noGrp="1"/>
          </p:cNvSpPr>
          <p:nvPr>
            <p:ph idx="1"/>
          </p:nvPr>
        </p:nvSpPr>
        <p:spPr/>
        <p:txBody>
          <a:bodyPr/>
          <a:lstStyle/>
          <a:p>
            <a:r>
              <a:rPr lang="en-IN" dirty="0"/>
              <a:t>Every element wants to become stable and to gain  the nearest inert gas electron configuration</a:t>
            </a:r>
            <a:endParaRPr lang="en-IN" dirty="0"/>
          </a:p>
          <a:p>
            <a:r>
              <a:rPr lang="en-IN" dirty="0"/>
              <a:t>Element can become stable by</a:t>
            </a:r>
            <a:endParaRPr lang="en-IN" dirty="0"/>
          </a:p>
          <a:p>
            <a:r>
              <a:rPr lang="en-IN" dirty="0"/>
              <a:t>a)Loosing one or more electron with other atom.</a:t>
            </a:r>
            <a:endParaRPr lang="en-IN" dirty="0"/>
          </a:p>
          <a:p>
            <a:r>
              <a:rPr lang="en-IN" dirty="0"/>
              <a:t>b)Gaining one or more electron with other atom.</a:t>
            </a:r>
            <a:endParaRPr lang="en-IN" dirty="0"/>
          </a:p>
          <a:p>
            <a:r>
              <a:rPr lang="en-IN" dirty="0"/>
              <a:t>c)Sharing one or more electron with other atom.</a:t>
            </a:r>
            <a:endParaRPr lang="en-IN" dirty="0"/>
          </a:p>
          <a:p>
            <a:endParaRPr lang="en-IN" dirty="0"/>
          </a:p>
        </p:txBody>
      </p:sp>
      <p:cxnSp>
        <p:nvCxnSpPr>
          <p:cNvPr id="21" name="Straight Connector 20"/>
          <p:cNvCxnSpPr/>
          <p:nvPr/>
        </p:nvCxnSpPr>
        <p:spPr>
          <a:xfrm>
            <a:off x="11854815" y="6309360"/>
            <a:ext cx="0" cy="431800"/>
          </a:xfrm>
          <a:prstGeom prst="line">
            <a:avLst/>
          </a:prstGeom>
          <a:ln w="12700">
            <a:no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6">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6">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6">
                                            <p:txEl>
                                              <p:pRg st="3" end="3"/>
                                            </p:txEl>
                                          </p:spTgt>
                                        </p:tgtEl>
                                      </p:cBhvr>
                                    </p:animEffect>
                                  </p:childTnLst>
                                </p:cTn>
                              </p:par>
                            </p:childTnLst>
                          </p:cTn>
                        </p:par>
                        <p:par>
                          <p:cTn id="24" fill="hold">
                            <p:stCondLst>
                              <p:cond delay="8000"/>
                            </p:stCondLst>
                            <p:childTnLst>
                              <p:par>
                                <p:cTn id="25" presetID="12" presetClass="entr" presetSubtype="4" fill="hold" nodeType="afterEffect">
                                  <p:stCondLst>
                                    <p:cond delay="150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p:tgtEl>
                                          <p:spTgt spid="6">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6">
                                            <p:txEl>
                                              <p:pRg st="4" end="4"/>
                                            </p:txEl>
                                          </p:spTgt>
                                        </p:tgtEl>
                                      </p:cBhvr>
                                    </p:animEffect>
                                  </p:childTnLst>
                                </p:cTn>
                              </p:par>
                            </p:childTnLst>
                          </p:cTn>
                        </p:par>
                        <p:par>
                          <p:cTn id="29" fill="hold">
                            <p:stCondLst>
                              <p:cond delay="10000"/>
                            </p:stCondLst>
                            <p:childTnLst>
                              <p:par>
                                <p:cTn id="30" presetID="10" presetClass="entr" presetSubtype="0" fill="hold" nodeType="afterEffect">
                                  <p:stCondLst>
                                    <p:cond delay="1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Welcome back to school presentat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1">
      <a:majorFont>
        <a:latin typeface="Segeo Marker "/>
        <a:ea typeface=""/>
        <a:cs typeface=""/>
      </a:majorFont>
      <a:minorFont>
        <a:latin typeface="Segeo Marker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1190</Words>
  <Application>WPS Presentation</Application>
  <PresentationFormat>Custom</PresentationFormat>
  <Paragraphs>34</Paragraphs>
  <Slides>5</Slides>
  <Notes>20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Century Gothic</vt:lpstr>
      <vt:lpstr>Segeo Marker</vt:lpstr>
      <vt:lpstr>Segoe Print</vt:lpstr>
      <vt:lpstr>Microsoft YaHei</vt:lpstr>
      <vt:lpstr>Arial Unicode MS</vt:lpstr>
      <vt:lpstr>Welcome back to school presentation</vt:lpstr>
      <vt:lpstr>Metals And Non-Metals</vt:lpstr>
      <vt:lpstr>Non-Metals</vt:lpstr>
      <vt:lpstr>Chemical Properties</vt:lpstr>
      <vt:lpstr>Use Of Metals And Non-Metals</vt:lpstr>
      <vt:lpstr>Reaction of Metals And Non Metals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576</cp:revision>
  <dcterms:created xsi:type="dcterms:W3CDTF">2019-07-24T09:54:00Z</dcterms:created>
  <dcterms:modified xsi:type="dcterms:W3CDTF">2019-09-22T17:53:43Z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