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80" r:id="rId5"/>
    <p:sldId id="281" r:id="rId6"/>
    <p:sldId id="282" r:id="rId7"/>
    <p:sldId id="283" r:id="rId8"/>
    <p:sldId id="284" r:id="rId9"/>
    <p:sldId id="285" r:id="rId10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217" autoAdjust="0"/>
  </p:normalViewPr>
  <p:slideViewPr>
    <p:cSldViewPr showGuides="1">
      <p:cViewPr varScale="1">
        <p:scale>
          <a:sx n="54" d="100"/>
          <a:sy n="54" d="100"/>
        </p:scale>
        <p:origin x="1380" y="60"/>
      </p:cViewPr>
      <p:guideLst>
        <p:guide orient="horz" pos="2159"/>
        <p:guide orient="horz" pos="937"/>
        <p:guide orient="horz" pos="3887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-828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students. In </a:t>
            </a:r>
            <a:r>
              <a:rPr lang="en-US" baseline="0" dirty="0"/>
              <a:t>t</a:t>
            </a:r>
            <a:r>
              <a:rPr lang="en-US" dirty="0"/>
              <a:t>his chapter, we are going to learn all</a:t>
            </a:r>
            <a:r>
              <a:rPr lang="en-US" baseline="0" dirty="0"/>
              <a:t> </a:t>
            </a:r>
            <a:r>
              <a:rPr lang="en-US" dirty="0"/>
              <a:t> about</a:t>
            </a:r>
            <a:r>
              <a:rPr lang="en-US" baseline="0" dirty="0"/>
              <a:t> reflection and refraction of light.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Occurence</a:t>
            </a:r>
            <a:r>
              <a:rPr lang="en-IN" dirty="0"/>
              <a:t> Of Metals:</a:t>
            </a:r>
            <a:endParaRPr lang="en-IN" dirty="0"/>
          </a:p>
          <a:p>
            <a:r>
              <a:rPr lang="en-IN" dirty="0"/>
              <a:t>Most metal are reactive therefore found in form of compound..</a:t>
            </a:r>
            <a:endParaRPr lang="en-IN" dirty="0"/>
          </a:p>
          <a:p>
            <a:r>
              <a:rPr lang="en-IN" dirty="0"/>
              <a:t>Compound of CARBONATE,SULPHIDE,CHLORIDE</a:t>
            </a:r>
            <a:endParaRPr lang="en-IN" dirty="0"/>
          </a:p>
          <a:p>
            <a:r>
              <a:rPr lang="en-IN" dirty="0"/>
              <a:t>Cu , Ag and Au being less reactive can be formed in native state (</a:t>
            </a:r>
            <a:r>
              <a:rPr lang="en-IN" dirty="0" err="1"/>
              <a:t>freestate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All metal above Cu are found in form of compounds</a:t>
            </a:r>
            <a:endParaRPr lang="en-IN" dirty="0"/>
          </a:p>
          <a:p>
            <a:r>
              <a:rPr lang="en-IN" dirty="0"/>
              <a:t>MINERALS AND ORES</a:t>
            </a:r>
            <a:endParaRPr lang="en-IN" dirty="0"/>
          </a:p>
          <a:p>
            <a:r>
              <a:rPr lang="en-IN" dirty="0"/>
              <a:t>The natural material in which metal exist is called MINERAL  Those mineral from which metal can extracted are called OREs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Of Metal:</a:t>
            </a:r>
            <a:endParaRPr lang="en-IN" dirty="0"/>
          </a:p>
          <a:p>
            <a:r>
              <a:rPr lang="en-IN" dirty="0"/>
              <a:t>The process of obtaining metal from ore is called  extraction of metal</a:t>
            </a:r>
            <a:endParaRPr lang="en-IN" dirty="0"/>
          </a:p>
          <a:p>
            <a:r>
              <a:rPr lang="en-IN" dirty="0"/>
              <a:t>The various process involved in the extraction of  metal is called METTALURGY</a:t>
            </a:r>
            <a:endParaRPr lang="en-IN" dirty="0"/>
          </a:p>
          <a:p>
            <a:r>
              <a:rPr lang="en-IN" dirty="0"/>
              <a:t>The three major steps involved in the purification of  metal are</a:t>
            </a:r>
            <a:endParaRPr lang="en-IN" dirty="0"/>
          </a:p>
          <a:p>
            <a:r>
              <a:rPr lang="en-IN" dirty="0"/>
              <a:t>a)Concentration of Ore</a:t>
            </a:r>
            <a:endParaRPr lang="en-IN" dirty="0"/>
          </a:p>
          <a:p>
            <a:r>
              <a:rPr lang="en-IN" dirty="0"/>
              <a:t>b)Conversion of concentrated ore into metal</a:t>
            </a:r>
            <a:endParaRPr lang="en-IN" dirty="0"/>
          </a:p>
          <a:p>
            <a:r>
              <a:rPr lang="en-IN" dirty="0"/>
              <a:t>c)Refining of impure metal</a:t>
            </a:r>
            <a:endParaRPr lang="en-IN" dirty="0"/>
          </a:p>
          <a:p>
            <a:endParaRPr lang="en-IN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Extraction of moderately reactive metal</a:t>
            </a:r>
            <a:endParaRPr lang="en-IN" dirty="0"/>
          </a:p>
          <a:p>
            <a:r>
              <a:rPr lang="en-IN" dirty="0"/>
              <a:t>The extraction of metal is harder with carbonates and  sulphides Therefore all ores are converted into oxide by  Calcination or by roasting</a:t>
            </a:r>
            <a:endParaRPr lang="en-IN" dirty="0"/>
          </a:p>
          <a:p>
            <a:r>
              <a:rPr lang="en-IN" dirty="0"/>
              <a:t>A carbonate ore -&gt; oxide  (Calcination)</a:t>
            </a:r>
            <a:endParaRPr lang="en-IN" dirty="0"/>
          </a:p>
          <a:p>
            <a:r>
              <a:rPr lang="en-IN" dirty="0"/>
              <a:t>CALCINATION :- process in which carbonate ore is  heated in the ABSENCE of oxygen to get metal oxide</a:t>
            </a:r>
            <a:endParaRPr lang="en-IN" dirty="0"/>
          </a:p>
          <a:p>
            <a:r>
              <a:rPr lang="en-IN" dirty="0"/>
              <a:t>Ex- </a:t>
            </a:r>
            <a:r>
              <a:rPr lang="en-IN" dirty="0" err="1"/>
              <a:t>ZnCO</a:t>
            </a:r>
            <a:r>
              <a:rPr lang="en-IN" dirty="0"/>
              <a:t>₃ -&gt;(Calcination) </a:t>
            </a:r>
            <a:r>
              <a:rPr lang="en-IN" dirty="0" err="1"/>
              <a:t>ZnO</a:t>
            </a:r>
            <a:r>
              <a:rPr lang="en-IN" dirty="0"/>
              <a:t> + CO₂</a:t>
            </a:r>
            <a:endParaRPr lang="en-IN" dirty="0"/>
          </a:p>
          <a:p>
            <a:r>
              <a:rPr lang="en-IN" dirty="0"/>
              <a:t>A sulphide ore -&gt;oxide (roasting)</a:t>
            </a:r>
            <a:endParaRPr lang="en-IN" dirty="0"/>
          </a:p>
          <a:p>
            <a:r>
              <a:rPr lang="en-IN" dirty="0"/>
              <a:t>Roasting :- process of heating sulphide ore in PRESENCE  of oxygen to get metal oxide</a:t>
            </a:r>
            <a:endParaRPr lang="en-IN" dirty="0"/>
          </a:p>
          <a:p>
            <a:r>
              <a:rPr lang="en-IN" dirty="0"/>
              <a:t>ZnS + O₂ -&gt; (ROASTING) </a:t>
            </a:r>
            <a:r>
              <a:rPr lang="en-IN" dirty="0" err="1"/>
              <a:t>ZnO</a:t>
            </a:r>
            <a:r>
              <a:rPr lang="en-IN" dirty="0"/>
              <a:t>+ SO₂</a:t>
            </a:r>
            <a:endParaRPr lang="en-IN" dirty="0"/>
          </a:p>
          <a:p>
            <a:r>
              <a:rPr lang="en-IN" dirty="0"/>
              <a:t>The metal oxide obtained are converted to free metal  by reduction with </a:t>
            </a:r>
            <a:r>
              <a:rPr lang="en-IN" dirty="0" err="1"/>
              <a:t>C,Al,Na,Ca</a:t>
            </a:r>
            <a:endParaRPr lang="en-IN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slide we will learn all about the thermite reaction</a:t>
            </a:r>
            <a:endParaRPr lang="en-IN" dirty="0"/>
          </a:p>
          <a:p>
            <a:r>
              <a:rPr lang="en-IN" dirty="0"/>
              <a:t>Thermite </a:t>
            </a:r>
            <a:r>
              <a:rPr lang="en-IN" dirty="0" err="1"/>
              <a:t>Rxn</a:t>
            </a:r>
            <a:r>
              <a:rPr lang="en-IN" dirty="0"/>
              <a:t>:- the reduction of metal oxide to  form metal by using Al as reducing agent</a:t>
            </a:r>
            <a:endParaRPr lang="en-IN" dirty="0"/>
          </a:p>
          <a:p>
            <a:r>
              <a:rPr lang="en-IN" dirty="0" err="1"/>
              <a:t>Fe₂O</a:t>
            </a:r>
            <a:r>
              <a:rPr lang="en-IN" dirty="0"/>
              <a:t>₃ + Al -&gt; Fe (molten) + </a:t>
            </a:r>
            <a:r>
              <a:rPr lang="en-IN" dirty="0" err="1"/>
              <a:t>Al₂O</a:t>
            </a:r>
            <a:r>
              <a:rPr lang="en-IN" dirty="0"/>
              <a:t>₃ + heat</a:t>
            </a:r>
            <a:endParaRPr lang="en-IN" dirty="0"/>
          </a:p>
          <a:p>
            <a:r>
              <a:rPr lang="en-IN" dirty="0"/>
              <a:t>This process is called Thermite welding OR  aluminothermy</a:t>
            </a:r>
            <a:endParaRPr lang="en-IN" dirty="0"/>
          </a:p>
          <a:p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reaction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is initiated by the heat from burning magnesium ribbon which is placed in the iron oxide/</a:t>
            </a:r>
            <a:r>
              <a:rPr lang="en-IN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aluminum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mixture, this is the fuse!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C) Extraction Of Less Reactive Metal:</a:t>
            </a:r>
            <a:endParaRPr lang="en-IN" dirty="0"/>
          </a:p>
          <a:p>
            <a:r>
              <a:rPr lang="en-IN" dirty="0"/>
              <a:t>   Are extracted just by reduction of their oxide  by heating</a:t>
            </a:r>
            <a:endParaRPr lang="en-IN" dirty="0"/>
          </a:p>
          <a:p>
            <a:r>
              <a:rPr lang="en-IN" dirty="0"/>
              <a:t>   Or Just By Heating In Air</a:t>
            </a:r>
            <a:endParaRPr lang="en-IN" dirty="0"/>
          </a:p>
          <a:p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Extraction of Low Reactivity Metals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Metals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like copper, mercury, silver and gold are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less reactive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Metals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at the bottom of the </a:t>
            </a:r>
            <a:r>
              <a:rPr lang="en-IN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reactivity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series can be obtained by heating their compounds. For example, when cinnabar (</a:t>
            </a:r>
            <a:r>
              <a:rPr lang="en-IN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HgS</a:t>
            </a:r>
            <a:r>
              <a:rPr lang="en-IN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) is heated in a furnace, it is reduced to metallic mercury.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Refining of Metal:</a:t>
            </a:r>
            <a:endParaRPr lang="en-IN" dirty="0"/>
          </a:p>
          <a:p>
            <a:r>
              <a:rPr lang="en-IN" dirty="0"/>
              <a:t>The process of refining of impure metal is  called refining of metal .</a:t>
            </a:r>
            <a:endParaRPr lang="en-IN" dirty="0"/>
          </a:p>
          <a:p>
            <a:r>
              <a:rPr lang="en-IN" dirty="0"/>
              <a:t>Most common one is Electrolytic refining</a:t>
            </a:r>
            <a:endParaRPr lang="en-IN" dirty="0"/>
          </a:p>
          <a:p>
            <a:r>
              <a:rPr lang="en-IN" dirty="0"/>
              <a:t>Electrolytic refining :- refining by electrolysis</a:t>
            </a:r>
            <a:endParaRPr lang="en-IN" dirty="0"/>
          </a:p>
          <a:p>
            <a:r>
              <a:rPr lang="en-IN" dirty="0"/>
              <a:t>A thick block of impure metal is made anode</a:t>
            </a:r>
            <a:endParaRPr lang="en-IN" dirty="0"/>
          </a:p>
          <a:p>
            <a:r>
              <a:rPr lang="en-IN" dirty="0"/>
              <a:t>a thin strip of pure metal is mate cathode</a:t>
            </a:r>
            <a:endParaRPr lang="en-IN" dirty="0"/>
          </a:p>
          <a:p>
            <a:r>
              <a:rPr lang="en-IN" dirty="0"/>
              <a:t>A water soluble salt of metal is taken as  electrolyte .</a:t>
            </a:r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push dir="u"/>
      </p:transition>
    </mc:Choice>
    <mc:Fallback>
      <p:transition spd="med" advClick="0" advTm="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Occurance of metals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4"/>
            <a:ext cx="7008574" cy="740544"/>
          </a:xfrm>
        </p:spPr>
        <p:txBody>
          <a:bodyPr/>
          <a:lstStyle/>
          <a:p>
            <a:r>
              <a:rPr lang="en-US" dirty="0"/>
              <a:t>CHAPTER 03:Part 3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70690" y="6330315"/>
            <a:ext cx="8255" cy="33909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push dir="u"/>
      </p:transition>
    </mc:Choice>
    <mc:Fallback>
      <p:transition spd="med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Occurrence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483" y="2782100"/>
            <a:ext cx="3824976" cy="237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46" y="2794609"/>
            <a:ext cx="4416127" cy="23741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Extraction Of 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ym typeface="+mn-ea"/>
              </a:rPr>
              <a:t>The process of obtaining metal from ore is called  extraction of metal</a:t>
            </a:r>
            <a:endParaRPr lang="en-IN" sz="2000" dirty="0"/>
          </a:p>
          <a:p>
            <a:r>
              <a:rPr lang="en-IN" sz="2000" dirty="0">
                <a:sym typeface="+mn-ea"/>
              </a:rPr>
              <a:t>The various process involved in the extraction of  metal is called METTALURGY</a:t>
            </a:r>
            <a:endParaRPr lang="en-IN" sz="2000" dirty="0"/>
          </a:p>
          <a:p>
            <a:r>
              <a:rPr lang="en-IN" sz="2000" dirty="0">
                <a:sym typeface="+mn-ea"/>
              </a:rPr>
              <a:t>The three major steps involved in the purification of  metal are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sym typeface="+mn-ea"/>
              </a:rPr>
              <a:t>a)Concentration of Ore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sym typeface="+mn-ea"/>
              </a:rPr>
              <a:t>b)Conversion of concentrated ore into metal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sym typeface="+mn-ea"/>
              </a:rPr>
              <a:t>c)Refining of impure metal</a:t>
            </a:r>
            <a:endParaRPr lang="en-IN" sz="2000" dirty="0"/>
          </a:p>
          <a:p>
            <a:endParaRPr lang="en-IN" sz="2000" dirty="0"/>
          </a:p>
          <a:p>
            <a:endParaRPr lang="en-US" sz="2000" baseline="0" dirty="0"/>
          </a:p>
          <a:p>
            <a:endParaRPr lang="en-US" sz="2000" baseline="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Extraction Of </a:t>
            </a:r>
            <a:r>
              <a:rPr lang="en-US" b="1" dirty="0" err="1"/>
              <a:t>Moderatively</a:t>
            </a:r>
            <a:r>
              <a:rPr lang="en-US" b="1" dirty="0"/>
              <a:t> Reactive </a:t>
            </a:r>
            <a:r>
              <a:rPr lang="en-US" b="1" dirty="0" err="1"/>
              <a:t>MEtals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33913" y="1473200"/>
            <a:ext cx="2609850" cy="4908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5062" y="1988840"/>
            <a:ext cx="8395763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/>
          </a:p>
          <a:p>
            <a:endParaRPr lang="en-IN" dirty="0"/>
          </a:p>
          <a:p>
            <a:r>
              <a:rPr lang="en-IN" dirty="0"/>
              <a:t>A sulphide ore -&gt;oxide (roasting)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89664" y="3400253"/>
            <a:ext cx="6092825" cy="1938992"/>
          </a:xfrm>
          <a:prstGeom prst="rect">
            <a:avLst/>
          </a:prstGeom>
        </p:spPr>
        <p:txBody>
          <a:bodyPr anchor="t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metal oxide obtained are converted to free metal  by reduction with </a:t>
            </a:r>
            <a:r>
              <a:rPr lang="en-IN" dirty="0" err="1"/>
              <a:t>C,Al,Na,Ca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68987" y="1772877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 err="1">
                <a:ea typeface="+mn-lt"/>
                <a:cs typeface="+mn-lt"/>
              </a:rPr>
              <a:t>ZnCO</a:t>
            </a:r>
            <a:r>
              <a:rPr lang="en-IN" dirty="0">
                <a:ea typeface="+mn-lt"/>
                <a:cs typeface="+mn-lt"/>
              </a:rPr>
              <a:t>₃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828118" y="1834568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1" name="TextBox 3"/>
          <p:cNvSpPr txBox="1"/>
          <p:nvPr/>
        </p:nvSpPr>
        <p:spPr>
          <a:xfrm>
            <a:off x="7656708" y="1642336"/>
            <a:ext cx="81809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>
                <a:ea typeface="+mn-lt"/>
                <a:cs typeface="+mn-lt"/>
              </a:rPr>
              <a:t>CO₂</a:t>
            </a:r>
            <a:endParaRPr lang="en-IN" baseline="-25000" dirty="0">
              <a:ea typeface="+mn-lt"/>
              <a:cs typeface="+mn-lt"/>
            </a:endParaRPr>
          </a:p>
          <a:p>
            <a:endParaRPr lang="en-IN" baseline="-25000" dirty="0">
              <a:ea typeface="+mn-lt"/>
              <a:cs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78287" y="2040844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/>
          <p:cNvSpPr txBox="1"/>
          <p:nvPr/>
        </p:nvSpPr>
        <p:spPr>
          <a:xfrm>
            <a:off x="4173512" y="1563194"/>
            <a:ext cx="18727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>
                <a:ea typeface="+mn-lt"/>
                <a:cs typeface="+mn-lt"/>
              </a:rPr>
              <a:t>(Calcination) </a:t>
            </a:r>
            <a:r>
              <a:rPr lang="en-IN" baseline="-25000" dirty="0" err="1">
                <a:ea typeface="+mn-lt"/>
                <a:cs typeface="+mn-lt"/>
              </a:rPr>
              <a:t>ZnO</a:t>
            </a:r>
            <a:endParaRPr lang="en-US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579684" y="3675237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>
                <a:ea typeface="+mn-lt"/>
                <a:cs typeface="+mn-lt"/>
              </a:rPr>
              <a:t>ZnS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6778754" y="3675237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18" name="TextBox 3"/>
          <p:cNvSpPr txBox="1"/>
          <p:nvPr/>
        </p:nvSpPr>
        <p:spPr>
          <a:xfrm>
            <a:off x="7607560" y="3483005"/>
            <a:ext cx="818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>
                <a:ea typeface="+mn-lt"/>
                <a:cs typeface="+mn-lt"/>
              </a:rPr>
              <a:t>SO₂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68779" y="3902077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/>
          <p:cNvSpPr txBox="1"/>
          <p:nvPr/>
        </p:nvSpPr>
        <p:spPr>
          <a:xfrm>
            <a:off x="5017746" y="3455272"/>
            <a:ext cx="18727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>
                <a:ea typeface="+mn-lt"/>
                <a:cs typeface="+mn-lt"/>
              </a:rPr>
              <a:t>(ROASTING) </a:t>
            </a:r>
            <a:r>
              <a:rPr lang="en-IN" baseline="-25000" dirty="0" err="1">
                <a:ea typeface="+mn-lt"/>
                <a:cs typeface="+mn-lt"/>
              </a:rPr>
              <a:t>ZnO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3245" y="3714493"/>
            <a:ext cx="338554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latin typeface="Segeo Marker"/>
              </a:rPr>
              <a:t>+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62662" y="3675237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>
                <a:ea typeface="+mn-lt"/>
                <a:cs typeface="+mn-lt"/>
              </a:rPr>
              <a:t>O₂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1" grpId="0" bldLvl="0" animBg="1"/>
      <p:bldP spid="15" grpId="0" bldLvl="0" animBg="1"/>
      <p:bldP spid="16" grpId="0" bldLvl="0" animBg="1"/>
      <p:bldP spid="17" grpId="0"/>
      <p:bldP spid="18" grpId="0" bldLvl="0" animBg="1"/>
      <p:bldP spid="20" grpId="0" bldLvl="0" animBg="1"/>
      <p:bldP spid="23" grpId="0"/>
      <p:bldP spid="25" grpId="0" bldLvl="0" animBg="1"/>
      <p:bldP spid="9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Thermite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473200"/>
            <a:ext cx="10360500" cy="2340919"/>
          </a:xfrm>
        </p:spPr>
        <p:txBody>
          <a:bodyPr vert="horz" lIns="121899" tIns="60949" rIns="121899" bIns="60949" rtlCol="0" anchor="t">
            <a:normAutofit fontScale="75000" lnSpcReduction="20000"/>
          </a:bodyPr>
          <a:lstStyle/>
          <a:p>
            <a:r>
              <a:rPr lang="en-IN" dirty="0"/>
              <a:t>the reduction of metal oxide to  form metal by using Al as reducing agent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spcBef>
                <a:spcPts val="1865"/>
              </a:spcBef>
            </a:pPr>
            <a:endParaRPr lang="en-IN"/>
          </a:p>
          <a:p>
            <a:pPr>
              <a:spcBef>
                <a:spcPts val="1865"/>
              </a:spcBef>
            </a:pPr>
            <a:r>
              <a:rPr lang="en-IN" dirty="0"/>
              <a:t>This process is called Thermite welding OR  aluminothermy</a:t>
            </a:r>
            <a:endParaRPr lang="en-IN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5876" y="2626488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 err="1">
                <a:ea typeface="+mn-lt"/>
                <a:cs typeface="+mn-lt"/>
              </a:rPr>
              <a:t>Fe₂O</a:t>
            </a:r>
            <a:r>
              <a:rPr lang="en-IN" dirty="0">
                <a:ea typeface="+mn-lt"/>
                <a:cs typeface="+mn-lt"/>
              </a:rPr>
              <a:t>₃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7374946" y="2626488"/>
            <a:ext cx="37061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/>
              <a:t>+</a:t>
            </a:r>
            <a:endParaRPr lang="en-US"/>
          </a:p>
        </p:txBody>
      </p:sp>
      <p:sp>
        <p:nvSpPr>
          <p:cNvPr id="9" name="TextBox 3"/>
          <p:cNvSpPr txBox="1"/>
          <p:nvPr/>
        </p:nvSpPr>
        <p:spPr>
          <a:xfrm>
            <a:off x="8193473" y="2660457"/>
            <a:ext cx="818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 err="1">
                <a:ea typeface="+mn-lt"/>
                <a:cs typeface="+mn-lt"/>
              </a:rPr>
              <a:t>Al₂O</a:t>
            </a:r>
            <a:r>
              <a:rPr lang="en-IN" baseline="-25000" dirty="0">
                <a:ea typeface="+mn-lt"/>
                <a:cs typeface="+mn-lt"/>
              </a:rPr>
              <a:t>₃ 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64971" y="284304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5562542" y="2560751"/>
            <a:ext cx="187275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aseline="-25000" dirty="0">
                <a:ea typeface="+mn-lt"/>
                <a:cs typeface="+mn-lt"/>
              </a:rPr>
              <a:t>Fe (molten)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9437" y="2665744"/>
            <a:ext cx="338554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latin typeface="Segeo Marker"/>
              </a:rPr>
              <a:t>+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58854" y="2626488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>
                <a:ea typeface="+mn-lt"/>
                <a:cs typeface="+mn-lt"/>
              </a:rPr>
              <a:t> 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20398" y="2624617"/>
            <a:ext cx="338554" cy="44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5000"/>
              </a:lnSpc>
            </a:pPr>
            <a:r>
              <a:rPr lang="en-US">
                <a:latin typeface="Segeo Marker"/>
              </a:rPr>
              <a:t>+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29448" y="2647267"/>
            <a:ext cx="1088864" cy="4431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IN" dirty="0">
                <a:ea typeface="+mn-lt"/>
                <a:cs typeface="+mn-lt"/>
              </a:rPr>
              <a:t>heat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  <p:bldP spid="9" grpId="0" bldLvl="0" animBg="1"/>
      <p:bldP spid="13" grpId="0" bldLvl="0" animBg="1"/>
      <p:bldP spid="15" grpId="0"/>
      <p:bldP spid="17" grpId="0" bldLvl="0" animBg="1"/>
      <p:bldP spid="19" grpId="0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Of Less Reactive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reaction</a:t>
            </a:r>
            <a:r>
              <a:rPr lang="en-IN" dirty="0"/>
              <a:t> is initiated by the heat from burning magnesium ribbon which is placed in the iron oxide/</a:t>
            </a:r>
            <a:r>
              <a:rPr lang="en-IN" dirty="0" err="1"/>
              <a:t>aluminum</a:t>
            </a:r>
            <a:r>
              <a:rPr lang="en-IN" dirty="0"/>
              <a:t> mixture, this is the fuse</a:t>
            </a:r>
            <a:endParaRPr lang="en-IN" dirty="0"/>
          </a:p>
          <a:p>
            <a:r>
              <a:rPr lang="en-IN" b="1" dirty="0"/>
              <a:t>Extraction of Low Reactivity Metals</a:t>
            </a:r>
            <a:r>
              <a:rPr lang="en-IN" dirty="0"/>
              <a:t>. </a:t>
            </a:r>
            <a:r>
              <a:rPr lang="en-IN" b="1" dirty="0"/>
              <a:t>Metals</a:t>
            </a:r>
            <a:r>
              <a:rPr lang="en-IN" dirty="0"/>
              <a:t> like copper, mercury, silver and gold are </a:t>
            </a:r>
            <a:r>
              <a:rPr lang="en-IN" b="1" dirty="0"/>
              <a:t>less reactive</a:t>
            </a:r>
            <a:r>
              <a:rPr lang="en-IN" dirty="0"/>
              <a:t>. </a:t>
            </a:r>
            <a:r>
              <a:rPr lang="en-IN" b="1" dirty="0"/>
              <a:t>Metals</a:t>
            </a:r>
            <a:r>
              <a:rPr lang="en-IN" dirty="0"/>
              <a:t> at the bottom of the </a:t>
            </a:r>
            <a:r>
              <a:rPr lang="en-IN" b="1" dirty="0"/>
              <a:t>reactivity</a:t>
            </a:r>
            <a:r>
              <a:rPr lang="en-IN" dirty="0"/>
              <a:t> series can be obtained by heating their compounds. For example, when cinnabar (</a:t>
            </a:r>
            <a:r>
              <a:rPr lang="en-IN" dirty="0" err="1"/>
              <a:t>HgS</a:t>
            </a:r>
            <a:r>
              <a:rPr lang="en-IN" dirty="0"/>
              <a:t>) is heated in a furnace, it is reduced to metallic mercury.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Refining Of Metals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244309" y="1828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800" indent="-304800" algn="l" defTabSz="1219200" rtl="0" eaLnBrk="1" latinLnBrk="0" hangingPunct="1">
              <a:lnSpc>
                <a:spcPct val="95000"/>
              </a:lnSpc>
              <a:spcBef>
                <a:spcPts val="1865"/>
              </a:spcBef>
              <a:buClr>
                <a:schemeClr val="accent6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240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960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045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765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474085" indent="0" algn="l" defTabSz="1219200" rtl="0" eaLnBrk="1" latinLnBrk="0" hangingPunct="1">
              <a:lnSpc>
                <a:spcPct val="95000"/>
              </a:lnSpc>
              <a:spcBef>
                <a:spcPts val="1065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itchFamily="34" charset="0"/>
              <a:buNone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ym typeface="+mn-ea"/>
              </a:rPr>
              <a:t>The process of refining of impure metal is  called refining of metal .</a:t>
            </a:r>
            <a:endParaRPr lang="en-IN" dirty="0"/>
          </a:p>
          <a:p>
            <a:r>
              <a:rPr lang="en-IN" dirty="0">
                <a:sym typeface="+mn-ea"/>
              </a:rPr>
              <a:t>Most common one is Electrolytic refining</a:t>
            </a:r>
            <a:endParaRPr lang="en-IN" dirty="0"/>
          </a:p>
          <a:p>
            <a:r>
              <a:rPr lang="en-IN" dirty="0">
                <a:sym typeface="+mn-ea"/>
              </a:rPr>
              <a:t>Electrolytic refining :- refining by electrolysis</a:t>
            </a:r>
            <a:endParaRPr lang="en-IN" dirty="0"/>
          </a:p>
          <a:p>
            <a:r>
              <a:rPr lang="en-IN" dirty="0">
                <a:sym typeface="+mn-ea"/>
              </a:rPr>
              <a:t>A thick block of impure metal is made anode</a:t>
            </a:r>
            <a:endParaRPr lang="en-IN" dirty="0"/>
          </a:p>
          <a:p>
            <a:r>
              <a:rPr lang="en-IN" dirty="0">
                <a:sym typeface="+mn-ea"/>
              </a:rPr>
              <a:t>a thin strip of pure metal is mate cathode</a:t>
            </a:r>
            <a:endParaRPr lang="en-IN" dirty="0"/>
          </a:p>
          <a:p>
            <a:r>
              <a:rPr lang="en-IN" dirty="0">
                <a:sym typeface="+mn-ea"/>
              </a:rPr>
              <a:t>A water soluble salt of metal is taken as  electrolyte .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854815" y="6309360"/>
            <a:ext cx="0" cy="431800"/>
          </a:xfrm>
          <a:prstGeom prst="line">
            <a:avLst/>
          </a:prstGeom>
          <a:ln w="1270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lcome back to school presentat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1541</Words>
  <Application>WPS Presentation</Application>
  <PresentationFormat>Custom</PresentationFormat>
  <Paragraphs>97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Century Gothic</vt:lpstr>
      <vt:lpstr>Segeo Marker</vt:lpstr>
      <vt:lpstr>Segoe Print</vt:lpstr>
      <vt:lpstr>Microsoft YaHei</vt:lpstr>
      <vt:lpstr>Arial Unicode MS</vt:lpstr>
      <vt:lpstr>Welcome back to school presentation</vt:lpstr>
      <vt:lpstr>Non-Metals</vt:lpstr>
      <vt:lpstr>Occurrence Of Metals</vt:lpstr>
      <vt:lpstr>Extraction Of Metal</vt:lpstr>
      <vt:lpstr>Extraction Of Moderatively Reactive MEtals</vt:lpstr>
      <vt:lpstr>Thermite Reaction</vt:lpstr>
      <vt:lpstr>Extraction Of Less Reactive Metals</vt:lpstr>
      <vt:lpstr>Refining Of Metals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227</cp:revision>
  <dcterms:created xsi:type="dcterms:W3CDTF">2019-07-24T09:54:00Z</dcterms:created>
  <dcterms:modified xsi:type="dcterms:W3CDTF">2019-09-22T17:53:30Z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