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9"/>
  </p:notesMasterIdLst>
  <p:handoutMasterIdLst>
    <p:handoutMasterId r:id="rId10"/>
  </p:handoutMasterIdLst>
  <p:sldIdLst>
    <p:sldId id="263" r:id="rId2"/>
    <p:sldId id="265" r:id="rId3"/>
    <p:sldId id="266" r:id="rId4"/>
    <p:sldId id="267" r:id="rId5"/>
    <p:sldId id="268" r:id="rId6"/>
    <p:sldId id="269" r:id="rId7"/>
    <p:sldId id="260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872" autoAdjust="0"/>
  </p:normalViewPr>
  <p:slideViewPr>
    <p:cSldViewPr showGuides="1">
      <p:cViewPr varScale="1">
        <p:scale>
          <a:sx n="112" d="100"/>
          <a:sy n="112" d="100"/>
        </p:scale>
        <p:origin x="1040" y="192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9/19/19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9/19/19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pr.com/guides/chemistry/environmental-chemistry/hydrocarbons-and-oxides-of-carbon/" TargetMode="External"/><Relationship Id="rId4" Type="http://schemas.openxmlformats.org/officeDocument/2006/relationships/hyperlink" Target="https://www.toppr.com/guides/business-studies/marketing/product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s://www.toppr.com/guides/chemistry/aldehydes-ketones-carboxylic-acids/reduction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Saturated hydrocarbons burn with a clear blue flame, whereas unsaturated </a:t>
            </a:r>
            <a:r>
              <a:rPr lang="en-US" sz="16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hydrocarbons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burn with a yellow flame producing soot (carbon).</a:t>
            </a: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Combustion of hydrocarbons may be of two types: Complete combustion and incomplete combustion.</a:t>
            </a:r>
          </a:p>
          <a:p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1. Complete combustion of hydrocarbons occurs in excess of oxygen(air), producing CO</a:t>
            </a:r>
            <a:r>
              <a:rPr lang="en-US" sz="1600" b="0" i="0" kern="1200" baseline="-25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and H</a:t>
            </a:r>
            <a:r>
              <a:rPr lang="en-US" sz="1600" b="0" i="0" kern="1200" baseline="-25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 as the only final chemical </a:t>
            </a:r>
            <a:r>
              <a:rPr lang="en-US" sz="16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products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Incomplete combustion occurs when there is insufficient Oxygen(air) and the hydrocarbon is in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excess.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9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Oxidizing agents, also referred as Oxidants are substances that oxidize other substances while undergoing </a:t>
            </a:r>
            <a:r>
              <a:rPr lang="en-US" sz="16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reduction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themselves.</a:t>
            </a:r>
          </a:p>
          <a:p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Alcohols undergo oxidation in presence of Oxidants like alkaline potassium permanganate (KMnO4) to form carbolic acids.</a:t>
            </a:r>
          </a:p>
          <a:p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Example: Ethanol undergoes oxidation to produce Acetic acid when heated by an Oxidizing agent like alkaline KMnO4.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0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The formation of larger molecules by addition of more radicals is known as addition reaction.</a:t>
            </a: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During an addition reaction of unsaturated organic compounds, a reagent takes place at the double bonded or a triply bonded carbon atoms.</a:t>
            </a: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Nickel acts as a catalyst, which basically regulates (increase/decrease) the rate of a given reaction, without itself undergoing any chemical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0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 Substitution reaction is one in which an atom or a group of atoms (</a:t>
            </a:r>
            <a:r>
              <a:rPr lang="en-US" b="1" dirty="0"/>
              <a:t>functional group</a:t>
            </a:r>
            <a:r>
              <a:rPr lang="en-US" dirty="0"/>
              <a:t>) in the compound are replaced by another atom (or </a:t>
            </a:r>
            <a:r>
              <a:rPr lang="en-US" b="1" dirty="0"/>
              <a:t>group of atoms</a:t>
            </a:r>
            <a:r>
              <a:rPr lang="en-US" dirty="0"/>
              <a:t>). </a:t>
            </a: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Alkanes, which have only single bonds between their carbon atoms, are saturated hydrocarbons.</a:t>
            </a: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They are chemically least reactive.</a:t>
            </a: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However, under suitable conditions, they undergo substitution reactions.</a:t>
            </a: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For example, under the presence of Sunlight, Methane reacts with chlorine gas to produce chloromethane and hydrogen chloride.</a:t>
            </a: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1600" b="0" i="0" kern="1200" baseline="-25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+ Cl</a:t>
            </a:r>
            <a:r>
              <a:rPr lang="en-US" sz="1600" b="0" i="0" kern="1200" baseline="-25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+ Sunlight ⇨ CH</a:t>
            </a:r>
            <a:r>
              <a:rPr lang="en-US" sz="1600" b="0" i="0" kern="1200" baseline="-25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Cl + </a:t>
            </a:r>
            <a:r>
              <a:rPr lang="en-US" sz="1600" b="0" i="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HCl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9/19/19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1000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p:transition spd="slow" advClick="0" advTm="1000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p:transition spd="slow" advClick="0" advTm="100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p:transition spd="slow" advClick="0" advTm="1000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1000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p:transition spd="slow" advClick="0" advTm="100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p:transition spd="slow" advClick="0" advTm="1000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p:transition spd="slow" advClick="0" advTm="1000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p:transition spd="slow" advClick="0" advTm="1000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p:transition spd="slow" advClick="0" advTm="1000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p:transition spd="slow" advClick="0" advTm="1000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 spd="slow" advClick="0" advTm="1000">
    <p:push dir="r"/>
  </p:transition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260" y="0"/>
            <a:ext cx="7008574" cy="3298825"/>
          </a:xfrm>
        </p:spPr>
        <p:txBody>
          <a:bodyPr/>
          <a:lstStyle/>
          <a:p>
            <a:r>
              <a:rPr lang="en-US" dirty="0"/>
              <a:t>Chapter – 4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6996" y="3291185"/>
            <a:ext cx="7309479" cy="1930400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/>
              <a:t>Carbon and its compounds</a:t>
            </a:r>
          </a:p>
          <a:p>
            <a:endParaRPr lang="en-US" sz="3600" dirty="0"/>
          </a:p>
          <a:p>
            <a:r>
              <a:rPr lang="en-US" sz="3600" dirty="0"/>
              <a:t>- </a:t>
            </a:r>
            <a:r>
              <a:rPr lang="en-US" sz="3000" dirty="0"/>
              <a:t>Chemical Properties Of Carbon Compounds</a:t>
            </a:r>
          </a:p>
          <a:p>
            <a:pPr marL="571500" indent="-571500">
              <a:buFontTx/>
              <a:buChar char="-"/>
            </a:pPr>
            <a:endParaRPr lang="en-US" sz="3999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93078" y="6693423"/>
            <a:ext cx="195747" cy="158817"/>
          </a:xfrm>
          <a:prstGeom prst="rect">
            <a:avLst/>
          </a:prstGeom>
          <a:solidFill>
            <a:srgbClr val="7C2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82870"/>
      </p:ext>
    </p:extLst>
  </p:cSld>
  <p:clrMapOvr>
    <a:masterClrMapping/>
  </p:clrMapOvr>
  <p:transition spd="slow" advClick="0" advTm="1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50800"/>
            <a:ext cx="10157354" cy="1397000"/>
          </a:xfrm>
        </p:spPr>
        <p:txBody>
          <a:bodyPr/>
          <a:lstStyle/>
          <a:p>
            <a:r>
              <a:rPr lang="en-US" b="1" dirty="0"/>
              <a:t>Chemical Properties Of Carbon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carbon compounds show some common characteristic properties.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Combustion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Oxidation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Addition Reaction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Substitution Reaction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93078" y="6693423"/>
            <a:ext cx="195747" cy="158817"/>
          </a:xfrm>
          <a:prstGeom prst="rect">
            <a:avLst/>
          </a:prstGeom>
          <a:solidFill>
            <a:srgbClr val="7C2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82809"/>
      </p:ext>
    </p:extLst>
  </p:cSld>
  <p:clrMapOvr>
    <a:masterClrMapping/>
  </p:clrMapOvr>
  <p:transition spd="slow" advClick="0" advTm="1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b="1" dirty="0"/>
              <a:t>Combustion</a:t>
            </a:r>
            <a:r>
              <a:rPr lang="en-US" dirty="0"/>
              <a:t> </a:t>
            </a:r>
            <a:r>
              <a:rPr lang="en-US" b="1" dirty="0"/>
              <a:t>Reactions: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595" y="1694501"/>
            <a:ext cx="10157354" cy="4470400"/>
          </a:xfrm>
        </p:spPr>
        <p:txBody>
          <a:bodyPr/>
          <a:lstStyle/>
          <a:p>
            <a:r>
              <a:rPr lang="en-US" dirty="0"/>
              <a:t>When Carbon and its compounds burn in the presence of </a:t>
            </a:r>
            <a:r>
              <a:rPr lang="en-US" b="1" dirty="0"/>
              <a:t>Oxygen </a:t>
            </a:r>
            <a:r>
              <a:rPr lang="en-US" dirty="0"/>
              <a:t>(or air), they give CO2, </a:t>
            </a:r>
            <a:r>
              <a:rPr lang="en-US" b="1" dirty="0"/>
              <a:t>heat</a:t>
            </a:r>
            <a:r>
              <a:rPr lang="en-US" dirty="0"/>
              <a:t> and light.</a:t>
            </a:r>
          </a:p>
          <a:p>
            <a:r>
              <a:rPr lang="en-US" dirty="0"/>
              <a:t>The process of burning </a:t>
            </a:r>
            <a:r>
              <a:rPr lang="en-US" b="1" dirty="0">
                <a:solidFill>
                  <a:srgbClr val="FF0000"/>
                </a:solidFill>
              </a:rPr>
              <a:t>carbon</a:t>
            </a:r>
            <a:r>
              <a:rPr lang="en-US" dirty="0"/>
              <a:t> and its compounds </a:t>
            </a:r>
          </a:p>
          <a:p>
            <a:r>
              <a:rPr lang="en-US" dirty="0"/>
              <a:t>In excess of oxygen for the release of heat and light (energy) is known as </a:t>
            </a:r>
            <a:r>
              <a:rPr lang="en-US" b="1" dirty="0"/>
              <a:t>combustion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Google Shape;107;p13">
            <a:extLst>
              <a:ext uri="{FF2B5EF4-FFF2-40B4-BE49-F238E27FC236}">
                <a16:creationId xmlns:a16="http://schemas.microsoft.com/office/drawing/2014/main" xmlns="" id="{894E289E-0472-4A25-8D83-5C0CE7822B08}"/>
              </a:ext>
            </a:extLst>
          </p:cNvPr>
          <p:cNvSpPr txBox="1"/>
          <p:nvPr/>
        </p:nvSpPr>
        <p:spPr>
          <a:xfrm>
            <a:off x="1191793" y="5378773"/>
            <a:ext cx="1219969" cy="471802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5000"/>
              </a:lnSpc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8</a:t>
            </a:r>
            <a:endParaRPr sz="2400" b="0" i="0" u="none" strike="noStrike" cap="none" baseline="-25000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08;p13">
            <a:extLst>
              <a:ext uri="{FF2B5EF4-FFF2-40B4-BE49-F238E27FC236}">
                <a16:creationId xmlns:a16="http://schemas.microsoft.com/office/drawing/2014/main" xmlns="" id="{7962D44A-DBFD-4AC2-BE5F-59271A6F09EC}"/>
              </a:ext>
            </a:extLst>
          </p:cNvPr>
          <p:cNvSpPr txBox="1"/>
          <p:nvPr/>
        </p:nvSpPr>
        <p:spPr>
          <a:xfrm>
            <a:off x="2479508" y="5443736"/>
            <a:ext cx="37061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sz="24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09;p13">
            <a:extLst>
              <a:ext uri="{FF2B5EF4-FFF2-40B4-BE49-F238E27FC236}">
                <a16:creationId xmlns:a16="http://schemas.microsoft.com/office/drawing/2014/main" xmlns="" id="{D073320C-C8B0-4CB2-A58A-34D08A2D1ED3}"/>
              </a:ext>
            </a:extLst>
          </p:cNvPr>
          <p:cNvSpPr txBox="1"/>
          <p:nvPr/>
        </p:nvSpPr>
        <p:spPr>
          <a:xfrm>
            <a:off x="3029508" y="5376399"/>
            <a:ext cx="1045175" cy="471797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5000"/>
              </a:lnSpc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5O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endParaRPr sz="2400" b="0" i="0" u="none" strike="noStrike" cap="none" baseline="-25000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" name="Google Shape;110;p13">
            <a:extLst>
              <a:ext uri="{FF2B5EF4-FFF2-40B4-BE49-F238E27FC236}">
                <a16:creationId xmlns:a16="http://schemas.microsoft.com/office/drawing/2014/main" xmlns="" id="{E7A9DE01-7320-491A-A94D-5DD82CC702C6}"/>
              </a:ext>
            </a:extLst>
          </p:cNvPr>
          <p:cNvCxnSpPr/>
          <p:nvPr/>
        </p:nvCxnSpPr>
        <p:spPr>
          <a:xfrm>
            <a:off x="4294212" y="5629363"/>
            <a:ext cx="9361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" name="Google Shape;111;p13">
            <a:extLst>
              <a:ext uri="{FF2B5EF4-FFF2-40B4-BE49-F238E27FC236}">
                <a16:creationId xmlns:a16="http://schemas.microsoft.com/office/drawing/2014/main" xmlns="" id="{60E1802D-D6C2-4C44-B802-691BAEB011B0}"/>
              </a:ext>
            </a:extLst>
          </p:cNvPr>
          <p:cNvSpPr txBox="1"/>
          <p:nvPr/>
        </p:nvSpPr>
        <p:spPr>
          <a:xfrm>
            <a:off x="5437090" y="5376399"/>
            <a:ext cx="1087970" cy="418561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5000"/>
              </a:lnSpc>
            </a:pPr>
            <a:r>
              <a:rPr lang="en-US" dirty="0">
                <a:solidFill>
                  <a:schemeClr val="bg1"/>
                </a:solidFill>
              </a:rPr>
              <a:t>3CO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endParaRPr sz="2400" b="0" i="0" u="none" strike="noStrike" cap="none" baseline="-25000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Google Shape;112;p13">
            <a:extLst>
              <a:ext uri="{FF2B5EF4-FFF2-40B4-BE49-F238E27FC236}">
                <a16:creationId xmlns:a16="http://schemas.microsoft.com/office/drawing/2014/main" xmlns="" id="{9B2B8136-C22C-454D-8DA6-1126945814AF}"/>
              </a:ext>
            </a:extLst>
          </p:cNvPr>
          <p:cNvSpPr txBox="1"/>
          <p:nvPr/>
        </p:nvSpPr>
        <p:spPr>
          <a:xfrm>
            <a:off x="6630925" y="5407764"/>
            <a:ext cx="37061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113;p13">
            <a:extLst>
              <a:ext uri="{FF2B5EF4-FFF2-40B4-BE49-F238E27FC236}">
                <a16:creationId xmlns:a16="http://schemas.microsoft.com/office/drawing/2014/main" xmlns="" id="{7739A335-CC12-4196-A0C2-E05B05186B3C}"/>
              </a:ext>
            </a:extLst>
          </p:cNvPr>
          <p:cNvSpPr txBox="1"/>
          <p:nvPr/>
        </p:nvSpPr>
        <p:spPr>
          <a:xfrm>
            <a:off x="8903378" y="5369774"/>
            <a:ext cx="1087970" cy="471798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5000"/>
              </a:lnSpc>
            </a:pPr>
            <a:r>
              <a:rPr lang="en-US" dirty="0">
                <a:solidFill>
                  <a:schemeClr val="bg1"/>
                </a:solidFill>
              </a:rPr>
              <a:t>Heat</a:t>
            </a:r>
            <a:endParaRPr sz="2400" b="0" i="0" u="none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3;p13">
            <a:extLst>
              <a:ext uri="{FF2B5EF4-FFF2-40B4-BE49-F238E27FC236}">
                <a16:creationId xmlns:a16="http://schemas.microsoft.com/office/drawing/2014/main" xmlns="" id="{B9C05DD7-DFC4-4183-91A7-EC177E676206}"/>
              </a:ext>
            </a:extLst>
          </p:cNvPr>
          <p:cNvSpPr txBox="1"/>
          <p:nvPr/>
        </p:nvSpPr>
        <p:spPr>
          <a:xfrm>
            <a:off x="10516743" y="5404961"/>
            <a:ext cx="1087900" cy="418580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chemeClr val="bg1"/>
                </a:solidFill>
              </a:rPr>
              <a:t>Light</a:t>
            </a:r>
          </a:p>
          <a:p>
            <a:pPr lvl="0">
              <a:lnSpc>
                <a:spcPct val="95000"/>
              </a:lnSpc>
            </a:pPr>
            <a:endParaRPr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12;p13">
            <a:extLst>
              <a:ext uri="{FF2B5EF4-FFF2-40B4-BE49-F238E27FC236}">
                <a16:creationId xmlns:a16="http://schemas.microsoft.com/office/drawing/2014/main" xmlns="" id="{D46C8C82-5868-4363-9103-3DAABD5DAD73}"/>
              </a:ext>
            </a:extLst>
          </p:cNvPr>
          <p:cNvSpPr txBox="1"/>
          <p:nvPr/>
        </p:nvSpPr>
        <p:spPr>
          <a:xfrm>
            <a:off x="10073229" y="5404961"/>
            <a:ext cx="37061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sz="24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07;p13">
            <a:extLst>
              <a:ext uri="{FF2B5EF4-FFF2-40B4-BE49-F238E27FC236}">
                <a16:creationId xmlns:a16="http://schemas.microsoft.com/office/drawing/2014/main" xmlns="" id="{C03D5F1A-30C7-40BE-A668-1177286EDFE2}"/>
              </a:ext>
            </a:extLst>
          </p:cNvPr>
          <p:cNvSpPr txBox="1"/>
          <p:nvPr/>
        </p:nvSpPr>
        <p:spPr>
          <a:xfrm>
            <a:off x="1412247" y="4300240"/>
            <a:ext cx="787396" cy="478954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5000"/>
              </a:lnSpc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</a:t>
            </a:r>
            <a:endParaRPr sz="2400" b="0" i="0" u="none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08;p13">
            <a:extLst>
              <a:ext uri="{FF2B5EF4-FFF2-40B4-BE49-F238E27FC236}">
                <a16:creationId xmlns:a16="http://schemas.microsoft.com/office/drawing/2014/main" xmlns="" id="{DFB8FDF7-6EF2-4F43-951D-E44B68F3FF00}"/>
              </a:ext>
            </a:extLst>
          </p:cNvPr>
          <p:cNvSpPr txBox="1"/>
          <p:nvPr/>
        </p:nvSpPr>
        <p:spPr>
          <a:xfrm>
            <a:off x="2428373" y="4321696"/>
            <a:ext cx="37061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sz="24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09;p13">
            <a:extLst>
              <a:ext uri="{FF2B5EF4-FFF2-40B4-BE49-F238E27FC236}">
                <a16:creationId xmlns:a16="http://schemas.microsoft.com/office/drawing/2014/main" xmlns="" id="{E70A5C19-2562-4E85-8E4B-DAEA80176C7C}"/>
              </a:ext>
            </a:extLst>
          </p:cNvPr>
          <p:cNvSpPr txBox="1"/>
          <p:nvPr/>
        </p:nvSpPr>
        <p:spPr>
          <a:xfrm>
            <a:off x="2903822" y="4293096"/>
            <a:ext cx="903277" cy="438030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5000"/>
              </a:lnSpc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endParaRPr sz="2400" b="0" i="0" u="none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" name="Google Shape;110;p13">
            <a:extLst>
              <a:ext uri="{FF2B5EF4-FFF2-40B4-BE49-F238E27FC236}">
                <a16:creationId xmlns:a16="http://schemas.microsoft.com/office/drawing/2014/main" xmlns="" id="{EB576024-EE79-49AF-8E07-7F25DD955C4C}"/>
              </a:ext>
            </a:extLst>
          </p:cNvPr>
          <p:cNvCxnSpPr/>
          <p:nvPr/>
        </p:nvCxnSpPr>
        <p:spPr>
          <a:xfrm>
            <a:off x="4107838" y="4543295"/>
            <a:ext cx="9361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" name="Google Shape;111;p13">
            <a:extLst>
              <a:ext uri="{FF2B5EF4-FFF2-40B4-BE49-F238E27FC236}">
                <a16:creationId xmlns:a16="http://schemas.microsoft.com/office/drawing/2014/main" xmlns="" id="{41CF7AD7-6CBB-4414-97F0-9CCE22D97D4C}"/>
              </a:ext>
            </a:extLst>
          </p:cNvPr>
          <p:cNvSpPr txBox="1"/>
          <p:nvPr/>
        </p:nvSpPr>
        <p:spPr>
          <a:xfrm>
            <a:off x="5388941" y="4259331"/>
            <a:ext cx="936105" cy="471798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5000"/>
              </a:lnSpc>
            </a:pPr>
            <a:r>
              <a:rPr lang="en-US" dirty="0">
                <a:solidFill>
                  <a:schemeClr val="bg1"/>
                </a:solidFill>
              </a:rPr>
              <a:t>CO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endParaRPr sz="2400" b="0" i="0" u="none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12;p13">
            <a:extLst>
              <a:ext uri="{FF2B5EF4-FFF2-40B4-BE49-F238E27FC236}">
                <a16:creationId xmlns:a16="http://schemas.microsoft.com/office/drawing/2014/main" xmlns="" id="{3DCBB169-194B-4937-AC06-9B7247846F72}"/>
              </a:ext>
            </a:extLst>
          </p:cNvPr>
          <p:cNvSpPr txBox="1"/>
          <p:nvPr/>
        </p:nvSpPr>
        <p:spPr>
          <a:xfrm>
            <a:off x="6603278" y="4329480"/>
            <a:ext cx="37061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13;p13">
            <a:extLst>
              <a:ext uri="{FF2B5EF4-FFF2-40B4-BE49-F238E27FC236}">
                <a16:creationId xmlns:a16="http://schemas.microsoft.com/office/drawing/2014/main" xmlns="" id="{76E908E8-A8E5-4C82-AD14-A8D13D5B6E23}"/>
              </a:ext>
            </a:extLst>
          </p:cNvPr>
          <p:cNvSpPr txBox="1"/>
          <p:nvPr/>
        </p:nvSpPr>
        <p:spPr>
          <a:xfrm>
            <a:off x="7241149" y="4293096"/>
            <a:ext cx="1038561" cy="486098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5000"/>
              </a:lnSpc>
            </a:pPr>
            <a:r>
              <a:rPr lang="en-US" dirty="0">
                <a:solidFill>
                  <a:schemeClr val="bg1"/>
                </a:solidFill>
              </a:rPr>
              <a:t>Heat</a:t>
            </a:r>
            <a:endParaRPr sz="2400" b="0" i="0" u="none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113;p13">
            <a:extLst>
              <a:ext uri="{FF2B5EF4-FFF2-40B4-BE49-F238E27FC236}">
                <a16:creationId xmlns:a16="http://schemas.microsoft.com/office/drawing/2014/main" xmlns="" id="{E5711019-6D97-4463-8A69-B3B151150EAD}"/>
              </a:ext>
            </a:extLst>
          </p:cNvPr>
          <p:cNvSpPr txBox="1"/>
          <p:nvPr/>
        </p:nvSpPr>
        <p:spPr>
          <a:xfrm>
            <a:off x="9156432" y="4293096"/>
            <a:ext cx="1102104" cy="486098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chemeClr val="bg1"/>
                </a:solidFill>
              </a:rPr>
              <a:t>Light</a:t>
            </a:r>
          </a:p>
          <a:p>
            <a:pPr lvl="0">
              <a:lnSpc>
                <a:spcPct val="95000"/>
              </a:lnSpc>
            </a:pPr>
            <a:endParaRPr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112;p13">
            <a:extLst>
              <a:ext uri="{FF2B5EF4-FFF2-40B4-BE49-F238E27FC236}">
                <a16:creationId xmlns:a16="http://schemas.microsoft.com/office/drawing/2014/main" xmlns="" id="{E249E5B4-85AE-46EE-9A31-904AFA79A12F}"/>
              </a:ext>
            </a:extLst>
          </p:cNvPr>
          <p:cNvSpPr txBox="1"/>
          <p:nvPr/>
        </p:nvSpPr>
        <p:spPr>
          <a:xfrm>
            <a:off x="8532764" y="4360614"/>
            <a:ext cx="37061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112;p13">
            <a:extLst>
              <a:ext uri="{FF2B5EF4-FFF2-40B4-BE49-F238E27FC236}">
                <a16:creationId xmlns:a16="http://schemas.microsoft.com/office/drawing/2014/main" xmlns="" id="{F96D080C-EB76-4EC5-A36A-42B1C2B82FE8}"/>
              </a:ext>
            </a:extLst>
          </p:cNvPr>
          <p:cNvSpPr txBox="1"/>
          <p:nvPr/>
        </p:nvSpPr>
        <p:spPr>
          <a:xfrm>
            <a:off x="8332221" y="5369774"/>
            <a:ext cx="37061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113;p13">
            <a:extLst>
              <a:ext uri="{FF2B5EF4-FFF2-40B4-BE49-F238E27FC236}">
                <a16:creationId xmlns:a16="http://schemas.microsoft.com/office/drawing/2014/main" xmlns="" id="{8869904E-1DEF-487B-AED6-F960DA42D1D1}"/>
              </a:ext>
            </a:extLst>
          </p:cNvPr>
          <p:cNvSpPr txBox="1"/>
          <p:nvPr/>
        </p:nvSpPr>
        <p:spPr>
          <a:xfrm>
            <a:off x="7136132" y="5376399"/>
            <a:ext cx="1087331" cy="418561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5000"/>
              </a:lnSpc>
            </a:pPr>
            <a:r>
              <a:rPr lang="en-US" dirty="0">
                <a:solidFill>
                  <a:schemeClr val="bg1"/>
                </a:solidFill>
              </a:rPr>
              <a:t>4H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O</a:t>
            </a:r>
            <a:endParaRPr sz="2400" b="0" i="0" u="none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993078" y="6693423"/>
            <a:ext cx="195747" cy="158817"/>
          </a:xfrm>
          <a:prstGeom prst="rect">
            <a:avLst/>
          </a:prstGeom>
          <a:solidFill>
            <a:srgbClr val="7C2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48140"/>
      </p:ext>
    </p:extLst>
  </p:cSld>
  <p:clrMapOvr>
    <a:masterClrMapping/>
  </p:clrMapOvr>
  <p:transition spd="slow" advClick="0" advTm="1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8000"/>
                            </p:stCondLst>
                            <p:childTnLst>
                              <p:par>
                                <p:cTn id="7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0"/>
                            </p:stCondLst>
                            <p:childTnLst>
                              <p:par>
                                <p:cTn id="8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20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4000"/>
                            </p:stCondLst>
                            <p:childTnLst>
                              <p:par>
                                <p:cTn id="9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6000"/>
                            </p:stCondLst>
                            <p:childTnLst>
                              <p:par>
                                <p:cTn id="9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8000"/>
                            </p:stCondLst>
                            <p:childTnLst>
                              <p:par>
                                <p:cTn id="10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0"/>
                            </p:stCondLst>
                            <p:childTnLst>
                              <p:par>
                                <p:cTn id="10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200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4000"/>
                            </p:stCondLst>
                            <p:childTnLst>
                              <p:par>
                                <p:cTn id="11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6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7" grpId="0" animBg="1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Oxidation Reactions: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combustion reaction, carbon compounds are oxidized in the presence of oxygen. </a:t>
            </a:r>
          </a:p>
          <a:p>
            <a:r>
              <a:rPr lang="en-US" dirty="0"/>
              <a:t>Though combustion is generally an oxidation reaction, </a:t>
            </a:r>
            <a:r>
              <a:rPr lang="en-US" b="1" dirty="0"/>
              <a:t>not all oxidation reactions are combustion reactions</a:t>
            </a:r>
            <a:r>
              <a:rPr lang="en-US" dirty="0"/>
              <a:t>. </a:t>
            </a:r>
          </a:p>
          <a:p>
            <a:r>
              <a:rPr lang="en-US" dirty="0"/>
              <a:t>Oxidation is also carried out by using oxidizing agents (Oxidants).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Google Shape;107;p13">
            <a:extLst>
              <a:ext uri="{FF2B5EF4-FFF2-40B4-BE49-F238E27FC236}">
                <a16:creationId xmlns:a16="http://schemas.microsoft.com/office/drawing/2014/main" xmlns="" id="{5FF2D062-4B47-44D1-BE58-A0AFCB1ABFB8}"/>
              </a:ext>
            </a:extLst>
          </p:cNvPr>
          <p:cNvSpPr txBox="1"/>
          <p:nvPr/>
        </p:nvSpPr>
        <p:spPr>
          <a:xfrm>
            <a:off x="4572262" y="4667948"/>
            <a:ext cx="835690" cy="464654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2[O]</a:t>
            </a:r>
            <a:endParaRPr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08;p13">
            <a:extLst>
              <a:ext uri="{FF2B5EF4-FFF2-40B4-BE49-F238E27FC236}">
                <a16:creationId xmlns:a16="http://schemas.microsoft.com/office/drawing/2014/main" xmlns="" id="{0A3F29BD-F1ED-4822-82CF-7561801A0C23}"/>
              </a:ext>
            </a:extLst>
          </p:cNvPr>
          <p:cNvSpPr txBox="1"/>
          <p:nvPr/>
        </p:nvSpPr>
        <p:spPr>
          <a:xfrm>
            <a:off x="3743896" y="4678676"/>
            <a:ext cx="37061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09;p13">
            <a:extLst>
              <a:ext uri="{FF2B5EF4-FFF2-40B4-BE49-F238E27FC236}">
                <a16:creationId xmlns:a16="http://schemas.microsoft.com/office/drawing/2014/main" xmlns="" id="{9496042C-CF1B-4FBF-864B-3AD9DFBA9E1E}"/>
              </a:ext>
            </a:extLst>
          </p:cNvPr>
          <p:cNvSpPr txBox="1"/>
          <p:nvPr/>
        </p:nvSpPr>
        <p:spPr>
          <a:xfrm>
            <a:off x="1083503" y="4692583"/>
            <a:ext cx="2352983" cy="443198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CH</a:t>
            </a:r>
            <a:r>
              <a:rPr lang="en-US" sz="2400" b="0" i="0" u="none" strike="noStrike" cap="none" baseline="-25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</a:t>
            </a:r>
            <a:r>
              <a:rPr lang="en-US" sz="2400" b="0" i="0" u="none" strike="noStrike" cap="none" baseline="-25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OH</a:t>
            </a:r>
            <a:endParaRPr sz="2400" b="0" i="0" u="none" strike="noStrike" cap="none" baseline="-25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" name="Google Shape;110;p13">
            <a:extLst>
              <a:ext uri="{FF2B5EF4-FFF2-40B4-BE49-F238E27FC236}">
                <a16:creationId xmlns:a16="http://schemas.microsoft.com/office/drawing/2014/main" xmlns="" id="{98ED140D-93F8-4575-B257-276B721C9B41}"/>
              </a:ext>
            </a:extLst>
          </p:cNvPr>
          <p:cNvCxnSpPr/>
          <p:nvPr/>
        </p:nvCxnSpPr>
        <p:spPr>
          <a:xfrm>
            <a:off x="5828545" y="4900275"/>
            <a:ext cx="9361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" name="Google Shape;111;p13">
            <a:extLst>
              <a:ext uri="{FF2B5EF4-FFF2-40B4-BE49-F238E27FC236}">
                <a16:creationId xmlns:a16="http://schemas.microsoft.com/office/drawing/2014/main" xmlns="" id="{9AA6AFD4-5F1A-4AFD-BFBC-1915735B3002}"/>
              </a:ext>
            </a:extLst>
          </p:cNvPr>
          <p:cNvSpPr txBox="1"/>
          <p:nvPr/>
        </p:nvSpPr>
        <p:spPr>
          <a:xfrm>
            <a:off x="7196697" y="4671127"/>
            <a:ext cx="2175139" cy="443198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CH</a:t>
            </a:r>
            <a:r>
              <a:rPr lang="en-US" baseline="-25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COOH</a:t>
            </a:r>
            <a:endParaRPr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12;p13">
            <a:extLst>
              <a:ext uri="{FF2B5EF4-FFF2-40B4-BE49-F238E27FC236}">
                <a16:creationId xmlns:a16="http://schemas.microsoft.com/office/drawing/2014/main" xmlns="" id="{1331DED1-C8F5-4E58-B5F4-61C8B9DEFF98}"/>
              </a:ext>
            </a:extLst>
          </p:cNvPr>
          <p:cNvSpPr txBox="1"/>
          <p:nvPr/>
        </p:nvSpPr>
        <p:spPr>
          <a:xfrm>
            <a:off x="9393194" y="4692583"/>
            <a:ext cx="37061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13;p13">
            <a:extLst>
              <a:ext uri="{FF2B5EF4-FFF2-40B4-BE49-F238E27FC236}">
                <a16:creationId xmlns:a16="http://schemas.microsoft.com/office/drawing/2014/main" xmlns="" id="{509A2CBE-02C0-4E2F-BB35-EB53D7E074A6}"/>
              </a:ext>
            </a:extLst>
          </p:cNvPr>
          <p:cNvSpPr txBox="1"/>
          <p:nvPr/>
        </p:nvSpPr>
        <p:spPr>
          <a:xfrm>
            <a:off x="9936230" y="4663983"/>
            <a:ext cx="1224351" cy="450342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H</a:t>
            </a:r>
            <a:r>
              <a:rPr lang="en-US" sz="2400" b="0" i="0" u="none" strike="noStrike" cap="none" baseline="-25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</a:t>
            </a:r>
            <a:endParaRPr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993078" y="6693423"/>
            <a:ext cx="195747" cy="158817"/>
          </a:xfrm>
          <a:prstGeom prst="rect">
            <a:avLst/>
          </a:prstGeom>
          <a:solidFill>
            <a:srgbClr val="7C2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58263"/>
      </p:ext>
    </p:extLst>
  </p:cSld>
  <p:clrMapOvr>
    <a:masterClrMapping/>
  </p:clrMapOvr>
  <p:transition spd="slow" advClick="0" advTm="1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 reactions: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Unsaturated organic compounds, like alkenes and alkynes.</a:t>
            </a:r>
          </a:p>
          <a:p>
            <a:r>
              <a:rPr lang="en-US" dirty="0"/>
              <a:t>Contain multiple bonds (C=C, C≡C) between their carbon atoms.</a:t>
            </a:r>
          </a:p>
          <a:p>
            <a:r>
              <a:rPr lang="en-US" dirty="0"/>
              <a:t>They undergo addition reactions to become saturated in nature.</a:t>
            </a:r>
          </a:p>
          <a:p>
            <a:r>
              <a:rPr lang="en-US" dirty="0"/>
              <a:t>For example; ethene is converted into ethane when heated with the catalyst nickel.</a:t>
            </a:r>
          </a:p>
        </p:txBody>
      </p:sp>
      <p:sp>
        <p:nvSpPr>
          <p:cNvPr id="4" name="Google Shape;107;p13">
            <a:extLst>
              <a:ext uri="{FF2B5EF4-FFF2-40B4-BE49-F238E27FC236}">
                <a16:creationId xmlns:a16="http://schemas.microsoft.com/office/drawing/2014/main" xmlns="" id="{D5300D9B-5379-423D-B9E3-2AD05910B19A}"/>
              </a:ext>
            </a:extLst>
          </p:cNvPr>
          <p:cNvSpPr txBox="1"/>
          <p:nvPr/>
        </p:nvSpPr>
        <p:spPr>
          <a:xfrm>
            <a:off x="3166598" y="5393509"/>
            <a:ext cx="779381" cy="443198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5000"/>
              </a:lnSpc>
            </a:pPr>
            <a:r>
              <a:rPr lang="en-US" dirty="0">
                <a:solidFill>
                  <a:schemeClr val="bg1"/>
                </a:solidFill>
              </a:rPr>
              <a:t> H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endParaRPr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08;p13">
            <a:extLst>
              <a:ext uri="{FF2B5EF4-FFF2-40B4-BE49-F238E27FC236}">
                <a16:creationId xmlns:a16="http://schemas.microsoft.com/office/drawing/2014/main" xmlns="" id="{BC700D9D-481C-461F-806A-56FA82B6C6FC}"/>
              </a:ext>
            </a:extLst>
          </p:cNvPr>
          <p:cNvSpPr txBox="1"/>
          <p:nvPr/>
        </p:nvSpPr>
        <p:spPr>
          <a:xfrm>
            <a:off x="2682136" y="5367802"/>
            <a:ext cx="37061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sz="24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09;p13">
            <a:extLst>
              <a:ext uri="{FF2B5EF4-FFF2-40B4-BE49-F238E27FC236}">
                <a16:creationId xmlns:a16="http://schemas.microsoft.com/office/drawing/2014/main" xmlns="" id="{A4BFFFA0-9BBF-4284-A730-36416BD22AD3}"/>
              </a:ext>
            </a:extLst>
          </p:cNvPr>
          <p:cNvSpPr txBox="1"/>
          <p:nvPr/>
        </p:nvSpPr>
        <p:spPr>
          <a:xfrm>
            <a:off x="939339" y="5367802"/>
            <a:ext cx="1656184" cy="443198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5000"/>
              </a:lnSpc>
            </a:pPr>
            <a:r>
              <a:rPr lang="en-US" dirty="0">
                <a:solidFill>
                  <a:schemeClr val="bg1"/>
                </a:solidFill>
              </a:rPr>
              <a:t>CH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=CH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 </a:t>
            </a:r>
            <a:endParaRPr sz="2400" b="0" i="0" u="none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" name="Google Shape;110;p13">
            <a:extLst>
              <a:ext uri="{FF2B5EF4-FFF2-40B4-BE49-F238E27FC236}">
                <a16:creationId xmlns:a16="http://schemas.microsoft.com/office/drawing/2014/main" xmlns="" id="{80330D9E-9FF6-4CD0-B136-D6A5A77D190D}"/>
              </a:ext>
            </a:extLst>
          </p:cNvPr>
          <p:cNvCxnSpPr/>
          <p:nvPr/>
        </p:nvCxnSpPr>
        <p:spPr>
          <a:xfrm>
            <a:off x="7813994" y="5615108"/>
            <a:ext cx="9361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" name="Google Shape;111;p13">
            <a:extLst>
              <a:ext uri="{FF2B5EF4-FFF2-40B4-BE49-F238E27FC236}">
                <a16:creationId xmlns:a16="http://schemas.microsoft.com/office/drawing/2014/main" xmlns="" id="{E34C0FF7-EA6B-465E-A3D7-AC830FC75AE6}"/>
              </a:ext>
            </a:extLst>
          </p:cNvPr>
          <p:cNvSpPr txBox="1"/>
          <p:nvPr/>
        </p:nvSpPr>
        <p:spPr>
          <a:xfrm>
            <a:off x="9271982" y="5373216"/>
            <a:ext cx="1733672" cy="463491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5000"/>
              </a:lnSpc>
            </a:pPr>
            <a:r>
              <a:rPr lang="en-US" dirty="0">
                <a:solidFill>
                  <a:schemeClr val="bg1"/>
                </a:solidFill>
              </a:rPr>
              <a:t>CH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−CH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endParaRPr sz="2400" b="0" i="0" u="none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Google Shape;112;p13">
            <a:extLst>
              <a:ext uri="{FF2B5EF4-FFF2-40B4-BE49-F238E27FC236}">
                <a16:creationId xmlns:a16="http://schemas.microsoft.com/office/drawing/2014/main" xmlns="" id="{24BD4615-B841-4EBF-AC61-ADF83C8A178A}"/>
              </a:ext>
            </a:extLst>
          </p:cNvPr>
          <p:cNvSpPr txBox="1"/>
          <p:nvPr/>
        </p:nvSpPr>
        <p:spPr>
          <a:xfrm>
            <a:off x="4091795" y="5397748"/>
            <a:ext cx="37061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1;p13">
            <a:extLst>
              <a:ext uri="{FF2B5EF4-FFF2-40B4-BE49-F238E27FC236}">
                <a16:creationId xmlns:a16="http://schemas.microsoft.com/office/drawing/2014/main" xmlns="" id="{78BDA1B9-AFCD-4158-90B6-16A30A9EAD1F}"/>
              </a:ext>
            </a:extLst>
          </p:cNvPr>
          <p:cNvSpPr txBox="1"/>
          <p:nvPr/>
        </p:nvSpPr>
        <p:spPr>
          <a:xfrm>
            <a:off x="4872524" y="5393509"/>
            <a:ext cx="2582044" cy="443198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Nickel Catalyst</a:t>
            </a:r>
            <a:endParaRPr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93078" y="6693423"/>
            <a:ext cx="195747" cy="158817"/>
          </a:xfrm>
          <a:prstGeom prst="rect">
            <a:avLst/>
          </a:prstGeom>
          <a:solidFill>
            <a:srgbClr val="7C2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17264"/>
      </p:ext>
    </p:extLst>
  </p:cSld>
  <p:clrMapOvr>
    <a:masterClrMapping/>
  </p:clrMapOvr>
  <p:transition spd="slow" advClick="0" advTm="1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  <p:bldP spid="8" grpId="0" animBg="1"/>
      <p:bldP spid="9" grpId="0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Substitution Reaction: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Substitution reaction is one in which an atom or a group of atoms (</a:t>
            </a:r>
            <a:r>
              <a:rPr lang="en-US" b="1" dirty="0"/>
              <a:t>functional group</a:t>
            </a:r>
            <a:r>
              <a:rPr lang="en-US" dirty="0"/>
              <a:t>) </a:t>
            </a:r>
          </a:p>
          <a:p>
            <a:r>
              <a:rPr lang="en-US" dirty="0"/>
              <a:t>In the compound are replaced by another atom (or </a:t>
            </a:r>
            <a:r>
              <a:rPr lang="en-US" b="1" dirty="0"/>
              <a:t>group of atoms</a:t>
            </a:r>
            <a:r>
              <a:rPr lang="en-US" dirty="0"/>
              <a:t>). </a:t>
            </a:r>
          </a:p>
          <a:p>
            <a:r>
              <a:rPr lang="en-US" dirty="0"/>
              <a:t>Substitution reactions are single displacement reactions.</a:t>
            </a:r>
          </a:p>
          <a:p>
            <a:r>
              <a:rPr lang="en-US" dirty="0"/>
              <a:t>For example, under the presence of Sunlight, Methane reacts with chlorine gas to produce chloromethane and hydrogen chloride.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Google Shape;107;p13">
            <a:extLst>
              <a:ext uri="{FF2B5EF4-FFF2-40B4-BE49-F238E27FC236}">
                <a16:creationId xmlns:a16="http://schemas.microsoft.com/office/drawing/2014/main" xmlns="" id="{62A2805C-3A11-4F64-A3A5-9222778E25CD}"/>
              </a:ext>
            </a:extLst>
          </p:cNvPr>
          <p:cNvSpPr txBox="1"/>
          <p:nvPr/>
        </p:nvSpPr>
        <p:spPr>
          <a:xfrm>
            <a:off x="1141450" y="5721437"/>
            <a:ext cx="835690" cy="411443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5000"/>
              </a:lnSpc>
            </a:pPr>
            <a:r>
              <a:rPr lang="en-US" dirty="0">
                <a:solidFill>
                  <a:schemeClr val="bg1"/>
                </a:solidFill>
              </a:rPr>
              <a:t>CH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endParaRPr sz="2400" b="0" i="0" u="none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08;p13">
            <a:extLst>
              <a:ext uri="{FF2B5EF4-FFF2-40B4-BE49-F238E27FC236}">
                <a16:creationId xmlns:a16="http://schemas.microsoft.com/office/drawing/2014/main" xmlns="" id="{365FFEF1-A1BC-4F6B-88AC-C3329D410172}"/>
              </a:ext>
            </a:extLst>
          </p:cNvPr>
          <p:cNvSpPr txBox="1"/>
          <p:nvPr/>
        </p:nvSpPr>
        <p:spPr>
          <a:xfrm>
            <a:off x="2175304" y="5756579"/>
            <a:ext cx="37061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09;p13">
            <a:extLst>
              <a:ext uri="{FF2B5EF4-FFF2-40B4-BE49-F238E27FC236}">
                <a16:creationId xmlns:a16="http://schemas.microsoft.com/office/drawing/2014/main" xmlns="" id="{0F5044F1-B76A-4E9A-8BD1-287F64A3DF25}"/>
              </a:ext>
            </a:extLst>
          </p:cNvPr>
          <p:cNvSpPr txBox="1"/>
          <p:nvPr/>
        </p:nvSpPr>
        <p:spPr>
          <a:xfrm>
            <a:off x="2942247" y="5684303"/>
            <a:ext cx="835690" cy="487897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5000"/>
              </a:lnSpc>
            </a:pPr>
            <a:r>
              <a:rPr lang="en-US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Cl</a:t>
            </a:r>
            <a:r>
              <a:rPr lang="en-US" baseline="-250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 baseline="-25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" name="Google Shape;110;p13">
            <a:extLst>
              <a:ext uri="{FF2B5EF4-FFF2-40B4-BE49-F238E27FC236}">
                <a16:creationId xmlns:a16="http://schemas.microsoft.com/office/drawing/2014/main" xmlns="" id="{34ACFE02-D789-45E1-B8E1-0A4F96B3252A}"/>
              </a:ext>
            </a:extLst>
          </p:cNvPr>
          <p:cNvCxnSpPr/>
          <p:nvPr/>
        </p:nvCxnSpPr>
        <p:spPr>
          <a:xfrm>
            <a:off x="6140137" y="5965872"/>
            <a:ext cx="9361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" name="Google Shape;111;p13">
            <a:extLst>
              <a:ext uri="{FF2B5EF4-FFF2-40B4-BE49-F238E27FC236}">
                <a16:creationId xmlns:a16="http://schemas.microsoft.com/office/drawing/2014/main" xmlns="" id="{1EC14766-58AA-4A52-ADEF-ED61B3FA5D60}"/>
              </a:ext>
            </a:extLst>
          </p:cNvPr>
          <p:cNvSpPr txBox="1"/>
          <p:nvPr/>
        </p:nvSpPr>
        <p:spPr>
          <a:xfrm>
            <a:off x="7431556" y="5721437"/>
            <a:ext cx="1423599" cy="450763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5000"/>
              </a:lnSpc>
            </a:pPr>
            <a:r>
              <a:rPr lang="en-US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  CH</a:t>
            </a:r>
            <a:r>
              <a:rPr lang="en-US" baseline="-250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3</a:t>
            </a:r>
            <a:r>
              <a:rPr lang="en-US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Cl</a:t>
            </a:r>
            <a:endParaRPr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Google Shape;112;p13">
            <a:extLst>
              <a:ext uri="{FF2B5EF4-FFF2-40B4-BE49-F238E27FC236}">
                <a16:creationId xmlns:a16="http://schemas.microsoft.com/office/drawing/2014/main" xmlns="" id="{5440836E-951D-4D9E-9000-4A898C07504B}"/>
              </a:ext>
            </a:extLst>
          </p:cNvPr>
          <p:cNvSpPr txBox="1"/>
          <p:nvPr/>
        </p:nvSpPr>
        <p:spPr>
          <a:xfrm>
            <a:off x="9109987" y="5728991"/>
            <a:ext cx="37061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sz="24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113;p13">
            <a:extLst>
              <a:ext uri="{FF2B5EF4-FFF2-40B4-BE49-F238E27FC236}">
                <a16:creationId xmlns:a16="http://schemas.microsoft.com/office/drawing/2014/main" xmlns="" id="{456A3FBF-6931-495A-94F4-6264B16EDBFF}"/>
              </a:ext>
            </a:extLst>
          </p:cNvPr>
          <p:cNvSpPr txBox="1"/>
          <p:nvPr/>
        </p:nvSpPr>
        <p:spPr>
          <a:xfrm>
            <a:off x="9715500" y="5744273"/>
            <a:ext cx="921678" cy="400577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5000"/>
              </a:lnSpc>
            </a:pPr>
            <a:r>
              <a:rPr lang="en-US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HCl</a:t>
            </a:r>
            <a:endParaRPr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09;p13">
            <a:extLst>
              <a:ext uri="{FF2B5EF4-FFF2-40B4-BE49-F238E27FC236}">
                <a16:creationId xmlns:a16="http://schemas.microsoft.com/office/drawing/2014/main" xmlns="" id="{9713FDBF-9646-4210-A0A4-0536C3C1DA68}"/>
              </a:ext>
            </a:extLst>
          </p:cNvPr>
          <p:cNvSpPr txBox="1"/>
          <p:nvPr/>
        </p:nvSpPr>
        <p:spPr>
          <a:xfrm>
            <a:off x="4495542" y="5684303"/>
            <a:ext cx="1423600" cy="487886"/>
          </a:xfrm>
          <a:prstGeom prst="rect">
            <a:avLst/>
          </a:prstGeom>
          <a:gradFill>
            <a:gsLst>
              <a:gs pos="0">
                <a:srgbClr val="47A8E2"/>
              </a:gs>
              <a:gs pos="50000">
                <a:srgbClr val="00A1E3"/>
              </a:gs>
              <a:gs pos="100000">
                <a:srgbClr val="0092D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5000"/>
              </a:lnSpc>
            </a:pPr>
            <a:r>
              <a:rPr lang="en-US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Sunlight</a:t>
            </a:r>
            <a:endParaRPr sz="2400" b="0" i="0" u="none" strike="noStrike" cap="none" baseline="-25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08;p13">
            <a:extLst>
              <a:ext uri="{FF2B5EF4-FFF2-40B4-BE49-F238E27FC236}">
                <a16:creationId xmlns:a16="http://schemas.microsoft.com/office/drawing/2014/main" xmlns="" id="{D90F5378-1C9F-4695-8D20-E2F792D2E378}"/>
              </a:ext>
            </a:extLst>
          </p:cNvPr>
          <p:cNvSpPr txBox="1"/>
          <p:nvPr/>
        </p:nvSpPr>
        <p:spPr>
          <a:xfrm>
            <a:off x="3942714" y="5744273"/>
            <a:ext cx="37061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93078" y="6693423"/>
            <a:ext cx="195747" cy="158817"/>
          </a:xfrm>
          <a:prstGeom prst="rect">
            <a:avLst/>
          </a:prstGeom>
          <a:solidFill>
            <a:srgbClr val="7C2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9143"/>
      </p:ext>
    </p:extLst>
  </p:cSld>
  <p:clrMapOvr>
    <a:masterClrMapping/>
  </p:clrMapOvr>
  <p:transition spd="slow" advClick="0" advTm="1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  <p:bldP spid="8" grpId="0" animBg="1"/>
      <p:bldP spid="9" grpId="0"/>
      <p:bldP spid="10" grpId="0" animBg="1"/>
      <p:bldP spid="12" grpId="0" animBg="1"/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Thank You</a:t>
            </a:r>
            <a:endParaRPr lang="en-US" sz="5400" dirty="0">
              <a:latin typeface="Segoe Marker" panose="0308060204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93078" y="6693423"/>
            <a:ext cx="195747" cy="158817"/>
          </a:xfrm>
          <a:prstGeom prst="rect">
            <a:avLst/>
          </a:prstGeom>
          <a:solidFill>
            <a:srgbClr val="7C2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74242"/>
      </p:ext>
    </p:extLst>
  </p:cSld>
  <p:clrMapOvr>
    <a:masterClrMapping/>
  </p:clrMapOvr>
  <p:transition spd="slow" advClick="0" advTm="1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Welcome back to school presentatio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back to school presentation.potx" id="{CE426E4B-AEF0-4DB0-AA06-9B9EF2E62E1A}" vid="{EB2D3276-CBF5-48AD-B47E-C2D79CA4C86F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 presentation</Template>
  <TotalTime>228</TotalTime>
  <Words>248</Words>
  <Application>Microsoft Macintosh PowerPoint</Application>
  <PresentationFormat>Custom</PresentationFormat>
  <Paragraphs>93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Century Gothic</vt:lpstr>
      <vt:lpstr>Segoe Marker</vt:lpstr>
      <vt:lpstr>Arial</vt:lpstr>
      <vt:lpstr>Welcome back to school presentation</vt:lpstr>
      <vt:lpstr>Chapter – 4 </vt:lpstr>
      <vt:lpstr>Chemical Properties Of Carbon Compounds</vt:lpstr>
      <vt:lpstr>Combustion Reactions: </vt:lpstr>
      <vt:lpstr>Oxidation Reactions:</vt:lpstr>
      <vt:lpstr>Addition reactions:</vt:lpstr>
      <vt:lpstr>Substitution Reaction: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NAME</dc:title>
  <dc:creator>Sanskruti Nair</dc:creator>
  <cp:lastModifiedBy>binny viswanath</cp:lastModifiedBy>
  <cp:revision>27</cp:revision>
  <dcterms:created xsi:type="dcterms:W3CDTF">2019-07-24T09:54:36Z</dcterms:created>
  <dcterms:modified xsi:type="dcterms:W3CDTF">2019-09-19T06:53:16Z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