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8" r:id="rId3"/>
    <p:sldId id="270" r:id="rId5"/>
    <p:sldId id="271" r:id="rId6"/>
    <p:sldId id="272" r:id="rId7"/>
    <p:sldId id="273" r:id="rId8"/>
    <p:sldId id="274" r:id="rId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659" autoAdjust="0"/>
  </p:normalViewPr>
  <p:slideViewPr>
    <p:cSldViewPr showGuides="1">
      <p:cViewPr varScale="1">
        <p:scale>
          <a:sx n="71" d="100"/>
          <a:sy n="71" d="100"/>
        </p:scale>
        <p:origin x="1138" y="67"/>
      </p:cViewPr>
      <p:guideLst>
        <p:guide orient="horz" pos="2137"/>
        <p:guide orient="horz" pos="928"/>
        <p:guide orient="horz" pos="3954"/>
        <p:guide orient="horz" pos="192"/>
        <p:guide orient="horz" pos="1071"/>
        <p:guide pos="3861"/>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49"/>
        <p:guide pos="217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11</a:t>
            </a:r>
            <a:endParaRPr lang="en-US" sz="1600" kern="1200">
              <a:solidFill>
                <a:schemeClr val="tx2"/>
              </a:solidFill>
              <a:effectLst/>
              <a:latin typeface="+mn-lt"/>
              <a:ea typeface="+mn-ea"/>
              <a:cs typeface="+mn-cs"/>
            </a:endParaRPr>
          </a:p>
          <a:p>
            <a:r>
              <a:rPr lang="en-US" sz="1600" kern="1200">
                <a:solidFill>
                  <a:schemeClr val="tx2"/>
                </a:solidFill>
                <a:effectLst/>
                <a:latin typeface="+mn-lt"/>
                <a:ea typeface="+mn-ea"/>
                <a:cs typeface="+mn-cs"/>
              </a:rPr>
              <a:t>Welcome back.</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In the previous video we have discussed about the working of </a:t>
            </a:r>
            <a:r>
              <a:rPr lang="en-US" sz="1600" kern="1200" dirty="0" err="1">
                <a:solidFill>
                  <a:schemeClr val="tx2"/>
                </a:solidFill>
                <a:effectLst/>
                <a:latin typeface="+mn-lt"/>
                <a:ea typeface="+mn-ea"/>
                <a:cs typeface="+mn-cs"/>
              </a:rPr>
              <a:t>dobereiner’s</a:t>
            </a:r>
            <a:r>
              <a:rPr lang="en-US" sz="1600" kern="1200" dirty="0">
                <a:solidFill>
                  <a:schemeClr val="tx2"/>
                </a:solidFill>
                <a:effectLst/>
                <a:latin typeface="+mn-lt"/>
                <a:ea typeface="+mn-ea"/>
                <a:cs typeface="+mn-cs"/>
              </a:rPr>
              <a:t> </a:t>
            </a:r>
            <a:r>
              <a:rPr lang="en-US" sz="1600" kern="1200" dirty="0" err="1">
                <a:solidFill>
                  <a:schemeClr val="tx2"/>
                </a:solidFill>
                <a:effectLst/>
                <a:latin typeface="+mn-lt"/>
                <a:ea typeface="+mn-ea"/>
                <a:cs typeface="+mn-cs"/>
              </a:rPr>
              <a:t>traid</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newland’s</a:t>
            </a:r>
            <a:r>
              <a:rPr lang="en-US" sz="1600" kern="1200" dirty="0">
                <a:solidFill>
                  <a:schemeClr val="tx2"/>
                </a:solidFill>
                <a:effectLst/>
                <a:latin typeface="+mn-lt"/>
                <a:ea typeface="+mn-ea"/>
                <a:cs typeface="+mn-cs"/>
              </a:rPr>
              <a:t> law of octaves.</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Now, we will be discussing about </a:t>
            </a:r>
            <a:r>
              <a:rPr lang="en-US" sz="1600" kern="1200" dirty="0" err="1">
                <a:solidFill>
                  <a:schemeClr val="tx2"/>
                </a:solidFill>
                <a:effectLst/>
                <a:latin typeface="+mn-lt"/>
                <a:ea typeface="+mn-ea"/>
                <a:cs typeface="+mn-cs"/>
              </a:rPr>
              <a:t>Mandeleeve’s</a:t>
            </a:r>
            <a:r>
              <a:rPr lang="en-US" sz="1600" kern="1200" dirty="0">
                <a:solidFill>
                  <a:schemeClr val="tx2"/>
                </a:solidFill>
                <a:effectLst/>
                <a:latin typeface="+mn-lt"/>
                <a:ea typeface="+mn-ea"/>
                <a:cs typeface="+mn-cs"/>
              </a:rPr>
              <a:t> Periodic table in detail. </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base of </a:t>
            </a:r>
            <a:r>
              <a:rPr lang="en-US" sz="1600" kern="1200" dirty="0" err="1">
                <a:solidFill>
                  <a:schemeClr val="tx2"/>
                </a:solidFill>
                <a:effectLst/>
                <a:latin typeface="+mn-lt"/>
                <a:ea typeface="+mn-ea"/>
                <a:cs typeface="+mn-cs"/>
              </a:rPr>
              <a:t>Mandeleeve’s</a:t>
            </a:r>
            <a:r>
              <a:rPr lang="en-US" sz="1600" kern="1200" dirty="0">
                <a:solidFill>
                  <a:schemeClr val="tx2"/>
                </a:solidFill>
                <a:effectLst/>
                <a:latin typeface="+mn-lt"/>
                <a:ea typeface="+mn-ea"/>
                <a:cs typeface="+mn-cs"/>
              </a:rPr>
              <a:t> work was based on hydrogen and oxygen as they were the most reactive. This was created when only 63 elements were known. The formulae of hydrides and oxides that were formed by an element is treated as a classification criteria for the classification of </a:t>
            </a:r>
            <a:r>
              <a:rPr lang="en-US" sz="1600" kern="1200" dirty="0" err="1">
                <a:solidFill>
                  <a:schemeClr val="tx2"/>
                </a:solidFill>
                <a:effectLst/>
                <a:latin typeface="+mn-lt"/>
                <a:ea typeface="+mn-ea"/>
                <a:cs typeface="+mn-cs"/>
              </a:rPr>
              <a:t>Mandaleeve’s</a:t>
            </a:r>
            <a:r>
              <a:rPr lang="en-US" sz="1600" kern="1200" dirty="0">
                <a:solidFill>
                  <a:schemeClr val="tx2"/>
                </a:solidFill>
                <a:effectLst/>
                <a:latin typeface="+mn-lt"/>
                <a:ea typeface="+mn-ea"/>
                <a:cs typeface="+mn-cs"/>
              </a:rPr>
              <a:t> periodic table. </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12</a:t>
            </a:r>
            <a:endParaRPr lang="en-US" dirty="0"/>
          </a:p>
          <a:p>
            <a:r>
              <a:rPr lang="en-US" dirty="0"/>
              <a:t>This is </a:t>
            </a:r>
            <a:r>
              <a:rPr lang="en-US" dirty="0" err="1"/>
              <a:t>mandaleeve’s</a:t>
            </a:r>
            <a:r>
              <a:rPr lang="en-US" dirty="0"/>
              <a:t> periodic table</a:t>
            </a:r>
            <a:endParaRPr lang="en-US" dirty="0"/>
          </a:p>
          <a:p>
            <a:r>
              <a:rPr lang="en-US" sz="1600" kern="1200" dirty="0">
                <a:solidFill>
                  <a:schemeClr val="tx2"/>
                </a:solidFill>
                <a:effectLst/>
                <a:latin typeface="+mn-lt"/>
                <a:ea typeface="+mn-ea"/>
                <a:cs typeface="+mn-cs"/>
              </a:rPr>
              <a:t>Here, the vertical columns are called groups </a:t>
            </a:r>
            <a:endParaRPr lang="en-US" sz="1600"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and the horizontal columns are called periods </a:t>
            </a:r>
            <a:endParaRPr lang="en-US" sz="1600" i="1"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As you can see, there are a few gaps left in the table. </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As we mentioned earlier, this table was created when only 63 elements were known. When a few elements are not satisfying the order, </a:t>
            </a:r>
            <a:r>
              <a:rPr lang="en-US" sz="1600" kern="1200" dirty="0" err="1">
                <a:solidFill>
                  <a:schemeClr val="tx2"/>
                </a:solidFill>
                <a:effectLst/>
                <a:latin typeface="+mn-lt"/>
                <a:ea typeface="+mn-ea"/>
                <a:cs typeface="+mn-cs"/>
              </a:rPr>
              <a:t>Mandeleeve</a:t>
            </a:r>
            <a:r>
              <a:rPr lang="en-US" sz="1600" kern="1200" dirty="0">
                <a:solidFill>
                  <a:schemeClr val="tx2"/>
                </a:solidFill>
                <a:effectLst/>
                <a:latin typeface="+mn-lt"/>
                <a:ea typeface="+mn-ea"/>
                <a:cs typeface="+mn-cs"/>
              </a:rPr>
              <a:t> assumed that it is because an element that is not found yet would occupy that place. He also assumed that unknown element’s properties and created the table accordingly. </a:t>
            </a:r>
            <a:endParaRPr lang="en-IN" sz="1600" kern="1200" dirty="0">
              <a:solidFill>
                <a:schemeClr val="tx2"/>
              </a:solidFill>
              <a:effectLst/>
              <a:latin typeface="+mn-lt"/>
              <a:ea typeface="+mn-ea"/>
              <a:cs typeface="+mn-cs"/>
            </a:endParaRPr>
          </a:p>
          <a:p>
            <a:endParaRPr lang="en-IN" i="1"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13</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In later days, after more elements were found, they were able to perfectly fit into the </a:t>
            </a:r>
            <a:r>
              <a:rPr lang="en-US" sz="1600" kern="1200" dirty="0" err="1">
                <a:solidFill>
                  <a:schemeClr val="tx2"/>
                </a:solidFill>
                <a:effectLst/>
                <a:latin typeface="+mn-lt"/>
                <a:ea typeface="+mn-ea"/>
                <a:cs typeface="+mn-cs"/>
              </a:rPr>
              <a:t>Mandeleeve</a:t>
            </a:r>
            <a:r>
              <a:rPr lang="en-IN" altLang="en-US" sz="1600" kern="1200" dirty="0" err="1">
                <a:solidFill>
                  <a:schemeClr val="tx2"/>
                </a:solidFill>
                <a:effectLst/>
                <a:latin typeface="+mn-lt"/>
                <a:ea typeface="+mn-ea"/>
                <a:cs typeface="+mn-cs"/>
              </a:rPr>
              <a:t>'</a:t>
            </a:r>
            <a:r>
              <a:rPr lang="en-US" sz="1600" kern="1200" dirty="0" err="1">
                <a:solidFill>
                  <a:schemeClr val="tx2"/>
                </a:solidFill>
                <a:effectLst/>
                <a:latin typeface="+mn-lt"/>
                <a:ea typeface="+mn-ea"/>
                <a:cs typeface="+mn-cs"/>
              </a:rPr>
              <a:t>s</a:t>
            </a:r>
            <a:r>
              <a:rPr lang="en-US" sz="1600" kern="1200" dirty="0">
                <a:solidFill>
                  <a:schemeClr val="tx2"/>
                </a:solidFill>
                <a:effectLst/>
                <a:latin typeface="+mn-lt"/>
                <a:ea typeface="+mn-ea"/>
                <a:cs typeface="+mn-cs"/>
              </a:rPr>
              <a:t> table </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i="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The elements in blue were the elements known to </a:t>
            </a:r>
            <a:r>
              <a:rPr lang="en-US" sz="1600" kern="1200" dirty="0" err="1">
                <a:solidFill>
                  <a:schemeClr val="tx2"/>
                </a:solidFill>
                <a:effectLst/>
                <a:latin typeface="+mn-lt"/>
                <a:ea typeface="+mn-ea"/>
                <a:cs typeface="+mn-cs"/>
              </a:rPr>
              <a:t>Mandeleeve</a:t>
            </a:r>
            <a:r>
              <a:rPr lang="en-US" sz="1600" kern="1200" dirty="0">
                <a:solidFill>
                  <a:schemeClr val="tx2"/>
                </a:solidFill>
                <a:effectLst/>
                <a:latin typeface="+mn-lt"/>
                <a:ea typeface="+mn-ea"/>
                <a:cs typeface="+mn-cs"/>
              </a:rPr>
              <a:t> and the elements in pink were the elements that were discovered later but which perfectly fit the spaces.</a:t>
            </a:r>
            <a:endParaRPr lang="en-IN"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IN" sz="1600" i="1" kern="1200" dirty="0">
              <a:solidFill>
                <a:schemeClr val="tx2"/>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14</a:t>
            </a:r>
            <a:endParaRPr lang="en-IN" dirty="0">
              <a:effectLst/>
              <a:sym typeface="+mn-ea"/>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For example, the elements like scandium, gallium and germanium that were discovered AFTER </a:t>
            </a:r>
            <a:r>
              <a:rPr lang="en-US" sz="1600" i="1" kern="1200" dirty="0">
                <a:solidFill>
                  <a:schemeClr val="tx2"/>
                </a:solidFill>
                <a:effectLst/>
                <a:latin typeface="+mn-lt"/>
                <a:ea typeface="+mn-ea"/>
                <a:cs typeface="+mn-cs"/>
              </a:rPr>
              <a:t>(stress that word) </a:t>
            </a:r>
            <a:r>
              <a:rPr lang="en-US" sz="1600" kern="1200" dirty="0">
                <a:solidFill>
                  <a:schemeClr val="tx2"/>
                </a:solidFill>
                <a:effectLst/>
                <a:latin typeface="+mn-lt"/>
                <a:ea typeface="+mn-ea"/>
                <a:cs typeface="+mn-cs"/>
              </a:rPr>
              <a:t>the table was created, have properties similar to eka-boron, eka-aluminum, and eka-Gallium. </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Here, Eka-boron corresponds to Scandium, Eka-Aluminum corresponds to Gallium, and Eka-Gallium corresponds to Germanium. This prediction of </a:t>
            </a:r>
            <a:r>
              <a:rPr lang="en-US" sz="1600" kern="1200" dirty="0" err="1">
                <a:solidFill>
                  <a:schemeClr val="tx2"/>
                </a:solidFill>
                <a:effectLst/>
                <a:latin typeface="+mn-lt"/>
                <a:ea typeface="+mn-ea"/>
                <a:cs typeface="+mn-cs"/>
              </a:rPr>
              <a:t>Mandaleeve</a:t>
            </a:r>
            <a:r>
              <a:rPr lang="en-US" sz="1600" kern="1200" dirty="0">
                <a:solidFill>
                  <a:schemeClr val="tx2"/>
                </a:solidFill>
                <a:effectLst/>
                <a:latin typeface="+mn-lt"/>
                <a:ea typeface="+mn-ea"/>
                <a:cs typeface="+mn-cs"/>
              </a:rPr>
              <a:t> helped future scientists to use this table as a base to create the periodic classification of table, that is currently in use.</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There were a few cases in </a:t>
            </a:r>
            <a:r>
              <a:rPr lang="en-US" sz="1600" kern="1200" dirty="0" err="1">
                <a:solidFill>
                  <a:schemeClr val="tx2"/>
                </a:solidFill>
                <a:effectLst/>
                <a:latin typeface="+mn-lt"/>
                <a:ea typeface="+mn-ea"/>
                <a:cs typeface="+mn-cs"/>
              </a:rPr>
              <a:t>Mandaleeve’s</a:t>
            </a:r>
            <a:r>
              <a:rPr lang="en-US" sz="1600" kern="1200" dirty="0">
                <a:solidFill>
                  <a:schemeClr val="tx2"/>
                </a:solidFill>
                <a:effectLst/>
                <a:latin typeface="+mn-lt"/>
                <a:ea typeface="+mn-ea"/>
                <a:cs typeface="+mn-cs"/>
              </a:rPr>
              <a:t> periodic table where elements with slightly higher atomic masses are placed in front of the elements with atomic lower atomic masses.</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atomic mass of cobalt is 58.9</a:t>
            </a:r>
            <a:endParaRPr lang="en-IN"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atomic mass of Nickel is 58.7</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This is done to group elements of similar properties together, even though it doesn’t follow the sequence. </a:t>
            </a:r>
            <a:endParaRPr lang="en-IN"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15</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drawbacks associated with </a:t>
            </a:r>
            <a:r>
              <a:rPr lang="en-US" sz="1600" kern="1200" dirty="0" err="1">
                <a:solidFill>
                  <a:schemeClr val="tx2"/>
                </a:solidFill>
                <a:effectLst/>
                <a:latin typeface="+mn-lt"/>
                <a:ea typeface="+mn-ea"/>
                <a:cs typeface="+mn-cs"/>
              </a:rPr>
              <a:t>manadaleeve’s</a:t>
            </a:r>
            <a:r>
              <a:rPr lang="en-US" sz="1600" kern="1200" dirty="0">
                <a:solidFill>
                  <a:schemeClr val="tx2"/>
                </a:solidFill>
                <a:effectLst/>
                <a:latin typeface="+mn-lt"/>
                <a:ea typeface="+mn-ea"/>
                <a:cs typeface="+mn-cs"/>
              </a:rPr>
              <a:t> periodic table will be discussed in this section.</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Similar to Newlands’ octaves, </a:t>
            </a:r>
            <a:r>
              <a:rPr lang="en-US" sz="1600" kern="1200" dirty="0" err="1">
                <a:solidFill>
                  <a:schemeClr val="tx2"/>
                </a:solidFill>
                <a:effectLst/>
                <a:latin typeface="+mn-lt"/>
                <a:ea typeface="+mn-ea"/>
                <a:cs typeface="+mn-cs"/>
              </a:rPr>
              <a:t>Mandaleeve</a:t>
            </a:r>
            <a:r>
              <a:rPr lang="en-US" sz="1600" kern="1200" dirty="0">
                <a:solidFill>
                  <a:schemeClr val="tx2"/>
                </a:solidFill>
                <a:effectLst/>
                <a:latin typeface="+mn-lt"/>
                <a:ea typeface="+mn-ea"/>
                <a:cs typeface="+mn-cs"/>
              </a:rPr>
              <a:t> couldn’t assign a proper position for hydrogen.</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isotopes could not be placed anywhere.</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number of elements between two elements could not be predicted. As we saw, </a:t>
            </a:r>
            <a:r>
              <a:rPr lang="en-US" sz="1600" kern="1200" dirty="0" err="1">
                <a:solidFill>
                  <a:schemeClr val="tx2"/>
                </a:solidFill>
                <a:effectLst/>
                <a:latin typeface="+mn-lt"/>
                <a:ea typeface="+mn-ea"/>
                <a:cs typeface="+mn-cs"/>
              </a:rPr>
              <a:t>Mandaleeve</a:t>
            </a:r>
            <a:r>
              <a:rPr lang="en-US" sz="1600" kern="1200" dirty="0">
                <a:solidFill>
                  <a:schemeClr val="tx2"/>
                </a:solidFill>
                <a:effectLst/>
                <a:latin typeface="+mn-lt"/>
                <a:ea typeface="+mn-ea"/>
                <a:cs typeface="+mn-cs"/>
              </a:rPr>
              <a:t> left a few gaps in his table to make space for a few elements. But he could not predict how many elements could come between two elements.</a:t>
            </a:r>
            <a:endParaRPr lang="en-IN" sz="1600" kern="1200" dirty="0">
              <a:solidFill>
                <a:schemeClr val="tx2"/>
              </a:solidFill>
              <a:effectLst/>
              <a:latin typeface="+mn-lt"/>
              <a:ea typeface="+mn-ea"/>
              <a:cs typeface="+mn-cs"/>
            </a:endParaRPr>
          </a:p>
          <a:p>
            <a:endParaRPr lang="en-IN" dirty="0"/>
          </a:p>
          <a:p>
            <a:r>
              <a:rPr lang="en-IN" dirty="0"/>
              <a:t>Due to all these drawbacks, the modern periodic table was introduced and we will be talking about it in the next video</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276" y="4364851"/>
            <a:ext cx="7008574" cy="1426617"/>
          </a:xfrm>
        </p:spPr>
        <p:txBody>
          <a:bodyPr>
            <a:normAutofit fontScale="90000"/>
          </a:bodyPr>
          <a:lstStyle/>
          <a:p>
            <a:r>
              <a:rPr lang="en-US" dirty="0">
                <a:latin typeface="Arial" panose="020B0604020202020204" pitchFamily="34" charset="0"/>
                <a:cs typeface="Arial" panose="020B0604020202020204" pitchFamily="34" charset="0"/>
              </a:rPr>
              <a:t>PERIODIC CLASSIFICATION OF ELEMENTS PART 2:</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MANDALEEVE’S PERIODIC TABLE</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53168" y="1268760"/>
            <a:ext cx="7008574" cy="740544"/>
          </a:xfrm>
        </p:spPr>
        <p:txBody>
          <a:bodyPr/>
          <a:lstStyle/>
          <a:p>
            <a:r>
              <a:rPr lang="en-US" dirty="0">
                <a:latin typeface="Arial" panose="020B0604020202020204" pitchFamily="34" charset="0"/>
                <a:cs typeface="Arial" panose="020B0604020202020204" pitchFamily="34" charset="0"/>
              </a:rPr>
              <a:t>CHAPTER 5</a:t>
            </a:r>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Segoe Marker" panose="03080602040302020204"/>
              </a:rPr>
              <a:t>Mandaleeve’s</a:t>
            </a:r>
            <a:r>
              <a:rPr lang="en-US" sz="4000" dirty="0">
                <a:latin typeface="Segoe Marker" panose="03080602040302020204"/>
              </a:rPr>
              <a:t> Periodic Table</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The classification of elements is based on the formulae of hydrides and oxides formed by an element.</a:t>
            </a:r>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65821" y="188640"/>
            <a:ext cx="10729192" cy="6408712"/>
          </a:xfrm>
          <a:prstGeom prst="rect">
            <a:avLst/>
          </a:prstGeom>
          <a:noFill/>
          <a:ln>
            <a:noFill/>
          </a:ln>
        </p:spPr>
      </p:pic>
      <p:cxnSp>
        <p:nvCxnSpPr>
          <p:cNvPr id="3" name="Straight Arrow Connector 2"/>
          <p:cNvCxnSpPr/>
          <p:nvPr/>
        </p:nvCxnSpPr>
        <p:spPr>
          <a:xfrm flipH="1">
            <a:off x="549910" y="1615440"/>
            <a:ext cx="17145" cy="46609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flipV="1">
            <a:off x="765810" y="1345565"/>
            <a:ext cx="820864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3430270" y="184467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10373995" y="182816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490085" y="182816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10357485" y="2313940"/>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5638165" y="182816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6697980" y="181165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719060" y="182816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8778875" y="1811655"/>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0412730" y="2871470"/>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8778875" y="5495290"/>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150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9" presetClass="entr" presetSubtype="0" fill="hold" nodeType="afterEffect">
                                  <p:stCondLst>
                                    <p:cond delay="1500"/>
                                  </p:stCondLst>
                                  <p:childTnLst>
                                    <p:set>
                                      <p:cBhvr>
                                        <p:cTn id="12" dur="500"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2"/>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5" dur="500"/>
                                        <p:tgtEl>
                                          <p:spTgt spid="5"/>
                                        </p:tgtEl>
                                      </p:cBhvr>
                                    </p:animEffect>
                                  </p:childTnLst>
                                </p:cTn>
                              </p:par>
                            </p:childTnLst>
                          </p:cTn>
                        </p:par>
                        <p:par>
                          <p:cTn id="16" fill="hold">
                            <p:stCondLst>
                              <p:cond delay="4000"/>
                            </p:stCondLst>
                            <p:childTnLst>
                              <p:par>
                                <p:cTn id="17" presetID="47" presetClass="entr" presetSubtype="0" fill="hold" nodeType="afterEffect">
                                  <p:stCondLst>
                                    <p:cond delay="0"/>
                                  </p:stCondLst>
                                  <p:childTnLst>
                                    <p:set>
                                      <p:cBhvr>
                                        <p:cTn id="18" dur="2000"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ppt_x</p:attrName>
                                        </p:attrNameLst>
                                      </p:cBhvr>
                                      <p:tavLst>
                                        <p:tav tm="0">
                                          <p:val>
                                            <p:strVal val="#ppt_x"/>
                                          </p:val>
                                        </p:tav>
                                        <p:tav tm="100000">
                                          <p:val>
                                            <p:strVal val="#ppt_x"/>
                                          </p:val>
                                        </p:tav>
                                      </p:tavLst>
                                    </p:anim>
                                    <p:anim calcmode="lin" valueType="num">
                                      <p:cBhvr>
                                        <p:cTn id="21" dur="2000" fill="hold"/>
                                        <p:tgtEl>
                                          <p:spTgt spid="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2000"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anim calcmode="lin" valueType="num">
                                      <p:cBhvr>
                                        <p:cTn id="25" dur="2000" fill="hold"/>
                                        <p:tgtEl>
                                          <p:spTgt spid="10"/>
                                        </p:tgtEl>
                                        <p:attrNameLst>
                                          <p:attrName>ppt_x</p:attrName>
                                        </p:attrNameLst>
                                      </p:cBhvr>
                                      <p:tavLst>
                                        <p:tav tm="0">
                                          <p:val>
                                            <p:strVal val="#ppt_x"/>
                                          </p:val>
                                        </p:tav>
                                        <p:tav tm="100000">
                                          <p:val>
                                            <p:strVal val="#ppt_x"/>
                                          </p:val>
                                        </p:tav>
                                      </p:tavLst>
                                    </p:anim>
                                    <p:anim calcmode="lin" valueType="num">
                                      <p:cBhvr>
                                        <p:cTn id="26" dur="2000" fill="hold"/>
                                        <p:tgtEl>
                                          <p:spTgt spid="10"/>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2000" fill="hold">
                                          <p:stCondLst>
                                            <p:cond delay="0"/>
                                          </p:stCondLst>
                                        </p:cTn>
                                        <p:tgtEl>
                                          <p:spTgt spid="11"/>
                                        </p:tgtEl>
                                        <p:attrNameLst>
                                          <p:attrName>style.visibility</p:attrName>
                                        </p:attrNameLst>
                                      </p:cBhvr>
                                      <p:to>
                                        <p:strVal val="visible"/>
                                      </p:to>
                                    </p:set>
                                    <p:animEffect transition="in" filter="fade">
                                      <p:cBhvr>
                                        <p:cTn id="29" dur="2000"/>
                                        <p:tgtEl>
                                          <p:spTgt spid="11"/>
                                        </p:tgtEl>
                                      </p:cBhvr>
                                    </p:animEffect>
                                    <p:anim calcmode="lin" valueType="num">
                                      <p:cBhvr>
                                        <p:cTn id="30" dur="2000" fill="hold"/>
                                        <p:tgtEl>
                                          <p:spTgt spid="11"/>
                                        </p:tgtEl>
                                        <p:attrNameLst>
                                          <p:attrName>ppt_x</p:attrName>
                                        </p:attrNameLst>
                                      </p:cBhvr>
                                      <p:tavLst>
                                        <p:tav tm="0">
                                          <p:val>
                                            <p:strVal val="#ppt_x"/>
                                          </p:val>
                                        </p:tav>
                                        <p:tav tm="100000">
                                          <p:val>
                                            <p:strVal val="#ppt_x"/>
                                          </p:val>
                                        </p:tav>
                                      </p:tavLst>
                                    </p:anim>
                                    <p:anim calcmode="lin" valueType="num">
                                      <p:cBhvr>
                                        <p:cTn id="31" dur="2000" fill="hold"/>
                                        <p:tgtEl>
                                          <p:spTgt spid="11"/>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2000" fill="hold">
                                          <p:stCondLst>
                                            <p:cond delay="0"/>
                                          </p:stCondLst>
                                        </p:cTn>
                                        <p:tgtEl>
                                          <p:spTgt spid="12"/>
                                        </p:tgtEl>
                                        <p:attrNameLst>
                                          <p:attrName>style.visibility</p:attrName>
                                        </p:attrNameLst>
                                      </p:cBhvr>
                                      <p:to>
                                        <p:strVal val="visible"/>
                                      </p:to>
                                    </p:set>
                                    <p:animEffect transition="in" filter="fade">
                                      <p:cBhvr>
                                        <p:cTn id="34" dur="2000"/>
                                        <p:tgtEl>
                                          <p:spTgt spid="12"/>
                                        </p:tgtEl>
                                      </p:cBhvr>
                                    </p:animEffect>
                                    <p:anim calcmode="lin" valueType="num">
                                      <p:cBhvr>
                                        <p:cTn id="35" dur="2000" fill="hold"/>
                                        <p:tgtEl>
                                          <p:spTgt spid="12"/>
                                        </p:tgtEl>
                                        <p:attrNameLst>
                                          <p:attrName>ppt_x</p:attrName>
                                        </p:attrNameLst>
                                      </p:cBhvr>
                                      <p:tavLst>
                                        <p:tav tm="0">
                                          <p:val>
                                            <p:strVal val="#ppt_x"/>
                                          </p:val>
                                        </p:tav>
                                        <p:tav tm="100000">
                                          <p:val>
                                            <p:strVal val="#ppt_x"/>
                                          </p:val>
                                        </p:tav>
                                      </p:tavLst>
                                    </p:anim>
                                    <p:anim calcmode="lin" valueType="num">
                                      <p:cBhvr>
                                        <p:cTn id="36" dur="2000" fill="hold"/>
                                        <p:tgtEl>
                                          <p:spTgt spid="12"/>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2000" fill="hold">
                                          <p:stCondLst>
                                            <p:cond delay="0"/>
                                          </p:stCondLst>
                                        </p:cTn>
                                        <p:tgtEl>
                                          <p:spTgt spid="13"/>
                                        </p:tgtEl>
                                        <p:attrNameLst>
                                          <p:attrName>style.visibility</p:attrName>
                                        </p:attrNameLst>
                                      </p:cBhvr>
                                      <p:to>
                                        <p:strVal val="visible"/>
                                      </p:to>
                                    </p:set>
                                    <p:animEffect transition="in" filter="fade">
                                      <p:cBhvr>
                                        <p:cTn id="39" dur="2000"/>
                                        <p:tgtEl>
                                          <p:spTgt spid="13"/>
                                        </p:tgtEl>
                                      </p:cBhvr>
                                    </p:animEffect>
                                    <p:anim calcmode="lin" valueType="num">
                                      <p:cBhvr>
                                        <p:cTn id="40" dur="2000" fill="hold"/>
                                        <p:tgtEl>
                                          <p:spTgt spid="13"/>
                                        </p:tgtEl>
                                        <p:attrNameLst>
                                          <p:attrName>ppt_x</p:attrName>
                                        </p:attrNameLst>
                                      </p:cBhvr>
                                      <p:tavLst>
                                        <p:tav tm="0">
                                          <p:val>
                                            <p:strVal val="#ppt_x"/>
                                          </p:val>
                                        </p:tav>
                                        <p:tav tm="100000">
                                          <p:val>
                                            <p:strVal val="#ppt_x"/>
                                          </p:val>
                                        </p:tav>
                                      </p:tavLst>
                                    </p:anim>
                                    <p:anim calcmode="lin" valueType="num">
                                      <p:cBhvr>
                                        <p:cTn id="41" dur="2000" fill="hold"/>
                                        <p:tgtEl>
                                          <p:spTgt spid="13"/>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2000" fill="hold">
                                          <p:stCondLst>
                                            <p:cond delay="0"/>
                                          </p:stCondLst>
                                        </p:cTn>
                                        <p:tgtEl>
                                          <p:spTgt spid="14"/>
                                        </p:tgtEl>
                                        <p:attrNameLst>
                                          <p:attrName>style.visibility</p:attrName>
                                        </p:attrNameLst>
                                      </p:cBhvr>
                                      <p:to>
                                        <p:strVal val="visible"/>
                                      </p:to>
                                    </p:set>
                                    <p:animEffect transition="in" filter="fade">
                                      <p:cBhvr>
                                        <p:cTn id="44" dur="2000"/>
                                        <p:tgtEl>
                                          <p:spTgt spid="14"/>
                                        </p:tgtEl>
                                      </p:cBhvr>
                                    </p:animEffect>
                                    <p:anim calcmode="lin" valueType="num">
                                      <p:cBhvr>
                                        <p:cTn id="45" dur="2000" fill="hold"/>
                                        <p:tgtEl>
                                          <p:spTgt spid="14"/>
                                        </p:tgtEl>
                                        <p:attrNameLst>
                                          <p:attrName>ppt_x</p:attrName>
                                        </p:attrNameLst>
                                      </p:cBhvr>
                                      <p:tavLst>
                                        <p:tav tm="0">
                                          <p:val>
                                            <p:strVal val="#ppt_x"/>
                                          </p:val>
                                        </p:tav>
                                        <p:tav tm="100000">
                                          <p:val>
                                            <p:strVal val="#ppt_x"/>
                                          </p:val>
                                        </p:tav>
                                      </p:tavLst>
                                    </p:anim>
                                    <p:anim calcmode="lin" valueType="num">
                                      <p:cBhvr>
                                        <p:cTn id="46" dur="2000" fill="hold"/>
                                        <p:tgtEl>
                                          <p:spTgt spid="14"/>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2000"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anim calcmode="lin" valueType="num">
                                      <p:cBhvr>
                                        <p:cTn id="50" dur="2000" fill="hold"/>
                                        <p:tgtEl>
                                          <p:spTgt spid="15"/>
                                        </p:tgtEl>
                                        <p:attrNameLst>
                                          <p:attrName>ppt_x</p:attrName>
                                        </p:attrNameLst>
                                      </p:cBhvr>
                                      <p:tavLst>
                                        <p:tav tm="0">
                                          <p:val>
                                            <p:strVal val="#ppt_x"/>
                                          </p:val>
                                        </p:tav>
                                        <p:tav tm="100000">
                                          <p:val>
                                            <p:strVal val="#ppt_x"/>
                                          </p:val>
                                        </p:tav>
                                      </p:tavLst>
                                    </p:anim>
                                    <p:anim calcmode="lin" valueType="num">
                                      <p:cBhvr>
                                        <p:cTn id="51" dur="20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2000" fill="hold">
                                          <p:stCondLst>
                                            <p:cond delay="0"/>
                                          </p:stCondLst>
                                        </p:cTn>
                                        <p:tgtEl>
                                          <p:spTgt spid="16"/>
                                        </p:tgtEl>
                                        <p:attrNameLst>
                                          <p:attrName>style.visibility</p:attrName>
                                        </p:attrNameLst>
                                      </p:cBhvr>
                                      <p:to>
                                        <p:strVal val="visible"/>
                                      </p:to>
                                    </p:set>
                                    <p:animEffect transition="in" filter="fade">
                                      <p:cBhvr>
                                        <p:cTn id="54" dur="2000"/>
                                        <p:tgtEl>
                                          <p:spTgt spid="16"/>
                                        </p:tgtEl>
                                      </p:cBhvr>
                                    </p:animEffect>
                                    <p:anim calcmode="lin" valueType="num">
                                      <p:cBhvr>
                                        <p:cTn id="55" dur="2000" fill="hold"/>
                                        <p:tgtEl>
                                          <p:spTgt spid="16"/>
                                        </p:tgtEl>
                                        <p:attrNameLst>
                                          <p:attrName>ppt_x</p:attrName>
                                        </p:attrNameLst>
                                      </p:cBhvr>
                                      <p:tavLst>
                                        <p:tav tm="0">
                                          <p:val>
                                            <p:strVal val="#ppt_x"/>
                                          </p:val>
                                        </p:tav>
                                        <p:tav tm="100000">
                                          <p:val>
                                            <p:strVal val="#ppt_x"/>
                                          </p:val>
                                        </p:tav>
                                      </p:tavLst>
                                    </p:anim>
                                    <p:anim calcmode="lin" valueType="num">
                                      <p:cBhvr>
                                        <p:cTn id="56" dur="2000" fill="hold"/>
                                        <p:tgtEl>
                                          <p:spTgt spid="1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2000" fill="hold">
                                          <p:stCondLst>
                                            <p:cond delay="0"/>
                                          </p:stCondLst>
                                        </p:cTn>
                                        <p:tgtEl>
                                          <p:spTgt spid="17"/>
                                        </p:tgtEl>
                                        <p:attrNameLst>
                                          <p:attrName>style.visibility</p:attrName>
                                        </p:attrNameLst>
                                      </p:cBhvr>
                                      <p:to>
                                        <p:strVal val="visible"/>
                                      </p:to>
                                    </p:set>
                                    <p:animEffect transition="in" filter="fade">
                                      <p:cBhvr>
                                        <p:cTn id="59" dur="2000"/>
                                        <p:tgtEl>
                                          <p:spTgt spid="17"/>
                                        </p:tgtEl>
                                      </p:cBhvr>
                                    </p:animEffect>
                                    <p:anim calcmode="lin" valueType="num">
                                      <p:cBhvr>
                                        <p:cTn id="60" dur="2000" fill="hold"/>
                                        <p:tgtEl>
                                          <p:spTgt spid="17"/>
                                        </p:tgtEl>
                                        <p:attrNameLst>
                                          <p:attrName>ppt_x</p:attrName>
                                        </p:attrNameLst>
                                      </p:cBhvr>
                                      <p:tavLst>
                                        <p:tav tm="0">
                                          <p:val>
                                            <p:strVal val="#ppt_x"/>
                                          </p:val>
                                        </p:tav>
                                        <p:tav tm="100000">
                                          <p:val>
                                            <p:strVal val="#ppt_x"/>
                                          </p:val>
                                        </p:tav>
                                      </p:tavLst>
                                    </p:anim>
                                    <p:anim calcmode="lin" valueType="num">
                                      <p:cBhvr>
                                        <p:cTn id="61" dur="2000" fill="hold"/>
                                        <p:tgtEl>
                                          <p:spTgt spid="17"/>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2000" fill="hold">
                                          <p:stCondLst>
                                            <p:cond delay="0"/>
                                          </p:stCondLst>
                                        </p:cTn>
                                        <p:tgtEl>
                                          <p:spTgt spid="18"/>
                                        </p:tgtEl>
                                        <p:attrNameLst>
                                          <p:attrName>style.visibility</p:attrName>
                                        </p:attrNameLst>
                                      </p:cBhvr>
                                      <p:to>
                                        <p:strVal val="visible"/>
                                      </p:to>
                                    </p:set>
                                    <p:animEffect transition="in" filter="fade">
                                      <p:cBhvr>
                                        <p:cTn id="64" dur="2000"/>
                                        <p:tgtEl>
                                          <p:spTgt spid="18"/>
                                        </p:tgtEl>
                                      </p:cBhvr>
                                    </p:animEffect>
                                    <p:anim calcmode="lin" valueType="num">
                                      <p:cBhvr>
                                        <p:cTn id="65" dur="2000" fill="hold"/>
                                        <p:tgtEl>
                                          <p:spTgt spid="18"/>
                                        </p:tgtEl>
                                        <p:attrNameLst>
                                          <p:attrName>ppt_x</p:attrName>
                                        </p:attrNameLst>
                                      </p:cBhvr>
                                      <p:tavLst>
                                        <p:tav tm="0">
                                          <p:val>
                                            <p:strVal val="#ppt_x"/>
                                          </p:val>
                                        </p:tav>
                                        <p:tav tm="100000">
                                          <p:val>
                                            <p:strVal val="#ppt_x"/>
                                          </p:val>
                                        </p:tav>
                                      </p:tavLst>
                                    </p:anim>
                                    <p:anim calcmode="lin" valueType="num">
                                      <p:cBhvr>
                                        <p:cTn id="66" dur="2000" fill="hold"/>
                                        <p:tgtEl>
                                          <p:spTgt spid="18"/>
                                        </p:tgtEl>
                                        <p:attrNameLst>
                                          <p:attrName>ppt_y</p:attrName>
                                        </p:attrNameLst>
                                      </p:cBhvr>
                                      <p:tavLst>
                                        <p:tav tm="0">
                                          <p:val>
                                            <p:strVal val="#ppt_y-.1"/>
                                          </p:val>
                                        </p:tav>
                                        <p:tav tm="100000">
                                          <p:val>
                                            <p:strVal val="#ppt_y"/>
                                          </p:val>
                                        </p:tav>
                                      </p:tavLst>
                                    </p:anim>
                                  </p:childTnLst>
                                </p:cTn>
                              </p:par>
                            </p:childTnLst>
                          </p:cTn>
                        </p:par>
                        <p:par>
                          <p:cTn id="67" fill="hold">
                            <p:stCondLst>
                              <p:cond delay="6000"/>
                            </p:stCondLst>
                            <p:childTnLst>
                              <p:par>
                                <p:cTn id="68" presetID="10" presetClass="entr" presetSubtype="0" fill="hold" nodeType="afterEffect">
                                  <p:stCondLst>
                                    <p:cond delay="150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4163" y="260648"/>
            <a:ext cx="10360500" cy="6408712"/>
          </a:xfrm>
          <a:prstGeom prst="rect">
            <a:avLst/>
          </a:prstGeom>
          <a:noFill/>
          <a:ln>
            <a:noFill/>
          </a:ln>
        </p:spPr>
      </p:pic>
      <p:cxnSp>
        <p:nvCxnSpPr>
          <p:cNvPr id="3" name="Straight Connector 2"/>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l="8701" t="14475" r="6720" b="11430"/>
          <a:stretch>
            <a:fillRect/>
          </a:stretch>
        </p:blipFill>
        <p:spPr>
          <a:xfrm>
            <a:off x="2638028" y="2204864"/>
            <a:ext cx="6696744" cy="3312368"/>
          </a:xfrm>
        </p:spPr>
      </p:pic>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Drawbacks</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No proper place for hydrogen was given</a:t>
            </a:r>
            <a:r>
              <a:rPr lang="en-IN" sz="2000" dirty="0">
                <a:latin typeface="Segoe Marker" panose="03080602040302020204"/>
              </a:rPr>
              <a:t>.</a:t>
            </a:r>
            <a:endParaRPr lang="en-IN" sz="2000" dirty="0">
              <a:latin typeface="Segoe Marker" panose="03080602040302020204"/>
            </a:endParaRPr>
          </a:p>
          <a:p>
            <a:r>
              <a:rPr lang="en-IN" sz="2000" dirty="0">
                <a:latin typeface="Segoe Marker" panose="03080602040302020204"/>
              </a:rPr>
              <a:t>Isotopes were a challenge</a:t>
            </a:r>
            <a:endParaRPr lang="en-IN" sz="2000" dirty="0">
              <a:latin typeface="Segoe Marker" panose="03080602040302020204"/>
            </a:endParaRPr>
          </a:p>
          <a:p>
            <a:r>
              <a:rPr lang="en-IN" sz="2000" dirty="0">
                <a:latin typeface="Segoe Marker" panose="03080602040302020204"/>
              </a:rPr>
              <a:t>Number of elements between two elements were unpredictable.</a:t>
            </a:r>
            <a:endParaRPr lang="en-US"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Welcome back to school presentat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339</Words>
  <Application>WPS Presentation</Application>
  <PresentationFormat>Custom</PresentationFormat>
  <Paragraphs>14</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Century Gothic</vt:lpstr>
      <vt:lpstr>Segoe Marker</vt:lpstr>
      <vt:lpstr>Mongolian Baiti</vt:lpstr>
      <vt:lpstr>Microsoft YaHei</vt:lpstr>
      <vt:lpstr>Arial Unicode MS</vt:lpstr>
      <vt:lpstr>Segoe Print</vt:lpstr>
      <vt:lpstr>Welcome back to school presentation</vt:lpstr>
      <vt:lpstr>PERIODIC CLASSIFICATION OF ELEMENTS PART 2: MANDALEEVE’S PERIODIC TABLE</vt:lpstr>
      <vt:lpstr>Mandaleeve’s Periodic Table</vt:lpstr>
      <vt:lpstr>PowerPoint 演示文稿</vt:lpstr>
      <vt:lpstr>PowerPoint 演示文稿</vt:lpstr>
      <vt:lpstr>PowerPoint 演示文稿</vt:lpstr>
      <vt:lpstr>Drawbacks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113</cp:revision>
  <dcterms:created xsi:type="dcterms:W3CDTF">2019-07-24T09:54:00Z</dcterms:created>
  <dcterms:modified xsi:type="dcterms:W3CDTF">2019-09-23T12:05:18Z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