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8" r:id="rId3"/>
    <p:sldId id="275" r:id="rId5"/>
    <p:sldId id="276" r:id="rId6"/>
    <p:sldId id="277" r:id="rId7"/>
    <p:sldId id="278" r:id="rId8"/>
    <p:sldId id="279" r:id="rId9"/>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659" autoAdjust="0"/>
  </p:normalViewPr>
  <p:slideViewPr>
    <p:cSldViewPr showGuides="1">
      <p:cViewPr varScale="1">
        <p:scale>
          <a:sx n="71" d="100"/>
          <a:sy n="71" d="100"/>
        </p:scale>
        <p:origin x="1138" y="67"/>
      </p:cViewPr>
      <p:guideLst>
        <p:guide orient="horz" pos="2137"/>
        <p:guide orient="horz" pos="928"/>
        <p:guide orient="horz" pos="3954"/>
        <p:guide orient="horz" pos="192"/>
        <p:guide orient="horz" pos="1071"/>
        <p:guide pos="3861"/>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49"/>
        <p:guide pos="217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fld>
            <a:endParaRPr>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dirty="0">
                <a:effectLst/>
                <a:sym typeface="+mn-ea"/>
              </a:rPr>
              <a:t>Slide: 16</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Welcome back.</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In this video, we will be discussing about the modern periodic table which is currently in use.</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In the previous videos, we saw that the foundation of the tables was the atomic mass. But in the modern periodic table, the base is the atomic number. The prediction of properties of elements was made easier when they were arranged according to their atomic numbers instead of their atomic mass.</a:t>
            </a: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sym typeface="+mn-ea"/>
              </a:rPr>
              <a:t>Slide: 17</a:t>
            </a:r>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In the modern periodic table, the columns are called ‘Groups’ and the rows are called ‘Periods’.</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There are 18 groups and 7 periods in the table. </a:t>
            </a:r>
            <a:endParaRPr lang="en-US" sz="1600" kern="1200" dirty="0">
              <a:solidFill>
                <a:schemeClr val="tx2"/>
              </a:solidFill>
              <a:effectLst/>
              <a:latin typeface="+mn-lt"/>
              <a:ea typeface="+mn-ea"/>
              <a:cs typeface="+mn-cs"/>
            </a:endParaRPr>
          </a:p>
          <a:p>
            <a:endParaRPr lang="en-US" sz="1600" i="1" kern="1200" dirty="0">
              <a:solidFill>
                <a:schemeClr val="tx2"/>
              </a:solidFill>
              <a:effectLst/>
              <a:latin typeface="+mn-lt"/>
              <a:ea typeface="+mn-ea"/>
              <a:cs typeface="+mn-cs"/>
            </a:endParaRPr>
          </a:p>
          <a:p>
            <a:endParaRPr lang="en-US" sz="1600" i="1"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If you notice, elements belonging to a particular group contain the same number of valance electrons.</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Let us go back to our previous classes and recollect what valence electrons are. The electrons that are present in the outermost shell of an atom are known as valence electrons. </a:t>
            </a:r>
            <a:endParaRPr lang="en-US" sz="1600" kern="1200" dirty="0">
              <a:solidFill>
                <a:schemeClr val="tx2"/>
              </a:solidFill>
              <a:effectLst/>
              <a:latin typeface="+mn-lt"/>
              <a:ea typeface="+mn-ea"/>
              <a:cs typeface="+mn-cs"/>
            </a:endParaRPr>
          </a:p>
          <a:p>
            <a:endParaRPr lang="en-US" sz="1600" i="1"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For example, consider Group 17. </a:t>
            </a:r>
            <a:endParaRPr lang="en-US" sz="1600" kern="1200" dirty="0">
              <a:solidFill>
                <a:schemeClr val="tx2"/>
              </a:solidFill>
              <a:effectLst/>
              <a:latin typeface="+mn-lt"/>
              <a:ea typeface="+mn-ea"/>
              <a:cs typeface="+mn-cs"/>
            </a:endParaRPr>
          </a:p>
          <a:p>
            <a:endParaRPr lang="en-US" sz="1600" i="1"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 number of valence electrons of Florine (F) </a:t>
            </a:r>
            <a:r>
              <a:rPr lang="en-US" sz="1600" i="1" kern="1200" dirty="0">
                <a:solidFill>
                  <a:schemeClr val="tx2"/>
                </a:solidFill>
                <a:effectLst/>
                <a:latin typeface="+mn-lt"/>
                <a:ea typeface="+mn-ea"/>
                <a:cs typeface="+mn-cs"/>
              </a:rPr>
              <a:t>(point out fluorine)</a:t>
            </a:r>
            <a:r>
              <a:rPr lang="en-US" sz="1600" kern="1200" dirty="0">
                <a:solidFill>
                  <a:schemeClr val="tx2"/>
                </a:solidFill>
                <a:effectLst/>
                <a:latin typeface="+mn-lt"/>
                <a:ea typeface="+mn-ea"/>
                <a:cs typeface="+mn-cs"/>
              </a:rPr>
              <a:t> is 7.</a:t>
            </a:r>
            <a:r>
              <a:rPr lang="en-US" sz="1600" i="1" kern="1200" dirty="0">
                <a:solidFill>
                  <a:schemeClr val="tx2"/>
                </a:solidFill>
                <a:effectLst/>
                <a:latin typeface="+mn-lt"/>
                <a:ea typeface="+mn-ea"/>
                <a:cs typeface="+mn-cs"/>
              </a:rPr>
              <a:t> </a:t>
            </a:r>
            <a:endParaRPr lang="en-US" sz="1600" i="1" kern="1200" dirty="0">
              <a:solidFill>
                <a:schemeClr val="tx2"/>
              </a:solidFill>
              <a:effectLst/>
              <a:latin typeface="+mn-lt"/>
              <a:ea typeface="+mn-ea"/>
              <a:cs typeface="+mn-cs"/>
            </a:endParaRPr>
          </a:p>
          <a:p>
            <a:endParaRPr lang="en-US" sz="1600" i="1"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Similarly, if you look at the number of valence electrons of Chlorine (Cl) </a:t>
            </a:r>
            <a:r>
              <a:rPr lang="en-US" sz="1600" i="1" kern="1200" dirty="0">
                <a:solidFill>
                  <a:schemeClr val="tx2"/>
                </a:solidFill>
                <a:effectLst/>
                <a:latin typeface="+mn-lt"/>
                <a:ea typeface="+mn-ea"/>
                <a:cs typeface="+mn-cs"/>
              </a:rPr>
              <a:t>(point out at chlorine)</a:t>
            </a:r>
            <a:r>
              <a:rPr lang="en-US" sz="1600" kern="1200" dirty="0">
                <a:solidFill>
                  <a:schemeClr val="tx2"/>
                </a:solidFill>
                <a:effectLst/>
                <a:latin typeface="+mn-lt"/>
                <a:ea typeface="+mn-ea"/>
                <a:cs typeface="+mn-cs"/>
              </a:rPr>
              <a:t>, it is also 7. Likewise, every element of this group has a valency number of 7. </a:t>
            </a:r>
            <a:endParaRPr lang="en-US" sz="1600"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Also note that the number of shells increase per element, as we go down the group.</a:t>
            </a:r>
            <a:endParaRPr lang="en-US" sz="1600"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When the group contains the same number of valency electrons, the periods contain the same number of shells. </a:t>
            </a:r>
            <a:endParaRPr lang="en-US" sz="1600" kern="1200" dirty="0">
              <a:solidFill>
                <a:schemeClr val="tx2"/>
              </a:solidFill>
              <a:effectLst/>
              <a:latin typeface="+mn-lt"/>
              <a:ea typeface="+mn-ea"/>
              <a:cs typeface="+mn-cs"/>
            </a:endParaRPr>
          </a:p>
          <a:p>
            <a:endParaRPr lang="en-US" sz="1600" i="1"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If you notice, the atomic numbers of elements increase from left to right in a period.</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sym typeface="+mn-ea"/>
              </a:rPr>
              <a:t>Slide: 18</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Now, let us discuss how the periods are filled with elements. If you recall, we can calculate the maximum number of electrons that can be accommodated in a shell can be calculated using the formula 2n</a:t>
            </a:r>
            <a:r>
              <a:rPr lang="en-US" sz="1600" kern="1200" baseline="30000" dirty="0">
                <a:solidFill>
                  <a:schemeClr val="tx2"/>
                </a:solidFill>
                <a:effectLst/>
                <a:latin typeface="+mn-lt"/>
                <a:ea typeface="+mn-ea"/>
                <a:cs typeface="+mn-cs"/>
              </a:rPr>
              <a:t>2</a:t>
            </a:r>
            <a:r>
              <a:rPr lang="en-US" sz="1600" kern="1200" dirty="0">
                <a:solidFill>
                  <a:schemeClr val="tx2"/>
                </a:solidFill>
                <a:effectLst/>
                <a:latin typeface="+mn-lt"/>
                <a:ea typeface="+mn-ea"/>
                <a:cs typeface="+mn-cs"/>
              </a:rPr>
              <a:t>, where, n is the number given to the shell from the nucleus.</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For example, to calculate the maximum number of electrons in shell K, the first shell from the nucleus, we use 2n</a:t>
            </a:r>
            <a:r>
              <a:rPr lang="en-US" sz="1600" kern="1200" baseline="30000" dirty="0">
                <a:solidFill>
                  <a:schemeClr val="tx2"/>
                </a:solidFill>
                <a:effectLst/>
                <a:latin typeface="+mn-lt"/>
                <a:ea typeface="+mn-ea"/>
                <a:cs typeface="+mn-cs"/>
              </a:rPr>
              <a:t>2</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As K is the first shell, the n value will be one </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So, the maximum number of electrons in K shell would be</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2x(1)</a:t>
            </a:r>
            <a:r>
              <a:rPr lang="en-US" sz="1600" kern="1200" baseline="30000" dirty="0">
                <a:solidFill>
                  <a:schemeClr val="tx2"/>
                </a:solidFill>
                <a:effectLst/>
                <a:latin typeface="+mn-lt"/>
                <a:ea typeface="+mn-ea"/>
                <a:cs typeface="+mn-cs"/>
              </a:rPr>
              <a:t>2</a:t>
            </a:r>
            <a:r>
              <a:rPr lang="en-US" sz="1600" kern="1200" dirty="0">
                <a:solidFill>
                  <a:schemeClr val="tx2"/>
                </a:solidFill>
                <a:effectLst/>
                <a:latin typeface="+mn-lt"/>
                <a:ea typeface="+mn-ea"/>
                <a:cs typeface="+mn-cs"/>
              </a:rPr>
              <a:t> = 2x1= 2.</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Thus, the K shell can hold a maximum of two electrons and the first period of the modern periodic table constitutes of only two elements. </a:t>
            </a:r>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Similarly. For the L shell, the maximum number of electrons would be,</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2x(2)</a:t>
            </a:r>
            <a:r>
              <a:rPr lang="en-US" sz="1600" kern="1200" baseline="30000" dirty="0">
                <a:solidFill>
                  <a:schemeClr val="tx2"/>
                </a:solidFill>
                <a:effectLst/>
                <a:latin typeface="+mn-lt"/>
                <a:ea typeface="+mn-ea"/>
                <a:cs typeface="+mn-cs"/>
              </a:rPr>
              <a:t>2</a:t>
            </a:r>
            <a:r>
              <a:rPr lang="en-US" sz="1600" kern="1200" dirty="0">
                <a:solidFill>
                  <a:schemeClr val="tx2"/>
                </a:solidFill>
                <a:effectLst/>
                <a:latin typeface="+mn-lt"/>
                <a:ea typeface="+mn-ea"/>
                <a:cs typeface="+mn-cs"/>
              </a:rPr>
              <a:t> = 2x4 = 8.</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Thus, the L shell can hold only 8 electrons and the second period of the modern periodic table constitutes of only 8 elements. </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This is the pattern that was followed to put elements into the periods.</a:t>
            </a: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effectLst/>
                <a:sym typeface="+mn-ea"/>
              </a:rPr>
              <a:t>Slide: 19</a:t>
            </a:r>
            <a:endParaRPr lang="en-US" sz="1200" b="0" kern="1200" dirty="0">
              <a:solidFill>
                <a:schemeClr val="tx2"/>
              </a:solidFill>
              <a:effectLst/>
              <a:latin typeface="+mn-lt"/>
              <a:ea typeface="+mn-ea"/>
              <a:cs typeface="+mn-cs"/>
            </a:endParaRPr>
          </a:p>
          <a:p>
            <a:r>
              <a:rPr lang="en-US" sz="1200" b="0" kern="1200" dirty="0">
                <a:solidFill>
                  <a:schemeClr val="tx2"/>
                </a:solidFill>
                <a:effectLst/>
                <a:latin typeface="+mn-lt"/>
                <a:ea typeface="+mn-ea"/>
                <a:cs typeface="+mn-cs"/>
              </a:rPr>
              <a:t>A few trends in the modern periodic table include valency and atomic size. </a:t>
            </a:r>
            <a:endParaRPr lang="en-US" sz="1200" b="0" kern="1200" dirty="0">
              <a:solidFill>
                <a:schemeClr val="tx2"/>
              </a:solidFill>
              <a:effectLst/>
              <a:latin typeface="+mn-lt"/>
              <a:ea typeface="+mn-ea"/>
              <a:cs typeface="+mn-cs"/>
            </a:endParaRPr>
          </a:p>
          <a:p>
            <a:r>
              <a:rPr lang="en-US" sz="1200" kern="1200" dirty="0">
                <a:solidFill>
                  <a:schemeClr val="tx2"/>
                </a:solidFill>
                <a:effectLst/>
                <a:latin typeface="+mn-lt"/>
                <a:ea typeface="+mn-ea"/>
                <a:cs typeface="+mn-cs"/>
              </a:rPr>
              <a:t>As we mentioned before, the valency of an element is the total number of electrons in the outermost shell of an atom. We are not going to go into the details of it as it was already explained before. </a:t>
            </a:r>
            <a:endParaRPr lang="en-US" sz="1200" kern="1200" dirty="0">
              <a:solidFill>
                <a:schemeClr val="tx2"/>
              </a:solidFill>
              <a:effectLst/>
              <a:latin typeface="+mn-lt"/>
              <a:ea typeface="+mn-ea"/>
              <a:cs typeface="+mn-cs"/>
            </a:endParaRPr>
          </a:p>
          <a:p>
            <a:endParaRPr lang="en-IN" sz="1200" kern="1200" dirty="0">
              <a:solidFill>
                <a:schemeClr val="tx2"/>
              </a:solidFill>
              <a:effectLst/>
              <a:latin typeface="+mn-lt"/>
              <a:ea typeface="+mn-ea"/>
              <a:cs typeface="+mn-cs"/>
            </a:endParaRPr>
          </a:p>
          <a:p>
            <a:r>
              <a:rPr lang="en-US" sz="1200" kern="1200" dirty="0">
                <a:solidFill>
                  <a:schemeClr val="tx2"/>
                </a:solidFill>
                <a:effectLst/>
                <a:latin typeface="+mn-lt"/>
                <a:ea typeface="+mn-ea"/>
                <a:cs typeface="+mn-cs"/>
              </a:rPr>
              <a:t>The distance between the center of the nucleus of an atom, to the outermost shell is known as atomic size. For hydrogen atom, the atomic radius is 10</a:t>
            </a:r>
            <a:r>
              <a:rPr lang="en-US" sz="1200" kern="1200" baseline="30000" dirty="0">
                <a:solidFill>
                  <a:schemeClr val="tx2"/>
                </a:solidFill>
                <a:effectLst/>
                <a:latin typeface="+mn-lt"/>
                <a:ea typeface="+mn-ea"/>
                <a:cs typeface="+mn-cs"/>
              </a:rPr>
              <a:t>-12</a:t>
            </a:r>
            <a:r>
              <a:rPr lang="en-US" sz="1200" kern="1200" dirty="0">
                <a:solidFill>
                  <a:schemeClr val="tx2"/>
                </a:solidFill>
                <a:effectLst/>
                <a:latin typeface="+mn-lt"/>
                <a:ea typeface="+mn-ea"/>
                <a:cs typeface="+mn-cs"/>
              </a:rPr>
              <a:t> m.</a:t>
            </a:r>
            <a:endParaRPr lang="en-IN" sz="1200" kern="1200" dirty="0">
              <a:solidFill>
                <a:schemeClr val="tx2"/>
              </a:solidFill>
              <a:effectLst/>
              <a:latin typeface="+mn-lt"/>
              <a:ea typeface="+mn-ea"/>
              <a:cs typeface="+mn-cs"/>
            </a:endParaRPr>
          </a:p>
          <a:p>
            <a:r>
              <a:rPr lang="en-US" sz="1200" kern="1200" dirty="0">
                <a:solidFill>
                  <a:schemeClr val="tx2"/>
                </a:solidFill>
                <a:effectLst/>
                <a:latin typeface="+mn-lt"/>
                <a:ea typeface="+mn-ea"/>
                <a:cs typeface="+mn-cs"/>
              </a:rPr>
              <a:t>In a period, the atomic size decreases from left to right.  </a:t>
            </a:r>
            <a:endParaRPr lang="en-US" sz="1200" kern="1200" dirty="0">
              <a:solidFill>
                <a:schemeClr val="tx2"/>
              </a:solidFill>
              <a:effectLst/>
              <a:latin typeface="+mn-lt"/>
              <a:ea typeface="+mn-ea"/>
              <a:cs typeface="+mn-cs"/>
            </a:endParaRPr>
          </a:p>
          <a:p>
            <a:endParaRPr lang="en-US" sz="1200" i="1" kern="1200" dirty="0">
              <a:solidFill>
                <a:schemeClr val="tx2"/>
              </a:solidFill>
              <a:effectLst/>
              <a:latin typeface="+mn-lt"/>
              <a:ea typeface="+mn-ea"/>
              <a:cs typeface="+mn-cs"/>
            </a:endParaRPr>
          </a:p>
          <a:p>
            <a:r>
              <a:rPr lang="en-US" sz="1200" kern="1200" dirty="0">
                <a:solidFill>
                  <a:schemeClr val="tx2"/>
                </a:solidFill>
                <a:effectLst/>
                <a:latin typeface="+mn-lt"/>
                <a:ea typeface="+mn-ea"/>
                <a:cs typeface="+mn-cs"/>
              </a:rPr>
              <a:t>This is because of the increase of nuclear charge of atoms and it pulls the electrons from the outermost orbits closer.</a:t>
            </a:r>
            <a:endParaRPr lang="en-IN" sz="1200" kern="1200" dirty="0">
              <a:solidFill>
                <a:schemeClr val="tx2"/>
              </a:solidFill>
              <a:effectLst/>
              <a:latin typeface="+mn-lt"/>
              <a:ea typeface="+mn-ea"/>
              <a:cs typeface="+mn-cs"/>
            </a:endParaRPr>
          </a:p>
          <a:p>
            <a:r>
              <a:rPr lang="en-US" sz="1200" kern="1200" dirty="0">
                <a:solidFill>
                  <a:schemeClr val="tx2"/>
                </a:solidFill>
                <a:effectLst/>
                <a:latin typeface="+mn-lt"/>
                <a:ea typeface="+mn-ea"/>
                <a:cs typeface="+mn-cs"/>
              </a:rPr>
              <a:t>In a group, the atomic size increases as more shells are added to the atoms, which increases the distance between the nucleus and the outermost shell. </a:t>
            </a:r>
            <a:endParaRPr lang="en-IN" sz="1200"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sym typeface="+mn-ea"/>
              </a:rPr>
              <a:t>Slide: 20</a:t>
            </a:r>
            <a:endParaRPr lang="en-US" sz="1600" i="1"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 metallic and non-metallic elements are separated by a zig zag line in the table. The metals are placed on the left of the line while the non-metals are placed on the right. The metals that are in pink are called semi-metals or metalloids as they are neither metals nor non-metals. </a:t>
            </a:r>
            <a:endParaRPr lang="en-US" sz="1600" kern="1200" dirty="0">
              <a:solidFill>
                <a:schemeClr val="tx2"/>
              </a:solidFill>
              <a:effectLst/>
              <a:latin typeface="+mn-lt"/>
              <a:ea typeface="+mn-ea"/>
              <a:cs typeface="+mn-cs"/>
            </a:endParaRPr>
          </a:p>
          <a:p>
            <a:endParaRPr lang="en-US" sz="1600" i="1"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We know that metals tend to lose electrons when they are forming bonds and Non-metals gain electrons from other atoms to form a bond. In a Period, as we discussed before, the nuclear charge increases from left to right. Which implies that it is hard to lose electrons due to the nuclear pull. Thus, in a period, the metallic character decreases from left to right in a period. </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Similarly, in a Groups, the nuclear charge decreases because of addition of shells. This makes it easy for the atoms to lose the electrons to form a bond. Thus, the metallic character increases from top to bottom in a group.</a:t>
            </a:r>
            <a:endParaRPr lang="en-US" sz="1600" kern="1200" dirty="0">
              <a:solidFill>
                <a:schemeClr val="tx2"/>
              </a:solidFill>
              <a:effectLst/>
              <a:latin typeface="+mn-lt"/>
              <a:ea typeface="+mn-ea"/>
              <a:cs typeface="+mn-cs"/>
            </a:endParaRPr>
          </a:p>
          <a:p>
            <a:endParaRPr lang="en-IN" sz="1600" i="1"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It should also be noted that the oxides of metals are basic and oxides of non-metals are acidic in nature.</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With this, we conclude the topic, classification </a:t>
            </a:r>
            <a:r>
              <a:rPr lang="en-US" sz="1600" kern="1200">
                <a:solidFill>
                  <a:schemeClr val="tx2"/>
                </a:solidFill>
                <a:effectLst/>
                <a:latin typeface="+mn-lt"/>
                <a:ea typeface="+mn-ea"/>
                <a:cs typeface="+mn-cs"/>
              </a:rPr>
              <a:t>of elements</a:t>
            </a: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fld>
            <a:endParaRPr lang="en-US"/>
          </a:p>
        </p:txBody>
      </p:sp>
      <p:sp>
        <p:nvSpPr>
          <p:cNvPr id="7" name="Footer Placeholder 6"/>
          <p:cNvSpPr>
            <a:spLocks noGrp="1"/>
          </p:cNvSpPr>
          <p:nvPr>
            <p:ph type="ftr" sz="quarter" idx="11"/>
          </p:nvPr>
        </p:nvSpPr>
        <p:spPr/>
        <p:txBody>
          <a:bodyPr/>
          <a:lstStyle/>
          <a:p>
            <a:r>
              <a:rPr lang="en-US" dirty="0"/>
              <a:t>Add a footer</a:t>
            </a:r>
            <a:endParaRPr lang="en-US" dirty="0"/>
          </a:p>
        </p:txBody>
      </p:sp>
      <p:sp>
        <p:nvSpPr>
          <p:cNvPr id="11" name="Slide Number Placeholder 10"/>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1B0895E-43C3-4560-B59A-90049317E860}"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765D79-EF31-4E8F-A1BE-AF31805C285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2FBA3B-941F-4778-A0CB-865223FDAE6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advClick="0" advTm="3000">
        <p:push dir="u"/>
      </p:transition>
    </mc:Choice>
    <mc:Fallback>
      <p:transition spd="med" advClick="0" advTm="3000">
        <p:push dir="u"/>
      </p:transition>
    </mc:Fallback>
  </mc:AlternateContent>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0276" y="4293096"/>
            <a:ext cx="7008574" cy="1426617"/>
          </a:xfrm>
        </p:spPr>
        <p:txBody>
          <a:bodyPr>
            <a:normAutofit fontScale="90000"/>
          </a:bodyPr>
          <a:lstStyle/>
          <a:p>
            <a:r>
              <a:rPr lang="en-US" dirty="0">
                <a:latin typeface="Arial" panose="020B0604020202020204" pitchFamily="34" charset="0"/>
                <a:cs typeface="Arial" panose="020B0604020202020204" pitchFamily="34" charset="0"/>
              </a:rPr>
              <a:t>PERIODIC CLASSIFICATION OF ELEMENTS PART-3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 MODERN PERIODIC TABLE</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863926" y="1340768"/>
            <a:ext cx="7008574" cy="740544"/>
          </a:xfrm>
        </p:spPr>
        <p:txBody>
          <a:bodyPr/>
          <a:lstStyle/>
          <a:p>
            <a:r>
              <a:rPr lang="en-US" dirty="0"/>
              <a:t>CHAPTER 5</a:t>
            </a:r>
            <a:endParaRPr lang="en-US" dirty="0"/>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Modern Periodic Table</a:t>
            </a:r>
            <a:endParaRPr lang="en-IN" sz="40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Classification criteria is the atomic number of the elements</a:t>
            </a:r>
            <a:endParaRPr lang="en-IN"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32520"/>
          </a:xfrm>
        </p:spPr>
        <p:txBody>
          <a:bodyPr>
            <a:normAutofit fontScale="90000"/>
          </a:bodyPr>
          <a:lstStyle/>
          <a:p>
            <a:r>
              <a:rPr lang="en-US" sz="4000" dirty="0"/>
              <a:t>Position of Elements in Periodic Table</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33773" y="908720"/>
            <a:ext cx="11521280" cy="5873080"/>
          </a:xfrm>
          <a:prstGeom prst="rect">
            <a:avLst/>
          </a:prstGeom>
          <a:noFill/>
          <a:ln>
            <a:noFill/>
          </a:ln>
        </p:spPr>
      </p:pic>
      <p:cxnSp>
        <p:nvCxnSpPr>
          <p:cNvPr id="16" name="Straight Arrow Connector 15"/>
          <p:cNvCxnSpPr/>
          <p:nvPr/>
        </p:nvCxnSpPr>
        <p:spPr>
          <a:xfrm>
            <a:off x="10644505" y="2600960"/>
            <a:ext cx="0"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Straight Connector 2"/>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47" presetClass="entr" presetSubtype="0" fill="hold" nodeType="afterEffect">
                                  <p:stCondLst>
                                    <p:cond delay="1500"/>
                                  </p:stCondLst>
                                  <p:childTnLst>
                                    <p:set>
                                      <p:cBhvr>
                                        <p:cTn id="10" dur="500"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anim calcmode="lin" valueType="num">
                                      <p:cBhvr>
                                        <p:cTn id="12" dur="500" fill="hold"/>
                                        <p:tgtEl>
                                          <p:spTgt spid="16"/>
                                        </p:tgtEl>
                                        <p:attrNameLst>
                                          <p:attrName>ppt_x</p:attrName>
                                        </p:attrNameLst>
                                      </p:cBhvr>
                                      <p:tavLst>
                                        <p:tav tm="0">
                                          <p:val>
                                            <p:strVal val="#ppt_x"/>
                                          </p:val>
                                        </p:tav>
                                        <p:tav tm="100000">
                                          <p:val>
                                            <p:strVal val="#ppt_x"/>
                                          </p:val>
                                        </p:tav>
                                      </p:tavLst>
                                    </p:anim>
                                    <p:anim calcmode="lin" valueType="num">
                                      <p:cBhvr>
                                        <p:cTn id="13" dur="50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4000"/>
                            </p:stCondLst>
                            <p:childTnLst>
                              <p:par>
                                <p:cTn id="15" presetID="10" presetClass="entr" presetSubtype="0" fill="hold" nodeType="afterEffect">
                                  <p:stCondLst>
                                    <p:cond delay="1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Elements in Periods</a:t>
            </a:r>
            <a:endParaRPr lang="en-IN" sz="4000" dirty="0">
              <a:latin typeface="Segoe Marker" panose="03080602040302020204"/>
            </a:endParaRPr>
          </a:p>
        </p:txBody>
      </p:sp>
      <p:sp>
        <p:nvSpPr>
          <p:cNvPr id="3" name="Content Placeholder 2"/>
          <p:cNvSpPr>
            <a:spLocks noGrp="1"/>
          </p:cNvSpPr>
          <p:nvPr>
            <p:ph idx="1"/>
          </p:nvPr>
        </p:nvSpPr>
        <p:spPr/>
        <p:txBody>
          <a:bodyPr/>
          <a:lstStyle/>
          <a:p>
            <a:r>
              <a:rPr lang="en-US" sz="2000" dirty="0">
                <a:latin typeface="Segoe Marker" panose="03080602040302020204"/>
              </a:rPr>
              <a:t>Maximum number of elements a shell can accommodate is 2n</a:t>
            </a:r>
            <a:r>
              <a:rPr lang="en-US" sz="2000" baseline="30000" dirty="0">
                <a:latin typeface="Segoe Marker" panose="03080602040302020204"/>
              </a:rPr>
              <a:t>2</a:t>
            </a:r>
            <a:endParaRPr lang="en-US" sz="2000" dirty="0">
              <a:latin typeface="Segoe Marker" panose="03080602040302020204"/>
            </a:endParaRPr>
          </a:p>
          <a:p>
            <a:r>
              <a:rPr lang="en-US" sz="2000" dirty="0">
                <a:latin typeface="Segoe Marker" panose="03080602040302020204"/>
              </a:rPr>
              <a:t>For example,</a:t>
            </a:r>
            <a:endParaRPr lang="en-US" sz="2000" dirty="0">
              <a:latin typeface="Segoe Marker" panose="03080602040302020204"/>
            </a:endParaRPr>
          </a:p>
          <a:p>
            <a:pPr lvl="1"/>
            <a:r>
              <a:rPr lang="en-US" sz="1600" dirty="0">
                <a:latin typeface="Segoe Marker" panose="03080602040302020204"/>
              </a:rPr>
              <a:t>For Shell, K,</a:t>
            </a:r>
            <a:endParaRPr lang="en-US" sz="1600" dirty="0">
              <a:latin typeface="Segoe Marker" panose="03080602040302020204"/>
            </a:endParaRPr>
          </a:p>
          <a:p>
            <a:pPr lvl="1"/>
            <a:r>
              <a:rPr lang="en-US" sz="1600" dirty="0">
                <a:latin typeface="Segoe Marker" panose="03080602040302020204"/>
              </a:rPr>
              <a:t>n=1</a:t>
            </a:r>
            <a:endParaRPr lang="en-US" sz="1600" dirty="0">
              <a:latin typeface="Segoe Marker" panose="03080602040302020204"/>
            </a:endParaRPr>
          </a:p>
          <a:p>
            <a:pPr lvl="1"/>
            <a:r>
              <a:rPr lang="en-IN" sz="1600" dirty="0">
                <a:latin typeface="Segoe Marker" panose="03080602040302020204"/>
              </a:rPr>
              <a:t>Maximum number of elements in K = </a:t>
            </a:r>
            <a:r>
              <a:rPr lang="en-US" sz="1600" dirty="0">
                <a:solidFill>
                  <a:schemeClr val="tx2"/>
                </a:solidFill>
                <a:latin typeface="Segoe Marker" panose="03080602040302020204"/>
              </a:rPr>
              <a:t>2x(1)</a:t>
            </a:r>
            <a:r>
              <a:rPr lang="en-US" sz="1600" baseline="30000" dirty="0">
                <a:solidFill>
                  <a:schemeClr val="tx2"/>
                </a:solidFill>
                <a:latin typeface="Segoe Marker" panose="03080602040302020204"/>
              </a:rPr>
              <a:t>2</a:t>
            </a:r>
            <a:r>
              <a:rPr lang="en-US" sz="1600" dirty="0">
                <a:solidFill>
                  <a:schemeClr val="tx2"/>
                </a:solidFill>
                <a:latin typeface="Segoe Marker" panose="03080602040302020204"/>
              </a:rPr>
              <a:t> = 2x1= 2</a:t>
            </a:r>
            <a:endParaRPr lang="en-US" sz="1600" dirty="0">
              <a:solidFill>
                <a:schemeClr val="tx2"/>
              </a:solidFill>
              <a:latin typeface="Segoe Marker" panose="03080602040302020204"/>
            </a:endParaRPr>
          </a:p>
          <a:p>
            <a:pPr lvl="1"/>
            <a:r>
              <a:rPr lang="en-IN" sz="1600" dirty="0">
                <a:latin typeface="Segoe Marker" panose="03080602040302020204"/>
              </a:rPr>
              <a:t>For Shell, L,</a:t>
            </a:r>
            <a:endParaRPr lang="en-IN" sz="1600" dirty="0">
              <a:latin typeface="Segoe Marker" panose="03080602040302020204"/>
            </a:endParaRPr>
          </a:p>
          <a:p>
            <a:pPr lvl="1"/>
            <a:r>
              <a:rPr lang="en-IN" sz="1600" dirty="0">
                <a:latin typeface="Segoe Marker" panose="03080602040302020204"/>
              </a:rPr>
              <a:t>n=2</a:t>
            </a:r>
            <a:endParaRPr lang="en-IN" sz="1600" dirty="0">
              <a:latin typeface="Segoe Marker" panose="03080602040302020204"/>
            </a:endParaRPr>
          </a:p>
          <a:p>
            <a:pPr lvl="1"/>
            <a:r>
              <a:rPr lang="en-IN" sz="1600" dirty="0">
                <a:latin typeface="Segoe Marker" panose="03080602040302020204"/>
              </a:rPr>
              <a:t>Maximum number of elements in L =  </a:t>
            </a:r>
            <a:r>
              <a:rPr lang="en-US" sz="1600" dirty="0">
                <a:solidFill>
                  <a:schemeClr val="tx2"/>
                </a:solidFill>
                <a:latin typeface="Segoe Marker" panose="03080602040302020204"/>
              </a:rPr>
              <a:t>2x(2)</a:t>
            </a:r>
            <a:r>
              <a:rPr lang="en-US" sz="1600" baseline="30000" dirty="0">
                <a:solidFill>
                  <a:schemeClr val="tx2"/>
                </a:solidFill>
                <a:latin typeface="Segoe Marker" panose="03080602040302020204"/>
              </a:rPr>
              <a:t>2</a:t>
            </a:r>
            <a:r>
              <a:rPr lang="en-US" sz="1600" dirty="0">
                <a:solidFill>
                  <a:schemeClr val="tx2"/>
                </a:solidFill>
                <a:latin typeface="Segoe Marker" panose="03080602040302020204"/>
              </a:rPr>
              <a:t> = 2x4 = 8</a:t>
            </a:r>
            <a:endParaRPr lang="en-IN" sz="16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4000"/>
                            </p:stCondLst>
                            <p:childTnLst>
                              <p:par>
                                <p:cTn id="13" presetID="12" presetClass="entr" presetSubtype="4" fill="hold" grpId="0"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childTnLst>
                          </p:cTn>
                        </p:par>
                        <p:par>
                          <p:cTn id="17" fill="hold">
                            <p:stCondLst>
                              <p:cond delay="6000"/>
                            </p:stCondLst>
                            <p:childTnLst>
                              <p:par>
                                <p:cTn id="18" presetID="12" presetClass="entr" presetSubtype="4" fill="hold" grpId="0" nodeType="afterEffect">
                                  <p:stCondLst>
                                    <p:cond delay="150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3" end="3"/>
                                            </p:txEl>
                                          </p:spTgt>
                                        </p:tgtEl>
                                      </p:cBhvr>
                                    </p:animEffect>
                                  </p:childTnLst>
                                </p:cTn>
                              </p:par>
                            </p:childTnLst>
                          </p:cTn>
                        </p:par>
                        <p:par>
                          <p:cTn id="22" fill="hold">
                            <p:stCondLst>
                              <p:cond delay="8000"/>
                            </p:stCondLst>
                            <p:childTnLst>
                              <p:par>
                                <p:cTn id="23" presetID="12" presetClass="entr" presetSubtype="4" fill="hold" grpId="0" nodeType="afterEffect">
                                  <p:stCondLst>
                                    <p:cond delay="150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childTnLst>
                          </p:cTn>
                        </p:par>
                        <p:par>
                          <p:cTn id="27" fill="hold">
                            <p:stCondLst>
                              <p:cond delay="10000"/>
                            </p:stCondLst>
                            <p:childTnLst>
                              <p:par>
                                <p:cTn id="28" presetID="12" presetClass="entr" presetSubtype="4" fill="hold" grpId="0" nodeType="afterEffect">
                                  <p:stCondLst>
                                    <p:cond delay="150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1" dur="500"/>
                                        <p:tgtEl>
                                          <p:spTgt spid="3">
                                            <p:txEl>
                                              <p:pRg st="5" end="5"/>
                                            </p:txEl>
                                          </p:spTgt>
                                        </p:tgtEl>
                                      </p:cBhvr>
                                    </p:animEffect>
                                  </p:childTnLst>
                                </p:cTn>
                              </p:par>
                            </p:childTnLst>
                          </p:cTn>
                        </p:par>
                        <p:par>
                          <p:cTn id="32" fill="hold">
                            <p:stCondLst>
                              <p:cond delay="12000"/>
                            </p:stCondLst>
                            <p:childTnLst>
                              <p:par>
                                <p:cTn id="33" presetID="12" presetClass="entr" presetSubtype="4" fill="hold" grpId="0" nodeType="afterEffect">
                                  <p:stCondLst>
                                    <p:cond delay="15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6" end="6"/>
                                            </p:txEl>
                                          </p:spTgt>
                                        </p:tgtEl>
                                      </p:cBhvr>
                                    </p:animEffect>
                                  </p:childTnLst>
                                </p:cTn>
                              </p:par>
                            </p:childTnLst>
                          </p:cTn>
                        </p:par>
                        <p:par>
                          <p:cTn id="37" fill="hold">
                            <p:stCondLst>
                              <p:cond delay="14000"/>
                            </p:stCondLst>
                            <p:childTnLst>
                              <p:par>
                                <p:cTn id="38" presetID="12" presetClass="entr" presetSubtype="4" fill="hold" grpId="0" nodeType="afterEffect">
                                  <p:stCondLst>
                                    <p:cond delay="150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1" dur="500"/>
                                        <p:tgtEl>
                                          <p:spTgt spid="3">
                                            <p:txEl>
                                              <p:pRg st="7" end="7"/>
                                            </p:txEl>
                                          </p:spTgt>
                                        </p:tgtEl>
                                      </p:cBhvr>
                                    </p:animEffect>
                                  </p:childTnLst>
                                </p:cTn>
                              </p:par>
                            </p:childTnLst>
                          </p:cTn>
                        </p:par>
                        <p:par>
                          <p:cTn id="42" fill="hold">
                            <p:stCondLst>
                              <p:cond delay="16000"/>
                            </p:stCondLst>
                            <p:childTnLst>
                              <p:par>
                                <p:cTn id="43" presetID="10" presetClass="entr" presetSubtype="0" fill="hold" nodeType="afterEffect">
                                  <p:stCondLst>
                                    <p:cond delay="150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Trends in Modern Periodic Table</a:t>
            </a:r>
            <a:endParaRPr lang="en-IN" sz="4000" dirty="0">
              <a:latin typeface="Segoe Marker" panose="03080602040302020204"/>
            </a:endParaRPr>
          </a:p>
        </p:txBody>
      </p:sp>
      <p:sp>
        <p:nvSpPr>
          <p:cNvPr id="3" name="Content Placeholder 2"/>
          <p:cNvSpPr>
            <a:spLocks noGrp="1"/>
          </p:cNvSpPr>
          <p:nvPr>
            <p:ph idx="1"/>
          </p:nvPr>
        </p:nvSpPr>
        <p:spPr/>
        <p:txBody>
          <a:bodyPr/>
          <a:lstStyle/>
          <a:p>
            <a:r>
              <a:rPr lang="en-US" sz="2000" dirty="0">
                <a:latin typeface="Segoe Marker" panose="03080602040302020204"/>
              </a:rPr>
              <a:t>Valency</a:t>
            </a:r>
            <a:endParaRPr lang="en-US" sz="2000" dirty="0">
              <a:latin typeface="Segoe Marker" panose="03080602040302020204"/>
            </a:endParaRPr>
          </a:p>
          <a:p>
            <a:r>
              <a:rPr lang="en-US" sz="2000" dirty="0">
                <a:latin typeface="Segoe Marker" panose="03080602040302020204"/>
              </a:rPr>
              <a:t>Atomic Size</a:t>
            </a:r>
            <a:endParaRPr lang="en-US" sz="2000" dirty="0">
              <a:latin typeface="Segoe Marker" panose="03080602040302020204"/>
            </a:endParaRPr>
          </a:p>
          <a:p>
            <a:pPr lvl="1"/>
            <a:r>
              <a:rPr lang="en-US" dirty="0">
                <a:latin typeface="Segoe Marker" panose="03080602040302020204"/>
              </a:rPr>
              <a:t>Decreases from left to right</a:t>
            </a:r>
            <a:endParaRPr lang="en-IN"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0" presetClass="entr" presetSubtype="0" fill="hold" grpId="0"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6000"/>
                            </p:stCondLst>
                            <p:childTnLst>
                              <p:par>
                                <p:cTn id="19" presetID="10" presetClass="entr" presetSubtype="0" fill="hold" nodeType="afterEffect">
                                  <p:stCondLst>
                                    <p:cond delay="15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Metallic</a:t>
            </a:r>
            <a:r>
              <a:rPr lang="en-US" sz="4000" dirty="0"/>
              <a:t> and Non-Metallic Properties</a:t>
            </a:r>
            <a:endParaRPr lang="en-IN" sz="4000" dirty="0"/>
          </a:p>
        </p:txBody>
      </p:sp>
      <p:sp>
        <p:nvSpPr>
          <p:cNvPr id="3" name="Content Placeholder 2"/>
          <p:cNvSpPr>
            <a:spLocks noGrp="1"/>
          </p:cNvSpPr>
          <p:nvPr>
            <p:ph idx="1"/>
          </p:nvPr>
        </p:nvSpPr>
        <p:spPr/>
        <p:txBody>
          <a:bodyPr>
            <a:normAutofit/>
          </a:bodyPr>
          <a:lstStyle/>
          <a:p>
            <a:r>
              <a:rPr lang="en-US" sz="2000" dirty="0">
                <a:latin typeface="Segoe Marker" panose="03080602040302020204"/>
              </a:rPr>
              <a:t>Metals lose electrons while forming bonds while non metals gain electrons.</a:t>
            </a:r>
            <a:endParaRPr lang="en-US" sz="2000" dirty="0">
              <a:latin typeface="Segoe Marker" panose="03080602040302020204"/>
            </a:endParaRPr>
          </a:p>
          <a:p>
            <a:r>
              <a:rPr lang="en-US" sz="2000" dirty="0">
                <a:latin typeface="Segoe Marker" panose="03080602040302020204"/>
              </a:rPr>
              <a:t>Metallic charge decreases from left to right in a period and increases from top to bottom in a group</a:t>
            </a:r>
            <a:endParaRPr lang="en-US" sz="2000" dirty="0">
              <a:latin typeface="Segoe Marker" panose="03080602040302020204"/>
            </a:endParaRPr>
          </a:p>
          <a:p>
            <a:r>
              <a:rPr lang="en-US" sz="2000" dirty="0">
                <a:latin typeface="Segoe Marker" panose="03080602040302020204"/>
              </a:rPr>
              <a:t>Oxides of metals are basic and that of non metals are acidic.</a:t>
            </a:r>
            <a:endParaRPr lang="en-IN"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3000">
        <p:push dir="u"/>
      </p:transition>
    </mc:Choice>
    <mc:Fallback>
      <p:transition spd="med"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0" presetClass="entr" presetSubtype="0" fill="hold" nodeType="afterEffect">
                                  <p:stCondLst>
                                    <p:cond delay="15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lcome back to school presentati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back to school presentation</Template>
  <TotalTime>0</TotalTime>
  <Words>766</Words>
  <Application>WPS Presentation</Application>
  <PresentationFormat>Custom</PresentationFormat>
  <Paragraphs>33</Paragraphs>
  <Slides>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Century Gothic</vt:lpstr>
      <vt:lpstr>Segoe Marker</vt:lpstr>
      <vt:lpstr>Mongolian Baiti</vt:lpstr>
      <vt:lpstr>Segoe Print</vt:lpstr>
      <vt:lpstr>Microsoft YaHei</vt:lpstr>
      <vt:lpstr>Arial Unicode MS</vt:lpstr>
      <vt:lpstr>Welcome back to school presentation</vt:lpstr>
      <vt:lpstr>PERIODIC CLASSIFICATION OF ELEMENTS PART-3 : THE MODERN PERIODIC TABLE</vt:lpstr>
      <vt:lpstr>Modern Periodic Table</vt:lpstr>
      <vt:lpstr>Position of Elements in Periodic Table</vt:lpstr>
      <vt:lpstr>Elements in Periods</vt:lpstr>
      <vt:lpstr>Trends in Modern Periodic Table</vt:lpstr>
      <vt:lpstr>Metallic and Non-Metallic Properties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NAME</dc:title>
  <dc:creator>Sanskruti Nair</dc:creator>
  <cp:lastModifiedBy>tenzi</cp:lastModifiedBy>
  <cp:revision>108</cp:revision>
  <dcterms:created xsi:type="dcterms:W3CDTF">2019-07-24T09:54:00Z</dcterms:created>
  <dcterms:modified xsi:type="dcterms:W3CDTF">2019-09-23T12:09:12Z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1033-11.2.0.8942</vt:lpwstr>
  </property>
</Properties>
</file>