
<file path=[Content_Types].xml><?xml version="1.0" encoding="utf-8"?>
<Types xmlns="http://schemas.openxmlformats.org/package/2006/content-types">
  <Default Extension="jpeg" ContentType="image/jpeg"/>
  <Default Extension="emf" ContentType="image/x-em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1" r:id="rId5"/>
    <p:sldId id="262" r:id="rId6"/>
    <p:sldId id="263" r:id="rId7"/>
    <p:sldId id="265" r:id="rId8"/>
    <p:sldId id="266" r:id="rId9"/>
    <p:sldId id="267" r:id="rId10"/>
    <p:sldId id="272" r:id="rId11"/>
    <p:sldId id="268" r:id="rId12"/>
    <p:sldId id="270" r:id="rId13"/>
    <p:sldId id="271" r:id="rId14"/>
  </p:sldIdLst>
  <p:sldSz cx="12192000"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0482" autoAdjust="0"/>
  </p:normalViewPr>
  <p:slideViewPr>
    <p:cSldViewPr snapToGrid="0">
      <p:cViewPr varScale="1">
        <p:scale>
          <a:sx n="72" d="100"/>
          <a:sy n="72" d="100"/>
        </p:scale>
        <p:origin x="11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D093E-F3D5-4AD9-878D-EC9340878B39}"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3FCE1-DEEF-4357-8174-70D592C280AE}"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dirty="0">
                <a:latin typeface="Segoe Marker" panose="03080602040302020204"/>
              </a:rPr>
              <a:t>Neuron is the structural and functional unit of the nervous system. It has a cell body called </a:t>
            </a:r>
            <a:r>
              <a:rPr lang="en-IN" sz="1600" dirty="0" err="1">
                <a:latin typeface="Segoe Marker" panose="03080602040302020204"/>
              </a:rPr>
              <a:t>cyton</a:t>
            </a:r>
            <a:r>
              <a:rPr lang="en-IN" sz="1600" dirty="0">
                <a:latin typeface="Segoe Marker" panose="03080602040302020204"/>
              </a:rPr>
              <a:t> containing a nucleus and cytoplasm.</a:t>
            </a:r>
            <a:endParaRPr lang="en-IN" sz="1600" dirty="0">
              <a:latin typeface="Segoe Marker" panose="03080602040302020204"/>
            </a:endParaRPr>
          </a:p>
          <a:p>
            <a:r>
              <a:rPr lang="en-IN" sz="1600" dirty="0">
                <a:latin typeface="Segoe Marker" panose="03080602040302020204"/>
              </a:rPr>
              <a:t>It has several branched structures called dendrites.</a:t>
            </a:r>
            <a:endParaRPr lang="en-IN" sz="1600" dirty="0">
              <a:latin typeface="Segoe Marker" panose="03080602040302020204"/>
            </a:endParaRPr>
          </a:p>
          <a:p>
            <a:r>
              <a:rPr lang="en-IN" sz="1600" dirty="0">
                <a:latin typeface="Segoe Marker" panose="03080602040302020204"/>
              </a:rPr>
              <a:t>it has a long nerve fibre called axon which is covered by a protective covering called Myelin sheath</a:t>
            </a:r>
            <a:r>
              <a:rPr lang="en-GB" sz="1600" dirty="0">
                <a:latin typeface="Segoe Marker" panose="03080602040302020204"/>
              </a:rPr>
              <a:t>. </a:t>
            </a:r>
            <a:r>
              <a:rPr lang="en-IN" sz="1600" dirty="0">
                <a:latin typeface="Segoe Marker" panose="03080602040302020204"/>
              </a:rPr>
              <a:t>The junction between two neurons is called synapse.</a:t>
            </a:r>
            <a:endParaRPr lang="en-IN" sz="1600" dirty="0">
              <a:latin typeface="Segoe Marker" panose="03080602040302020204"/>
            </a:endParaRPr>
          </a:p>
          <a:p>
            <a:r>
              <a:rPr lang="en-US" sz="1600" dirty="0">
                <a:latin typeface="Segoe Marker" panose="03080602040302020204"/>
              </a:rPr>
              <a:t>The dendritic part of the nerve receives the information and sets off a chemical reaction which creates an electric pulse</a:t>
            </a:r>
            <a:endParaRPr lang="en-US" sz="1600" dirty="0">
              <a:latin typeface="Segoe Marker" panose="03080602040302020204"/>
            </a:endParaRPr>
          </a:p>
          <a:p>
            <a:r>
              <a:rPr lang="en-US" sz="1600" dirty="0">
                <a:latin typeface="Segoe Marker" panose="03080602040302020204"/>
              </a:rPr>
              <a:t>This impulse travels from the dendrite to the cell body and to the other end called the axon where it sets off another chemical reaction creating another electric pulse.</a:t>
            </a:r>
            <a:endParaRPr lang="en-IN" sz="1600" dirty="0">
              <a:latin typeface="Segoe Marker" panose="03080602040302020204"/>
            </a:endParaRPr>
          </a:p>
          <a:p>
            <a:endParaRPr lang="en-GB" dirty="0"/>
          </a:p>
        </p:txBody>
      </p:sp>
      <p:sp>
        <p:nvSpPr>
          <p:cNvPr id="4" name="Slide Number Placeholder 3"/>
          <p:cNvSpPr>
            <a:spLocks noGrp="1"/>
          </p:cNvSpPr>
          <p:nvPr>
            <p:ph type="sldNum" sz="quarter" idx="5"/>
          </p:nvPr>
        </p:nvSpPr>
        <p:spPr/>
        <p:txBody>
          <a:bodyPr/>
          <a:lstStyle/>
          <a:p>
            <a:fld id="{B8796F01-7154-41E0-B48B-A6921757531A}"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Segoe Marker" panose="03080602040302020204"/>
              </a:rPr>
              <a:t>When we touch the flame, if we take time to think about our actions and then perform them after processing the information, taking  into consideration what would happen if the flame burns our skin then it would be too late.</a:t>
            </a:r>
            <a:endParaRPr lang="en-US" sz="1600" dirty="0">
              <a:latin typeface="Segoe Marker" panose="03080602040302020204"/>
            </a:endParaRPr>
          </a:p>
          <a:p>
            <a:r>
              <a:rPr lang="en-US" sz="1600" dirty="0">
                <a:latin typeface="Segoe Marker" panose="03080602040302020204"/>
              </a:rPr>
              <a:t>Information like this needs to be processed quick, hence to save time, the complex process of thinking takes place in the tissues itself</a:t>
            </a:r>
            <a:endParaRPr lang="en-US" sz="1600" dirty="0">
              <a:latin typeface="Segoe Marker" panose="03080602040302020204"/>
            </a:endParaRPr>
          </a:p>
          <a:p>
            <a:r>
              <a:rPr lang="en-US" sz="1600" dirty="0">
                <a:latin typeface="Segoe Marker" panose="03080602040302020204"/>
              </a:rPr>
              <a:t>Hence the nerves that receive the signal that the flame is in contact with the skin is directly in contact with the nerves which perform simple muscle movements.</a:t>
            </a:r>
            <a:endParaRPr lang="en-GB" sz="1600" b="1" dirty="0">
              <a:latin typeface="Segoe Marker" panose="03080602040302020204"/>
            </a:endParaRPr>
          </a:p>
          <a:p>
            <a:endParaRPr lang="en-GB" dirty="0"/>
          </a:p>
        </p:txBody>
      </p:sp>
      <p:sp>
        <p:nvSpPr>
          <p:cNvPr id="4" name="Slide Number Placeholder 3"/>
          <p:cNvSpPr>
            <a:spLocks noGrp="1"/>
          </p:cNvSpPr>
          <p:nvPr>
            <p:ph type="sldNum" sz="quarter" idx="5"/>
          </p:nvPr>
        </p:nvSpPr>
        <p:spPr/>
        <p:txBody>
          <a:bodyPr/>
          <a:lstStyle/>
          <a:p>
            <a:fld id="{B8796F01-7154-41E0-B48B-A6921757531A}"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1000"/>
              </a:spcAft>
              <a:buClr>
                <a:schemeClr val="tx1"/>
              </a:buClr>
              <a:buFont typeface="Arial" panose="020B0604020202020204"/>
              <a:buChar char="•"/>
            </a:pPr>
            <a:r>
              <a:rPr lang="en-US" sz="1600" dirty="0">
                <a:latin typeface="Segoe Marker" panose="03080602040302020204"/>
              </a:rPr>
              <a:t>Such a connection is called a reflex arc.</a:t>
            </a:r>
            <a:endParaRPr lang="en-US" sz="1600" dirty="0">
              <a:latin typeface="Segoe Marker" panose="03080602040302020204"/>
            </a:endParaRPr>
          </a:p>
          <a:p>
            <a:pPr>
              <a:lnSpc>
                <a:spcPct val="90000"/>
              </a:lnSpc>
              <a:spcAft>
                <a:spcPts val="1000"/>
              </a:spcAft>
              <a:buClr>
                <a:schemeClr val="tx1"/>
              </a:buClr>
              <a:buFont typeface="Arial" panose="020B0604020202020204"/>
              <a:buChar char="•"/>
            </a:pPr>
            <a:r>
              <a:rPr lang="en-US" sz="1600" dirty="0">
                <a:latin typeface="Segoe Marker" panose="03080602040302020204"/>
              </a:rPr>
              <a:t>Reflex arcs have evolved in animals because the thinking process in humans is not fast enough. In fact many animals have little or none complex network for thinking</a:t>
            </a:r>
            <a:endParaRPr lang="en-US" sz="1600" dirty="0">
              <a:latin typeface="Segoe Marker" panose="03080602040302020204"/>
            </a:endParaRPr>
          </a:p>
          <a:p>
            <a:endParaRPr lang="en-GB" dirty="0"/>
          </a:p>
        </p:txBody>
      </p:sp>
      <p:sp>
        <p:nvSpPr>
          <p:cNvPr id="4" name="Slide Number Placeholder 3"/>
          <p:cNvSpPr>
            <a:spLocks noGrp="1"/>
          </p:cNvSpPr>
          <p:nvPr>
            <p:ph type="sldNum" sz="quarter" idx="5"/>
          </p:nvPr>
        </p:nvSpPr>
        <p:spPr/>
        <p:txBody>
          <a:bodyPr/>
          <a:lstStyle/>
          <a:p>
            <a:fld id="{B8796F01-7154-41E0-B48B-A6921757531A}"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dirty="0">
                <a:latin typeface="Segoe Marker" panose="03080602040302020204"/>
              </a:rPr>
              <a:t>Fore brain :- consists of the cerebrum and olfactory lobes. It is the thinking part of the brain and controls voluntary actions. It controls touch, smell, hearing, taste, sight, mental activities like thinking, </a:t>
            </a:r>
            <a:r>
              <a:rPr lang="en-GB" sz="1600" dirty="0">
                <a:latin typeface="Segoe Marker" panose="03080602040302020204"/>
              </a:rPr>
              <a:t>learning, memory, emotions etc.</a:t>
            </a:r>
            <a:endParaRPr lang="en-GB" sz="1600" dirty="0">
              <a:latin typeface="Segoe Marker" panose="03080602040302020204"/>
            </a:endParaRPr>
          </a:p>
          <a:p>
            <a:r>
              <a:rPr lang="en-IN" sz="1600" dirty="0">
                <a:latin typeface="Segoe Marker" panose="03080602040302020204"/>
              </a:rPr>
              <a:t>ii) Mid brain :- controls involuntary actions and reflex movements of </a:t>
            </a:r>
            <a:r>
              <a:rPr lang="en-GB" sz="1600" dirty="0">
                <a:latin typeface="Segoe Marker" panose="03080602040302020204"/>
              </a:rPr>
              <a:t>head, neck, eyes etc.</a:t>
            </a:r>
            <a:endParaRPr lang="en-GB" sz="1600" dirty="0">
              <a:latin typeface="Segoe Marker" panose="03080602040302020204"/>
            </a:endParaRPr>
          </a:p>
          <a:p>
            <a:r>
              <a:rPr lang="en-IN" sz="1600" dirty="0">
                <a:latin typeface="Segoe Marker" panose="03080602040302020204"/>
              </a:rPr>
              <a:t>iii) Hind brain :- consists of cerebellum, pons and medulla.</a:t>
            </a:r>
            <a:endParaRPr lang="en-IN" sz="1600" dirty="0">
              <a:latin typeface="Segoe Marker" panose="03080602040302020204"/>
            </a:endParaRPr>
          </a:p>
          <a:p>
            <a:r>
              <a:rPr lang="en-IN" sz="1600" dirty="0">
                <a:latin typeface="Segoe Marker" panose="03080602040302020204"/>
              </a:rPr>
              <a:t>Cerebellum :- controls body movements, balance and posture.</a:t>
            </a:r>
            <a:endParaRPr lang="en-IN" sz="1600" dirty="0">
              <a:latin typeface="Segoe Marker" panose="03080602040302020204"/>
            </a:endParaRPr>
          </a:p>
          <a:p>
            <a:r>
              <a:rPr lang="en-GB" sz="1600" dirty="0">
                <a:latin typeface="Segoe Marker" panose="03080602040302020204"/>
              </a:rPr>
              <a:t>Pons :- controls respiration.</a:t>
            </a:r>
            <a:endParaRPr lang="en-GB" sz="1600" dirty="0">
              <a:latin typeface="Segoe Marker" panose="03080602040302020204"/>
            </a:endParaRPr>
          </a:p>
          <a:p>
            <a:r>
              <a:rPr lang="en-IN" sz="1600" dirty="0">
                <a:latin typeface="Segoe Marker" panose="03080602040302020204"/>
              </a:rPr>
              <a:t>Medulla :- controls heart beat, blood pressure, swallowing, coughing, </a:t>
            </a:r>
            <a:r>
              <a:rPr lang="en-GB" sz="1600" dirty="0">
                <a:latin typeface="Segoe Marker" panose="03080602040302020204"/>
              </a:rPr>
              <a:t>sneezing, </a:t>
            </a:r>
            <a:r>
              <a:rPr lang="en-GB" sz="1600" dirty="0" err="1">
                <a:latin typeface="Segoe Marker" panose="03080602040302020204"/>
              </a:rPr>
              <a:t>vomitting</a:t>
            </a:r>
            <a:r>
              <a:rPr lang="en-GB" sz="1600" dirty="0">
                <a:latin typeface="Segoe Marker" panose="03080602040302020204"/>
              </a:rPr>
              <a:t> etc.</a:t>
            </a:r>
            <a:endParaRPr lang="en-GB" sz="1600" dirty="0">
              <a:latin typeface="Segoe Marker" panose="03080602040302020204"/>
            </a:endParaRPr>
          </a:p>
          <a:p>
            <a:endParaRPr lang="en-GB" sz="1600" dirty="0">
              <a:latin typeface="Segoe Marker" panose="03080602040302020204"/>
            </a:endParaRPr>
          </a:p>
          <a:p>
            <a:endParaRPr lang="en-GB" dirty="0"/>
          </a:p>
        </p:txBody>
      </p:sp>
      <p:sp>
        <p:nvSpPr>
          <p:cNvPr id="4" name="Slide Number Placeholder 3"/>
          <p:cNvSpPr>
            <a:spLocks noGrp="1"/>
          </p:cNvSpPr>
          <p:nvPr>
            <p:ph type="sldNum" sz="quarter" idx="5"/>
          </p:nvPr>
        </p:nvSpPr>
        <p:spPr/>
        <p:txBody>
          <a:bodyPr/>
          <a:lstStyle/>
          <a:p>
            <a:fld id="{B8796F01-7154-41E0-B48B-A6921757531A}"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latin typeface="Segoe Marker" panose="03080602040302020204"/>
              </a:rPr>
              <a:t>The brain is made up of soft tissue which is extremely fragile, to protect this, it is in a bony box called the skull, the brain rests inside this box with a balloon of liquid around it to protect it from further shock.</a:t>
            </a:r>
            <a:endParaRPr lang="en-GB" sz="1600" dirty="0">
              <a:latin typeface="Segoe Marker" panose="03080602040302020204"/>
            </a:endParaRPr>
          </a:p>
          <a:p>
            <a:r>
              <a:rPr lang="en-GB" sz="1600" dirty="0">
                <a:latin typeface="Segoe Marker" panose="03080602040302020204"/>
              </a:rPr>
              <a:t>The vertebral column is responsible for the protection of the spinal cord.</a:t>
            </a:r>
            <a:endParaRPr lang="en-GB" sz="1600" dirty="0">
              <a:latin typeface="Segoe Marker" panose="03080602040302020204"/>
            </a:endParaRPr>
          </a:p>
          <a:p>
            <a:endParaRPr lang="en-GB" dirty="0"/>
          </a:p>
        </p:txBody>
      </p:sp>
      <p:sp>
        <p:nvSpPr>
          <p:cNvPr id="4" name="Slide Number Placeholder 3"/>
          <p:cNvSpPr>
            <a:spLocks noGrp="1"/>
          </p:cNvSpPr>
          <p:nvPr>
            <p:ph type="sldNum" sz="quarter" idx="5"/>
          </p:nvPr>
        </p:nvSpPr>
        <p:spPr/>
        <p:txBody>
          <a:bodyPr/>
          <a:lstStyle/>
          <a:p>
            <a:fld id="{B8796F01-7154-41E0-B48B-A6921757531A}"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p:nvGrpSpPr>
        <p:grpSpPr>
          <a:xfrm>
            <a:off x="0" y="0"/>
            <a:ext cx="12193747"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ctrTitle"/>
          </p:nvPr>
        </p:nvSpPr>
        <p:spPr>
          <a:xfrm>
            <a:off x="4880617"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F9134166-6AC5-4AD9-8F80-062EF84056C5}" type="datetimeFigureOut">
              <a:rPr lang="en-GB" smtClean="0"/>
            </a:fld>
            <a:endParaRPr lang="en-GB"/>
          </a:p>
        </p:txBody>
      </p:sp>
      <p:sp>
        <p:nvSpPr>
          <p:cNvPr id="7" name="Footer Placeholder 6"/>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3D6EC710-2070-4EB1-A364-ED730A72C879}"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9134166-6AC5-4AD9-8F80-062EF84056C5}"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5200" y="274639"/>
            <a:ext cx="142240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600" y="274639"/>
            <a:ext cx="8534401"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9134166-6AC5-4AD9-8F80-062EF84056C5}"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9134166-6AC5-4AD9-8F80-062EF84056C5}"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92127"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97" y="0"/>
            <a:ext cx="4592790" cy="6858000"/>
          </a:xfrm>
          <a:prstGeom prst="rect">
            <a:avLst/>
          </a:prstGeom>
        </p:spPr>
      </p:pic>
      <p:sp>
        <p:nvSpPr>
          <p:cNvPr id="7" name="Title 1"/>
          <p:cNvSpPr>
            <a:spLocks noGrp="1"/>
          </p:cNvSpPr>
          <p:nvPr>
            <p:ph type="ctrTitle"/>
          </p:nvPr>
        </p:nvSpPr>
        <p:spPr>
          <a:xfrm>
            <a:off x="237211"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211"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F9134166-6AC5-4AD9-8F80-062EF84056C5}"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6EC710-2070-4EB1-A364-ED730A72C879}"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F9134166-6AC5-4AD9-8F80-062EF84056C5}"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665"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3264"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F9134166-6AC5-4AD9-8F80-062EF84056C5}"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9134166-6AC5-4AD9-8F80-062EF84056C5}"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34166-6AC5-4AD9-8F80-062EF84056C5}"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2400" y="0"/>
            <a:ext cx="7924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455731" y="1701800"/>
            <a:ext cx="3352800"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731" y="4648200"/>
            <a:ext cx="3352800"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9134166-6AC5-4AD9-8F80-062EF84056C5}"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801" y="0"/>
            <a:ext cx="8026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2438401" y="4800600"/>
            <a:ext cx="7315200"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8401" y="5562600"/>
            <a:ext cx="7315200"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9134166-6AC5-4AD9-8F80-062EF84056C5}"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6EC710-2070-4EB1-A364-ED730A72C879}"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92127"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600" y="6400802"/>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F9134166-6AC5-4AD9-8F80-062EF84056C5}" type="datetimeFigureOut">
              <a:rPr lang="en-GB" smtClean="0"/>
            </a:fld>
            <a:endParaRPr lang="en-GB"/>
          </a:p>
        </p:txBody>
      </p:sp>
      <p:sp>
        <p:nvSpPr>
          <p:cNvPr id="5" name="Footer Placeholder 4"/>
          <p:cNvSpPr>
            <a:spLocks noGrp="1"/>
          </p:cNvSpPr>
          <p:nvPr>
            <p:ph type="ftr" sz="quarter" idx="3"/>
          </p:nvPr>
        </p:nvSpPr>
        <p:spPr>
          <a:xfrm>
            <a:off x="3908861" y="6400802"/>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GB"/>
          </a:p>
        </p:txBody>
      </p:sp>
      <p:sp>
        <p:nvSpPr>
          <p:cNvPr id="6" name="Slide Number Placeholder 5"/>
          <p:cNvSpPr>
            <a:spLocks noGrp="1"/>
          </p:cNvSpPr>
          <p:nvPr>
            <p:ph type="sldNum" sz="quarter" idx="4"/>
          </p:nvPr>
        </p:nvSpPr>
        <p:spPr>
          <a:xfrm>
            <a:off x="10169795" y="6400802"/>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3D6EC710-2070-4EB1-A364-ED730A72C879}"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71864" y="3140969"/>
            <a:ext cx="7008574" cy="1426617"/>
          </a:xfrm>
        </p:spPr>
        <p:txBody>
          <a:bodyPr>
            <a:normAutofit fontScale="90000"/>
          </a:bodyPr>
          <a:lstStyle/>
          <a:p>
            <a:r>
              <a:rPr lang="en-US" dirty="0"/>
              <a:t>Control and Coordination</a:t>
            </a:r>
            <a:endParaRPr lang="en-US" dirty="0"/>
          </a:p>
        </p:txBody>
      </p:sp>
      <p:sp>
        <p:nvSpPr>
          <p:cNvPr id="3" name="Subtitle 2"/>
          <p:cNvSpPr>
            <a:spLocks noGrp="1"/>
          </p:cNvSpPr>
          <p:nvPr>
            <p:ph type="subTitle" idx="1"/>
          </p:nvPr>
        </p:nvSpPr>
        <p:spPr>
          <a:xfrm>
            <a:off x="4871864" y="2564904"/>
            <a:ext cx="7008574" cy="740544"/>
          </a:xfrm>
        </p:spPr>
        <p:txBody>
          <a:bodyPr/>
          <a:lstStyle/>
          <a:p>
            <a:r>
              <a:rPr lang="en-US" dirty="0"/>
              <a:t>CHAPTER 7 PART 1</a:t>
            </a:r>
            <a:endParaRPr lang="en-US" dirty="0"/>
          </a:p>
        </p:txBody>
      </p:sp>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000"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97" y="76200"/>
            <a:ext cx="10157354" cy="1397000"/>
          </a:xfrm>
          <a:prstGeom prst="rect">
            <a:avLst/>
          </a:prstGeom>
        </p:spPr>
        <p:txBody>
          <a:bodyPr anchor="b">
            <a:normAutofit/>
          </a:bodyPr>
          <a:lstStyle/>
          <a:p>
            <a:r>
              <a:rPr lang="en-GB" sz="4000" dirty="0">
                <a:latin typeface="Segoe Marker" panose="03080602040302020204"/>
              </a:rPr>
              <a:t>Protection of brain and spinal cord</a:t>
            </a:r>
            <a:endParaRPr lang="en-GB" sz="4000" dirty="0">
              <a:latin typeface="Segoe Marker" panose="03080602040302020204"/>
            </a:endParaRPr>
          </a:p>
        </p:txBody>
      </p:sp>
      <p:pic>
        <p:nvPicPr>
          <p:cNvPr id="4" name="Content Placeholder 3"/>
          <p:cNvPicPr>
            <a:picLocks noChangeAspect="1"/>
          </p:cNvPicPr>
          <p:nvPr/>
        </p:nvPicPr>
        <p:blipFill>
          <a:blip r:embed="rId1"/>
          <a:stretch>
            <a:fillRect/>
          </a:stretch>
        </p:blipFill>
        <p:spPr>
          <a:xfrm>
            <a:off x="3607448" y="1988841"/>
            <a:ext cx="4977104" cy="3981683"/>
          </a:xfrm>
          <a:prstGeom prst="rect">
            <a:avLst/>
          </a:prstGeom>
          <a:noFill/>
        </p:spPr>
      </p:pic>
      <p:sp>
        <p:nvSpPr>
          <p:cNvPr id="6" name="Oval 5"/>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0" presetClass="entr" presetSubtype="0" fill="hold" grpId="0" nodeType="afterEffect" nodePh="1">
                                  <p:stCondLst>
                                    <p:cond delay="15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this part of the chapter we learnt</a:t>
            </a:r>
            <a:endParaRPr lang="en-GB" dirty="0"/>
          </a:p>
        </p:txBody>
      </p:sp>
      <p:sp>
        <p:nvSpPr>
          <p:cNvPr id="4" name="Content Placeholder 3"/>
          <p:cNvSpPr>
            <a:spLocks noGrp="1"/>
          </p:cNvSpPr>
          <p:nvPr>
            <p:ph sz="half" idx="2"/>
          </p:nvPr>
        </p:nvSpPr>
        <p:spPr>
          <a:xfrm>
            <a:off x="1117601" y="1701800"/>
            <a:ext cx="10160000" cy="4470400"/>
          </a:xfrm>
        </p:spPr>
        <p:txBody>
          <a:bodyPr>
            <a:normAutofit/>
          </a:bodyPr>
          <a:lstStyle/>
          <a:p>
            <a:r>
              <a:rPr lang="en-GB" sz="3200" dirty="0"/>
              <a:t>Nervous system in Animals</a:t>
            </a:r>
            <a:endParaRPr lang="en-GB" sz="3200" dirty="0"/>
          </a:p>
          <a:p>
            <a:r>
              <a:rPr lang="en-GB" sz="3200" dirty="0"/>
              <a:t>Nervous system in humans</a:t>
            </a:r>
            <a:endParaRPr lang="en-GB" sz="3200" dirty="0"/>
          </a:p>
          <a:p>
            <a:r>
              <a:rPr lang="en-GB" sz="3200" dirty="0"/>
              <a:t>What is a reflex action</a:t>
            </a:r>
            <a:endParaRPr lang="en-GB" sz="3200" dirty="0"/>
          </a:p>
          <a:p>
            <a:r>
              <a:rPr lang="en-GB" sz="3200" dirty="0"/>
              <a:t>The human Brain and the spinal cord</a:t>
            </a:r>
            <a:endParaRPr lang="en-GB" sz="3200" dirty="0"/>
          </a:p>
        </p:txBody>
      </p:sp>
      <p:sp>
        <p:nvSpPr>
          <p:cNvPr id="6" name="Oval 5"/>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4">
                                            <p:txEl>
                                              <p:pRg st="1" end="1"/>
                                            </p:txEl>
                                          </p:spTgt>
                                        </p:tgtEl>
                                        <p:attrNameLst>
                                          <p:attrName>style.visibility</p:attrName>
                                        </p:attrNameLst>
                                      </p:cBhvr>
                                      <p:to>
                                        <p:strVal val="visible"/>
                                      </p:to>
                                    </p:set>
                                    <p:anim calcmode="lin" valueType="num">
                                      <p:cBhvr additive="base">
                                        <p:cTn id="12"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4">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4">
                                            <p:txEl>
                                              <p:pRg st="2" end="2"/>
                                            </p:txEl>
                                          </p:spTgt>
                                        </p:tgtEl>
                                        <p:attrNameLst>
                                          <p:attrName>style.visibility</p:attrName>
                                        </p:attrNameLst>
                                      </p:cBhvr>
                                      <p:to>
                                        <p:strVal val="visible"/>
                                      </p:to>
                                    </p:set>
                                    <p:anim calcmode="lin" valueType="num">
                                      <p:cBhvr additive="base">
                                        <p:cTn id="1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4">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4">
                                            <p:txEl>
                                              <p:pRg st="3" end="3"/>
                                            </p:txEl>
                                          </p:spTgt>
                                        </p:tgtEl>
                                        <p:attrNameLst>
                                          <p:attrName>style.visibility</p:attrName>
                                        </p:attrNameLst>
                                      </p:cBhvr>
                                      <p:to>
                                        <p:strVal val="visible"/>
                                      </p:to>
                                    </p:set>
                                    <p:anim calcmode="lin" valueType="num">
                                      <p:cBhvr additive="base">
                                        <p:cTn id="22"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4">
                                            <p:txEl>
                                              <p:pRg st="3" end="3"/>
                                            </p:txEl>
                                          </p:spTgt>
                                        </p:tgtEl>
                                      </p:cBhvr>
                                    </p:animEffect>
                                  </p:childTnLst>
                                </p:cTn>
                              </p:par>
                            </p:childTnLst>
                          </p:cTn>
                        </p:par>
                        <p:par>
                          <p:cTn id="24" fill="hold">
                            <p:stCondLst>
                              <p:cond delay="8000"/>
                            </p:stCondLst>
                            <p:childTnLst>
                              <p:par>
                                <p:cTn id="25" presetID="10" presetClass="entr" presetSubtype="0" fill="hold" grpId="0" nodeType="afterEffect" nodePh="1">
                                  <p:stCondLst>
                                    <p:cond delay="1500"/>
                                  </p:stCondLst>
                                  <p:endCondLst>
                                    <p:cond evt="begin" delay="0">
                                      <p:tn val="25"/>
                                    </p:cond>
                                  </p:end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Nervous System in Animals</a:t>
            </a:r>
            <a:endParaRPr lang="en-US" sz="4000" dirty="0">
              <a:latin typeface="Segoe Marker" panose="03080602040302020204"/>
            </a:endParaRPr>
          </a:p>
        </p:txBody>
      </p:sp>
      <p:sp>
        <p:nvSpPr>
          <p:cNvPr id="3" name="Content Placeholder 2"/>
          <p:cNvSpPr>
            <a:spLocks noGrp="1"/>
          </p:cNvSpPr>
          <p:nvPr>
            <p:ph idx="1"/>
          </p:nvPr>
        </p:nvSpPr>
        <p:spPr/>
        <p:txBody>
          <a:bodyPr>
            <a:normAutofit/>
          </a:bodyPr>
          <a:lstStyle/>
          <a:p>
            <a:r>
              <a:rPr lang="en-IN" sz="2200" dirty="0">
                <a:latin typeface="Segoe Marker" panose="03080602040302020204"/>
              </a:rPr>
              <a:t>The changes in the environment to which living organisms respond are called stimuli.</a:t>
            </a:r>
            <a:endParaRPr lang="en-IN" sz="2200" dirty="0">
              <a:latin typeface="Segoe Marker" panose="03080602040302020204"/>
            </a:endParaRPr>
          </a:p>
          <a:p>
            <a:r>
              <a:rPr lang="en-IN" sz="2200" dirty="0" err="1">
                <a:latin typeface="Segoe Marker" panose="03080602040302020204"/>
              </a:rPr>
              <a:t>Eg</a:t>
            </a:r>
            <a:r>
              <a:rPr lang="en-IN" sz="2200" dirty="0">
                <a:latin typeface="Segoe Marker" panose="03080602040302020204"/>
              </a:rPr>
              <a:t> :- heat, cold, sound, smell, taste, touch, pressure, </a:t>
            </a:r>
            <a:r>
              <a:rPr lang="en-GB" sz="2200" dirty="0">
                <a:latin typeface="Segoe Marker" panose="03080602040302020204"/>
              </a:rPr>
              <a:t>gravity, water etc.</a:t>
            </a:r>
            <a:endParaRPr lang="en-GB" sz="2200" dirty="0">
              <a:latin typeface="Segoe Marker" panose="03080602040302020204"/>
            </a:endParaRPr>
          </a:p>
          <a:p>
            <a:r>
              <a:rPr lang="en-IN" sz="2200" dirty="0">
                <a:latin typeface="Segoe Marker" panose="03080602040302020204"/>
              </a:rPr>
              <a:t>Living organisms respond to stimuli in the form of body </a:t>
            </a:r>
            <a:r>
              <a:rPr lang="en-GB" sz="2200" dirty="0">
                <a:latin typeface="Segoe Marker" panose="03080602040302020204"/>
              </a:rPr>
              <a:t>movements.</a:t>
            </a:r>
            <a:endParaRPr lang="en-GB" sz="2200" dirty="0">
              <a:latin typeface="Segoe Marker" panose="03080602040302020204"/>
            </a:endParaRPr>
          </a:p>
          <a:p>
            <a:r>
              <a:rPr lang="en-IN" sz="2200" dirty="0" err="1">
                <a:latin typeface="Segoe Marker" panose="03080602040302020204"/>
              </a:rPr>
              <a:t>i</a:t>
            </a:r>
            <a:r>
              <a:rPr lang="en-IN" sz="2200" dirty="0">
                <a:latin typeface="Segoe Marker" panose="03080602040302020204"/>
              </a:rPr>
              <a:t>) In animals control and co ordination is done by the </a:t>
            </a:r>
            <a:r>
              <a:rPr lang="en-GB" sz="2200" dirty="0">
                <a:latin typeface="Segoe Marker" panose="03080602040302020204"/>
              </a:rPr>
              <a:t>nervous system and endocrine system.</a:t>
            </a:r>
            <a:endParaRPr lang="en-GB" sz="2200" dirty="0">
              <a:latin typeface="Segoe Marker" panose="03080602040302020204"/>
            </a:endParaRPr>
          </a:p>
          <a:p>
            <a:r>
              <a:rPr lang="en-IN" sz="2200" dirty="0">
                <a:latin typeface="Segoe Marker" panose="03080602040302020204"/>
              </a:rPr>
              <a:t>ii) In plants control and co ordination is done by chemical substances called plant hormones or phytohormones.</a:t>
            </a:r>
            <a:endParaRPr lang="en-IN" sz="2200" dirty="0">
              <a:latin typeface="Segoe Marker" panose="03080602040302020204"/>
            </a:endParaRPr>
          </a:p>
          <a:p>
            <a:endParaRPr lang="en-US" dirty="0"/>
          </a:p>
        </p:txBody>
      </p:sp>
      <p:sp>
        <p:nvSpPr>
          <p:cNvPr id="5" name="Oval 4"/>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1"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1"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1"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2" presetClass="entr" presetSubtype="4" fill="hold" grpId="1" nodeType="afterEffect">
                                  <p:stCondLst>
                                    <p:cond delay="1500"/>
                                  </p:stCondLst>
                                  <p:childTnLst>
                                    <p:set>
                                      <p:cBhvr>
                                        <p:cTn id="26" dur="500"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par>
                          <p:cTn id="29" fill="hold">
                            <p:stCondLst>
                              <p:cond delay="10000"/>
                            </p:stCondLst>
                            <p:childTnLst>
                              <p:par>
                                <p:cTn id="30" presetID="10" presetClass="entr" presetSubtype="0" fill="hold" grpId="0" nodeType="afterEffect" nodePh="1">
                                  <p:stCondLst>
                                    <p:cond delay="1500"/>
                                  </p:stCondLst>
                                  <p:endCondLst>
                                    <p:cond evt="begin" delay="0">
                                      <p:tn val="30"/>
                                    </p:cond>
                                  </p:end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The working of the nervous system in humans</a:t>
            </a:r>
            <a:endParaRPr lang="en-US" sz="40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The dendritic part of the nerve receives the information</a:t>
            </a:r>
            <a:endParaRPr lang="en-US" sz="2000" dirty="0">
              <a:latin typeface="Segoe Marker" panose="03080602040302020204"/>
            </a:endParaRPr>
          </a:p>
          <a:p>
            <a:r>
              <a:rPr lang="en-US" sz="2000" dirty="0">
                <a:latin typeface="Segoe Marker" panose="03080602040302020204"/>
              </a:rPr>
              <a:t>Creates a chemical reaction which creates an electric pulse</a:t>
            </a:r>
            <a:endParaRPr lang="en-US" sz="2000" dirty="0">
              <a:latin typeface="Segoe Marker" panose="03080602040302020204"/>
            </a:endParaRPr>
          </a:p>
          <a:p>
            <a:r>
              <a:rPr lang="en-US" sz="2000" dirty="0">
                <a:latin typeface="Segoe Marker" panose="03080602040302020204"/>
              </a:rPr>
              <a:t>This impulse travels from the dendrite to the cell body and to the other end called the axon where it sets off another chemical reaction creating another electric pulse</a:t>
            </a:r>
            <a:endParaRPr lang="en-US" sz="2000" dirty="0">
              <a:latin typeface="Segoe Marker" panose="03080602040302020204"/>
            </a:endParaRPr>
          </a:p>
          <a:p>
            <a:r>
              <a:rPr lang="en-US" sz="2000" dirty="0">
                <a:latin typeface="Segoe Marker" panose="03080602040302020204"/>
              </a:rPr>
              <a:t>Series of Pulses travel along nerves till they reach the brain or target organ</a:t>
            </a:r>
            <a:endParaRPr lang="en-US" sz="2000" dirty="0">
              <a:latin typeface="Segoe Marker" panose="03080602040302020204"/>
            </a:endParaRPr>
          </a:p>
          <a:p>
            <a:r>
              <a:rPr lang="en-US" sz="2000" dirty="0">
                <a:latin typeface="Segoe Marker" panose="03080602040302020204"/>
              </a:rPr>
              <a:t> Hence it can be said that tissues are made up of a complex network of cells</a:t>
            </a:r>
            <a:endParaRPr lang="en-US" sz="2000" dirty="0">
              <a:latin typeface="Segoe Marker" panose="03080602040302020204"/>
            </a:endParaRPr>
          </a:p>
          <a:p>
            <a:endParaRPr lang="en-US" sz="2000" dirty="0">
              <a:latin typeface="Segoe Marker" panose="03080602040302020204"/>
            </a:endParaRPr>
          </a:p>
          <a:p>
            <a:endParaRPr lang="en-US" sz="2000" dirty="0">
              <a:latin typeface="Segoe Marker" panose="03080602040302020204"/>
            </a:endParaRPr>
          </a:p>
        </p:txBody>
      </p:sp>
      <p:sp>
        <p:nvSpPr>
          <p:cNvPr id="5" name="Oval 4"/>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2" presetClass="entr" presetSubtype="4" fill="hold" grpId="0" nodeType="afterEffect">
                                  <p:stCondLst>
                                    <p:cond delay="1500"/>
                                  </p:stCondLst>
                                  <p:childTnLst>
                                    <p:set>
                                      <p:cBhvr>
                                        <p:cTn id="26" dur="500"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par>
                          <p:cTn id="29" fill="hold">
                            <p:stCondLst>
                              <p:cond delay="10000"/>
                            </p:stCondLst>
                            <p:childTnLst>
                              <p:par>
                                <p:cTn id="30" presetID="10" presetClass="entr" presetSubtype="0" fill="hold" grpId="0" nodeType="afterEffect" nodePh="1">
                                  <p:stCondLst>
                                    <p:cond delay="1500"/>
                                  </p:stCondLst>
                                  <p:endCondLst>
                                    <p:cond evt="begin" delay="0">
                                      <p:tn val="30"/>
                                    </p:cond>
                                  </p:endCondLst>
                                  <p:childTnLst>
                                    <p:set>
                                      <p:cBhvr>
                                        <p:cTn id="31" dur="1000"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97" y="76200"/>
            <a:ext cx="10157354" cy="1397000"/>
          </a:xfrm>
          <a:prstGeom prst="rect">
            <a:avLst/>
          </a:prstGeom>
        </p:spPr>
        <p:txBody>
          <a:bodyPr anchor="b">
            <a:normAutofit/>
          </a:bodyPr>
          <a:lstStyle/>
          <a:p>
            <a:r>
              <a:rPr lang="en-GB" dirty="0"/>
              <a:t>The nervous system</a:t>
            </a:r>
            <a:endParaRPr lang="en-GB" dirty="0"/>
          </a:p>
        </p:txBody>
      </p:sp>
      <p:sp>
        <p:nvSpPr>
          <p:cNvPr id="9" name="Content Placeholder 2"/>
          <p:cNvSpPr>
            <a:spLocks noGrp="1"/>
          </p:cNvSpPr>
          <p:nvPr>
            <p:ph sz="half" idx="1"/>
          </p:nvPr>
        </p:nvSpPr>
        <p:spPr>
          <a:xfrm>
            <a:off x="1118897" y="1701800"/>
            <a:ext cx="4977104" cy="4470400"/>
          </a:xfrm>
        </p:spPr>
        <p:txBody>
          <a:bodyPr/>
          <a:lstStyle/>
          <a:p>
            <a:endParaRPr lang="en-US" dirty="0"/>
          </a:p>
        </p:txBody>
      </p:sp>
      <p:pic>
        <p:nvPicPr>
          <p:cNvPr id="4" name="Content Placeholder 3"/>
          <p:cNvPicPr>
            <a:picLocks noGrp="1" noChangeAspect="1"/>
          </p:cNvPicPr>
          <p:nvPr>
            <p:ph sz="half" idx="2"/>
          </p:nvPr>
        </p:nvPicPr>
        <p:blipFill>
          <a:blip r:embed="rId1"/>
          <a:stretch>
            <a:fillRect/>
          </a:stretch>
        </p:blipFill>
        <p:spPr>
          <a:xfrm>
            <a:off x="7356964" y="260648"/>
            <a:ext cx="3716141" cy="6096000"/>
          </a:xfrm>
          <a:prstGeom prst="rect">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
        <p:nvSpPr>
          <p:cNvPr id="6" name="Oval 5"/>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0" presetClass="entr" presetSubtype="0" fill="hold" grpId="0" nodeType="afterEffect" nodePh="1">
                                  <p:stCondLst>
                                    <p:cond delay="15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Segoe Marker" panose="03080602040302020204"/>
              </a:rPr>
              <a:t>Structure of a nerve cell</a:t>
            </a:r>
            <a:endParaRPr lang="en-GB" sz="4000" dirty="0">
              <a:latin typeface="Segoe Marker" panose="03080602040302020204"/>
            </a:endParaRPr>
          </a:p>
        </p:txBody>
      </p:sp>
      <p:pic>
        <p:nvPicPr>
          <p:cNvPr id="4" name="Content Placeholder 3"/>
          <p:cNvPicPr>
            <a:picLocks noGrp="1" noChangeAspect="1"/>
          </p:cNvPicPr>
          <p:nvPr>
            <p:ph idx="1"/>
          </p:nvPr>
        </p:nvPicPr>
        <p:blipFill>
          <a:blip r:embed="rId1"/>
          <a:stretch>
            <a:fillRect/>
          </a:stretch>
        </p:blipFill>
        <p:spPr>
          <a:xfrm>
            <a:off x="3825043" y="2348880"/>
            <a:ext cx="4541914" cy="310539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
        <p:nvSpPr>
          <p:cNvPr id="6" name="Oval 5"/>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0" presetClass="entr" presetSubtype="0" fill="hold" grpId="0" nodeType="afterEffect" nodePh="1">
                                  <p:stCondLst>
                                    <p:cond delay="15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Segoe Marker" panose="03080602040302020204"/>
              </a:rPr>
              <a:t>What happens in a reflex action?</a:t>
            </a:r>
            <a:endParaRPr lang="en-GB" sz="4000" dirty="0">
              <a:latin typeface="Segoe Marker" panose="03080602040302020204"/>
            </a:endParaRPr>
          </a:p>
        </p:txBody>
      </p:sp>
      <p:sp>
        <p:nvSpPr>
          <p:cNvPr id="3" name="Content Placeholder 2"/>
          <p:cNvSpPr>
            <a:spLocks noGrp="1"/>
          </p:cNvSpPr>
          <p:nvPr>
            <p:ph idx="1"/>
          </p:nvPr>
        </p:nvSpPr>
        <p:spPr>
          <a:xfrm>
            <a:off x="1017323" y="1700808"/>
            <a:ext cx="10157354" cy="4470400"/>
          </a:xfrm>
        </p:spPr>
        <p:txBody>
          <a:bodyPr>
            <a:normAutofit/>
          </a:bodyPr>
          <a:lstStyle/>
          <a:p>
            <a:pPr marL="0" indent="0">
              <a:buNone/>
            </a:pPr>
            <a:r>
              <a:rPr lang="en-US" sz="2000" b="1" dirty="0">
                <a:latin typeface="Segoe Marker" panose="03080602040302020204"/>
              </a:rPr>
              <a:t>IMAGINE A DANGEROUS ACTIVITY SUCH AS TOUCHING A FLAME</a:t>
            </a:r>
            <a:endParaRPr lang="en-US" sz="2000" b="1" dirty="0">
              <a:latin typeface="Segoe Marker" panose="03080602040302020204"/>
            </a:endParaRPr>
          </a:p>
          <a:p>
            <a:pPr marL="0" indent="0">
              <a:buNone/>
            </a:pPr>
            <a:endParaRPr lang="en-US" sz="2000" b="1" dirty="0">
              <a:latin typeface="Segoe Marker" panose="03080602040302020204"/>
            </a:endParaRPr>
          </a:p>
          <a:p>
            <a:pPr marL="0" indent="0">
              <a:buNone/>
            </a:pPr>
            <a:endParaRPr lang="en-US" sz="2000" b="1" dirty="0">
              <a:latin typeface="Segoe Marker" panose="03080602040302020204"/>
            </a:endParaRPr>
          </a:p>
        </p:txBody>
      </p:sp>
      <p:pic>
        <p:nvPicPr>
          <p:cNvPr id="1026" name="Picture 2" descr="you know better blake shelton GIF by The Voice"/>
          <p:cNvPicPr>
            <a:picLocks noChangeAspect="1" noChangeArrowheads="1" noCrop="1"/>
          </p:cNvPicPr>
          <p:nvPr/>
        </p:nvPicPr>
        <p:blipFill>
          <a:blip r:embed="rId1"/>
          <a:srcRect/>
          <a:stretch>
            <a:fillRect/>
          </a:stretch>
        </p:blipFill>
        <p:spPr bwMode="auto">
          <a:xfrm>
            <a:off x="2114194" y="2254940"/>
            <a:ext cx="7963611" cy="423664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1499"/>
                                          </p:stCondLst>
                                        </p:cTn>
                                        <p:tgtEl>
                                          <p:spTgt spid="3">
                                            <p:txEl>
                                              <p:pRg st="0" end="0"/>
                                            </p:txEl>
                                          </p:spTgt>
                                        </p:tgtEl>
                                        <p:attrNameLst>
                                          <p:attrName>style.visibility</p:attrName>
                                        </p:attrNameLst>
                                      </p:cBhvr>
                                      <p:to>
                                        <p:strVal val="visible"/>
                                      </p:to>
                                    </p:set>
                                  </p:childTnLst>
                                </p:cTn>
                              </p:par>
                            </p:childTnLst>
                          </p:cTn>
                        </p:par>
                        <p:par>
                          <p:cTn id="7" fill="hold">
                            <p:stCondLst>
                              <p:cond delay="3000"/>
                            </p:stCondLst>
                            <p:childTnLst>
                              <p:par>
                                <p:cTn id="8" presetID="1" presetClass="entr" presetSubtype="0" fill="hold" nodeType="afterEffect">
                                  <p:stCondLst>
                                    <p:cond delay="1500"/>
                                  </p:stCondLst>
                                  <p:childTnLst>
                                    <p:set>
                                      <p:cBhvr>
                                        <p:cTn id="9" dur="1" fill="hold">
                                          <p:stCondLst>
                                            <p:cond delay="1499"/>
                                          </p:stCondLst>
                                        </p:cTn>
                                        <p:tgtEl>
                                          <p:spTgt spid="1026"/>
                                        </p:tgtEl>
                                        <p:attrNameLst>
                                          <p:attrName>style.visibility</p:attrName>
                                        </p:attrNameLst>
                                      </p:cBhvr>
                                      <p:to>
                                        <p:strVal val="visible"/>
                                      </p:to>
                                    </p:set>
                                  </p:childTnLst>
                                </p:cTn>
                              </p:par>
                            </p:childTnLst>
                          </p:cTn>
                        </p:par>
                        <p:par>
                          <p:cTn id="10" fill="hold">
                            <p:stCondLst>
                              <p:cond delay="6000"/>
                            </p:stCondLst>
                            <p:childTnLst>
                              <p:par>
                                <p:cTn id="11" presetID="10" presetClass="entr" presetSubtype="0" fill="hold" grpId="0" nodeType="afterEffect" nodePh="1">
                                  <p:stCondLst>
                                    <p:cond delay="150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8897" y="548680"/>
            <a:ext cx="10157354" cy="5623520"/>
          </a:xfrm>
        </p:spPr>
        <p:txBody>
          <a:bodyPr>
            <a:normAutofit/>
          </a:bodyPr>
          <a:lstStyle/>
          <a:p>
            <a:pPr marL="0" indent="0">
              <a:buNone/>
            </a:pPr>
            <a:endParaRPr lang="en-GB" sz="2000" dirty="0">
              <a:latin typeface="Segoe Marker" panose="03080602040302020204"/>
            </a:endParaRPr>
          </a:p>
        </p:txBody>
      </p:sp>
      <p:pic>
        <p:nvPicPr>
          <p:cNvPr id="4" name="Content Placeholder 3"/>
          <p:cNvPicPr>
            <a:picLocks noChangeAspect="1"/>
          </p:cNvPicPr>
          <p:nvPr/>
        </p:nvPicPr>
        <p:blipFill>
          <a:blip r:embed="rId1"/>
          <a:stretch>
            <a:fillRect/>
          </a:stretch>
        </p:blipFill>
        <p:spPr>
          <a:xfrm>
            <a:off x="2217123" y="1714064"/>
            <a:ext cx="7757754" cy="4435296"/>
          </a:xfrm>
          <a:prstGeom prst="rect">
            <a:avLst/>
          </a:prstGeom>
        </p:spPr>
      </p:pic>
      <p:sp>
        <p:nvSpPr>
          <p:cNvPr id="6" name="Oval 5"/>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0413" y="0"/>
            <a:ext cx="106711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2000"/>
                            </p:stCondLst>
                            <p:childTnLst>
                              <p:par>
                                <p:cTn id="9" presetID="10" presetClass="entr" presetSubtype="0" fill="hold" grpId="0" nodeType="afterEffect" nodePh="1">
                                  <p:stCondLst>
                                    <p:cond delay="150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Human Brain</a:t>
            </a:r>
            <a:endParaRPr lang="en-GB" dirty="0"/>
          </a:p>
        </p:txBody>
      </p:sp>
      <p:pic>
        <p:nvPicPr>
          <p:cNvPr id="4" name="Content Placeholder 3"/>
          <p:cNvPicPr>
            <a:picLocks noGrp="1" noChangeAspect="1"/>
          </p:cNvPicPr>
          <p:nvPr>
            <p:ph idx="1"/>
          </p:nvPr>
        </p:nvPicPr>
        <p:blipFill>
          <a:blip r:embed="rId1"/>
          <a:stretch>
            <a:fillRect/>
          </a:stretch>
        </p:blipFill>
        <p:spPr>
          <a:xfrm>
            <a:off x="1775520" y="1772816"/>
            <a:ext cx="8928992" cy="484354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
        <p:nvSpPr>
          <p:cNvPr id="6" name="Oval 5"/>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chapter 7</Template>
  <TotalTime>0</TotalTime>
  <Words>1293</Words>
  <Application>WPS Presentation</Application>
  <PresentationFormat>Widescreen</PresentationFormat>
  <Paragraphs>44</Paragraphs>
  <Slides>11</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Century Gothic</vt:lpstr>
      <vt:lpstr>Segoe Marker</vt:lpstr>
      <vt:lpstr>Mongolian Baiti</vt:lpstr>
      <vt:lpstr>Arial</vt:lpstr>
      <vt:lpstr>Segoe Print</vt:lpstr>
      <vt:lpstr>Microsoft YaHei</vt:lpstr>
      <vt:lpstr>Arial Unicode MS</vt:lpstr>
      <vt:lpstr>Calibri</vt:lpstr>
      <vt:lpstr>Welcome back to school presentation</vt:lpstr>
      <vt:lpstr>Control and Coordination</vt:lpstr>
      <vt:lpstr>Nervous System in Animals</vt:lpstr>
      <vt:lpstr>The working of the nervous system in humans</vt:lpstr>
      <vt:lpstr>The nervous system</vt:lpstr>
      <vt:lpstr>Structure of a nerve cell</vt:lpstr>
      <vt:lpstr>What happens in a reflex action?</vt:lpstr>
      <vt:lpstr>PowerPoint 演示文稿</vt:lpstr>
      <vt:lpstr>PowerPoint 演示文稿</vt:lpstr>
      <vt:lpstr>The Human Brain</vt:lpstr>
      <vt:lpstr>Protection of brain and spinal cord</vt:lpstr>
      <vt:lpstr>In this part of the chapter we learnt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and Coordination</dc:title>
  <dc:creator>Vedant Iyer</dc:creator>
  <cp:lastModifiedBy>tenzi</cp:lastModifiedBy>
  <cp:revision>12</cp:revision>
  <dcterms:created xsi:type="dcterms:W3CDTF">2019-09-17T08:59:00Z</dcterms:created>
  <dcterms:modified xsi:type="dcterms:W3CDTF">2019-09-21T10:12:40Z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