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79" r:id="rId5"/>
    <p:sldId id="280" r:id="rId6"/>
    <p:sldId id="281" r:id="rId7"/>
    <p:sldId id="282" r:id="rId8"/>
    <p:sldId id="283" r:id="rId9"/>
    <p:sldId id="284" r:id="rId10"/>
    <p:sldId id="285" r:id="rId11"/>
  </p:sldIdLst>
  <p:sldSz cx="12192000"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864" autoAdjust="0"/>
  </p:normalViewPr>
  <p:slideViewPr>
    <p:cSldViewPr snapToGrid="0">
      <p:cViewPr varScale="1">
        <p:scale>
          <a:sx n="100" d="100"/>
          <a:sy n="100" d="100"/>
        </p:scale>
        <p:origin x="9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C93B4-9B55-427B-8B13-1F6AD36D9638}"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EA46E-9ACF-4DA8-9D19-7C97623BE29A}"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BF81A0-ADA6-4623-BE4F-40CFB8BBCB3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600" dirty="0">
                <a:latin typeface="Segoe Marker"/>
              </a:rPr>
              <a:t>Endocrine glands:</a:t>
            </a:r>
            <a:endParaRPr lang="en-GB" sz="1600" dirty="0">
              <a:latin typeface="Segoe Marker"/>
            </a:endParaRPr>
          </a:p>
          <a:p>
            <a:pPr marL="0" indent="0">
              <a:buNone/>
            </a:pPr>
            <a:r>
              <a:rPr lang="en-GB" sz="1600" dirty="0">
                <a:latin typeface="Segoe Marker"/>
              </a:rPr>
              <a:t>The endocrine glands help in control and coordination</a:t>
            </a:r>
            <a:endParaRPr lang="en-GB" sz="1600" dirty="0">
              <a:latin typeface="Segoe Marker"/>
            </a:endParaRPr>
          </a:p>
          <a:p>
            <a:pPr marL="0" indent="0">
              <a:buNone/>
            </a:pPr>
            <a:r>
              <a:rPr lang="en-GB" sz="1600" dirty="0">
                <a:latin typeface="Segoe Marker"/>
              </a:rPr>
              <a:t>These glands produce chemical substances which help control and coordinate various activities.</a:t>
            </a:r>
            <a:endParaRPr lang="en-GB" sz="1600" dirty="0">
              <a:latin typeface="Segoe Marker"/>
            </a:endParaRPr>
          </a:p>
          <a:p>
            <a:pPr marL="0" indent="0">
              <a:buNone/>
            </a:pPr>
            <a:r>
              <a:rPr lang="en-GB" sz="1600" b="1" dirty="0">
                <a:latin typeface="Segoe Marker"/>
              </a:rPr>
              <a:t>The endocrine glands are:</a:t>
            </a:r>
            <a:r>
              <a:rPr lang="en-IN" sz="1600" b="1" dirty="0">
                <a:latin typeface="Segoe Marker"/>
              </a:rPr>
              <a:t> :- </a:t>
            </a:r>
            <a:endParaRPr lang="en-IN" sz="1600" b="1" dirty="0">
              <a:latin typeface="Segoe Marker"/>
            </a:endParaRPr>
          </a:p>
          <a:p>
            <a:pPr marL="0" indent="0">
              <a:buNone/>
            </a:pPr>
            <a:r>
              <a:rPr lang="en-IN" sz="1600" dirty="0">
                <a:latin typeface="Segoe Marker"/>
              </a:rPr>
              <a:t>Pineal, hypothalamus, pituitary, thyroid, parathyroid, thymus, adrenal, pancreas, testes and ovary.</a:t>
            </a:r>
            <a:r>
              <a:rPr lang="en-GB" sz="1600" dirty="0">
                <a:latin typeface="Segoe Marker"/>
              </a:rPr>
              <a:t> </a:t>
            </a:r>
            <a:endParaRPr lang="en-GB" sz="1600" dirty="0">
              <a:latin typeface="Segoe Marker"/>
            </a:endParaRPr>
          </a:p>
          <a:p>
            <a:endParaRPr lang="en-GB" dirty="0"/>
          </a:p>
        </p:txBody>
      </p:sp>
      <p:sp>
        <p:nvSpPr>
          <p:cNvPr id="4" name="Slide Number Placeholder 3"/>
          <p:cNvSpPr>
            <a:spLocks noGrp="1"/>
          </p:cNvSpPr>
          <p:nvPr>
            <p:ph type="sldNum" sz="quarter" idx="5"/>
          </p:nvPr>
        </p:nvSpPr>
        <p:spPr/>
        <p:txBody>
          <a:bodyPr/>
          <a:lstStyle/>
          <a:p>
            <a:fld id="{B8796F01-7154-41E0-B48B-A6921757531A}"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descr="Stack of books"/>
          <p:cNvGrpSpPr/>
          <p:nvPr/>
        </p:nvGrpSpPr>
        <p:grpSpPr>
          <a:xfrm>
            <a:off x="0" y="0"/>
            <a:ext cx="12193747"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 name="Title 1"/>
          <p:cNvSpPr>
            <a:spLocks noGrp="1"/>
          </p:cNvSpPr>
          <p:nvPr>
            <p:ph type="ctrTitle"/>
          </p:nvPr>
        </p:nvSpPr>
        <p:spPr>
          <a:xfrm>
            <a:off x="4880617" y="1498602"/>
            <a:ext cx="7010400"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80617" y="4927600"/>
            <a:ext cx="701040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75787172-A776-414A-AD95-BA29B6C49034}" type="datetimeFigureOut">
              <a:rPr lang="en-GB" smtClean="0"/>
            </a:fld>
            <a:endParaRPr lang="en-GB"/>
          </a:p>
        </p:txBody>
      </p:sp>
      <p:sp>
        <p:nvSpPr>
          <p:cNvPr id="7" name="Footer Placeholder 6"/>
          <p:cNvSpPr>
            <a:spLocks noGrp="1"/>
          </p:cNvSpPr>
          <p:nvPr>
            <p:ph type="ftr" sz="quarter" idx="11"/>
          </p:nvPr>
        </p:nvSpPr>
        <p:spPr/>
        <p:txBody>
          <a:bodyPr/>
          <a:lstStyle/>
          <a:p>
            <a:endParaRPr lang="en-GB"/>
          </a:p>
        </p:txBody>
      </p:sp>
      <p:sp>
        <p:nvSpPr>
          <p:cNvPr id="11" name="Slide Number Placeholder 10"/>
          <p:cNvSpPr>
            <a:spLocks noGrp="1"/>
          </p:cNvSpPr>
          <p:nvPr>
            <p:ph type="sldNum" sz="quarter" idx="12"/>
          </p:nvPr>
        </p:nvSpPr>
        <p:spPr/>
        <p:txBody>
          <a:bodyPr/>
          <a:lstStyle/>
          <a:p>
            <a:fld id="{D9E76A26-235E-4215-88CC-45DD8FAAF15E}" type="slidenum">
              <a:rPr lang="en-GB" smtClean="0"/>
            </a:fld>
            <a:endParaRPr lang="en-GB"/>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75787172-A776-414A-AD95-BA29B6C4903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E76A26-235E-4215-88CC-45DD8FAAF15E}"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5200" y="274639"/>
            <a:ext cx="1422400" cy="58975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117600" y="274639"/>
            <a:ext cx="8534401" cy="589756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75787172-A776-414A-AD95-BA29B6C4903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E76A26-235E-4215-88CC-45DD8FAAF15E}"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75787172-A776-414A-AD95-BA29B6C4903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E76A26-235E-4215-88CC-45DD8FAAF15E}"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92127"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a:solidFill>
                  <a:schemeClr val="tx2"/>
                </a:solidFill>
              </a:endParaRPr>
            </a:p>
          </p:txBody>
        </p:sp>
      </p:grpSp>
      <p:pic>
        <p:nvPicPr>
          <p:cNvPr id="5" name="Picture 4"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797" y="0"/>
            <a:ext cx="4592790" cy="6858000"/>
          </a:xfrm>
          <a:prstGeom prst="rect">
            <a:avLst/>
          </a:prstGeom>
        </p:spPr>
      </p:pic>
      <p:sp>
        <p:nvSpPr>
          <p:cNvPr id="7" name="Title 1"/>
          <p:cNvSpPr>
            <a:spLocks noGrp="1"/>
          </p:cNvSpPr>
          <p:nvPr>
            <p:ph type="ctrTitle"/>
          </p:nvPr>
        </p:nvSpPr>
        <p:spPr>
          <a:xfrm>
            <a:off x="237211" y="1498602"/>
            <a:ext cx="7010400"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211" y="4927600"/>
            <a:ext cx="701040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75787172-A776-414A-AD95-BA29B6C49034}"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9E76A26-235E-4215-88CC-45DD8FAAF15E}" type="slidenum">
              <a:rPr lang="en-GB" smtClean="0"/>
            </a:fld>
            <a:endParaRPr lang="en-GB"/>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117600" y="1701800"/>
            <a:ext cx="4978400"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Content Placeholder 3"/>
          <p:cNvSpPr>
            <a:spLocks noGrp="1"/>
          </p:cNvSpPr>
          <p:nvPr>
            <p:ph sz="half" idx="2"/>
          </p:nvPr>
        </p:nvSpPr>
        <p:spPr>
          <a:xfrm>
            <a:off x="6299200" y="1701800"/>
            <a:ext cx="4978400"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Date Placeholder 4"/>
          <p:cNvSpPr>
            <a:spLocks noGrp="1"/>
          </p:cNvSpPr>
          <p:nvPr>
            <p:ph type="dt" sz="half" idx="10"/>
          </p:nvPr>
        </p:nvSpPr>
        <p:spPr/>
        <p:txBody>
          <a:bodyPr/>
          <a:lstStyle/>
          <a:p>
            <a:fld id="{75787172-A776-414A-AD95-BA29B6C4903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E76A26-235E-4215-88CC-45DD8FAAF15E}"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121665" y="1608836"/>
            <a:ext cx="4974336"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4" name="Content Placeholder 3"/>
          <p:cNvSpPr>
            <a:spLocks noGrp="1"/>
          </p:cNvSpPr>
          <p:nvPr>
            <p:ph sz="half" idx="2"/>
          </p:nvPr>
        </p:nvSpPr>
        <p:spPr>
          <a:xfrm>
            <a:off x="1117600" y="2209800"/>
            <a:ext cx="4978400"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Text Placeholder 4"/>
          <p:cNvSpPr>
            <a:spLocks noGrp="1"/>
          </p:cNvSpPr>
          <p:nvPr>
            <p:ph type="body" sz="quarter" idx="3"/>
          </p:nvPr>
        </p:nvSpPr>
        <p:spPr>
          <a:xfrm>
            <a:off x="6303264" y="1608836"/>
            <a:ext cx="4974336"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6" name="Content Placeholder 5"/>
          <p:cNvSpPr>
            <a:spLocks noGrp="1"/>
          </p:cNvSpPr>
          <p:nvPr>
            <p:ph sz="quarter" idx="4"/>
          </p:nvPr>
        </p:nvSpPr>
        <p:spPr>
          <a:xfrm>
            <a:off x="6299200" y="2209800"/>
            <a:ext cx="4978400"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7" name="Date Placeholder 6"/>
          <p:cNvSpPr>
            <a:spLocks noGrp="1"/>
          </p:cNvSpPr>
          <p:nvPr>
            <p:ph type="dt" sz="half" idx="10"/>
          </p:nvPr>
        </p:nvSpPr>
        <p:spPr/>
        <p:txBody>
          <a:bodyPr/>
          <a:lstStyle/>
          <a:p>
            <a:fld id="{75787172-A776-414A-AD95-BA29B6C49034}"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9E76A26-235E-4215-88CC-45DD8FAAF15E}"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5787172-A776-414A-AD95-BA29B6C49034}"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9E76A26-235E-4215-88CC-45DD8FAAF15E}"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87172-A776-414A-AD95-BA29B6C49034}"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9E76A26-235E-4215-88CC-45DD8FAAF15E}"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2400" y="0"/>
            <a:ext cx="79248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 name="Title 1"/>
          <p:cNvSpPr>
            <a:spLocks noGrp="1"/>
          </p:cNvSpPr>
          <p:nvPr>
            <p:ph type="title"/>
          </p:nvPr>
        </p:nvSpPr>
        <p:spPr>
          <a:xfrm>
            <a:off x="455731" y="1701800"/>
            <a:ext cx="3352800"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p:nvPr>
        </p:nvSpPr>
        <p:spPr>
          <a:xfrm>
            <a:off x="4470401" y="482600"/>
            <a:ext cx="6807200"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Text Placeholder 3"/>
          <p:cNvSpPr>
            <a:spLocks noGrp="1"/>
          </p:cNvSpPr>
          <p:nvPr>
            <p:ph type="body" sz="half" idx="2"/>
          </p:nvPr>
        </p:nvSpPr>
        <p:spPr>
          <a:xfrm>
            <a:off x="455731" y="4648200"/>
            <a:ext cx="3352800" cy="1727200"/>
          </a:xfrm>
        </p:spPr>
        <p:txBody>
          <a:bodyPr>
            <a:normAutofit/>
          </a:bodyPr>
          <a:lstStyle>
            <a:lvl1pPr marL="0" indent="0">
              <a:spcBef>
                <a:spcPts val="120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5787172-A776-414A-AD95-BA29B6C4903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E76A26-235E-4215-88CC-45DD8FAAF15E}"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801" y="0"/>
            <a:ext cx="80264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 name="Title 1"/>
          <p:cNvSpPr>
            <a:spLocks noGrp="1"/>
          </p:cNvSpPr>
          <p:nvPr>
            <p:ph type="title"/>
          </p:nvPr>
        </p:nvSpPr>
        <p:spPr>
          <a:xfrm>
            <a:off x="2438401" y="4800600"/>
            <a:ext cx="7315200" cy="762000"/>
          </a:xfrm>
        </p:spPr>
        <p:txBody>
          <a:bodyPr anchor="b">
            <a:normAutofit/>
          </a:bodyPr>
          <a:lstStyle>
            <a:lvl1pPr algn="l">
              <a:defRPr sz="2000" b="1">
                <a:effectLst/>
              </a:defRPr>
            </a:lvl1pPr>
          </a:lstStyle>
          <a:p>
            <a:r>
              <a:rPr lang="en-US"/>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2438401" y="279402"/>
            <a:ext cx="7315200" cy="4448175"/>
          </a:xfrm>
        </p:spPr>
        <p:txBody>
          <a:bodyPr>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a:t>Click icon to add picture</a:t>
            </a:r>
            <a:endParaRPr lang="en-US"/>
          </a:p>
        </p:txBody>
      </p:sp>
      <p:sp>
        <p:nvSpPr>
          <p:cNvPr id="4" name="Text Placeholder 3"/>
          <p:cNvSpPr>
            <a:spLocks noGrp="1"/>
          </p:cNvSpPr>
          <p:nvPr>
            <p:ph type="body" sz="half" idx="2"/>
          </p:nvPr>
        </p:nvSpPr>
        <p:spPr>
          <a:xfrm>
            <a:off x="2438401" y="5562600"/>
            <a:ext cx="7315200" cy="812800"/>
          </a:xfrm>
        </p:spPr>
        <p:txBody>
          <a:bodyPr>
            <a:normAutofit/>
          </a:bodyPr>
          <a:lstStyle>
            <a:lvl1pPr marL="0" indent="0">
              <a:spcBef>
                <a:spcPts val="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5787172-A776-414A-AD95-BA29B6C4903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E76A26-235E-4215-88CC-45DD8FAAF15E}"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92127"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grpSp>
      <p:sp>
        <p:nvSpPr>
          <p:cNvPr id="2" name="Title Placeholder 1"/>
          <p:cNvSpPr>
            <a:spLocks noGrp="1"/>
          </p:cNvSpPr>
          <p:nvPr>
            <p:ph type="title"/>
          </p:nvPr>
        </p:nvSpPr>
        <p:spPr>
          <a:xfrm>
            <a:off x="1117600" y="76200"/>
            <a:ext cx="10160000"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600" y="1701800"/>
            <a:ext cx="10160000" cy="4470400"/>
          </a:xfrm>
          <a:prstGeom prst="rect">
            <a:avLst/>
          </a:prstGeom>
        </p:spPr>
        <p:txBody>
          <a:bodyPr vert="horz" lIns="121899" tIns="60949" rIns="121899" bIns="60949"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117600" y="6400802"/>
            <a:ext cx="2743200"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75787172-A776-414A-AD95-BA29B6C49034}" type="datetimeFigureOut">
              <a:rPr lang="en-GB" smtClean="0"/>
            </a:fld>
            <a:endParaRPr lang="en-GB"/>
          </a:p>
        </p:txBody>
      </p:sp>
      <p:sp>
        <p:nvSpPr>
          <p:cNvPr id="5" name="Footer Placeholder 4"/>
          <p:cNvSpPr>
            <a:spLocks noGrp="1"/>
          </p:cNvSpPr>
          <p:nvPr>
            <p:ph type="ftr" sz="quarter" idx="3"/>
          </p:nvPr>
        </p:nvSpPr>
        <p:spPr>
          <a:xfrm>
            <a:off x="3908861" y="6400802"/>
            <a:ext cx="6217920"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endParaRPr lang="en-GB"/>
          </a:p>
        </p:txBody>
      </p:sp>
      <p:sp>
        <p:nvSpPr>
          <p:cNvPr id="6" name="Slide Number Placeholder 5"/>
          <p:cNvSpPr>
            <a:spLocks noGrp="1"/>
          </p:cNvSpPr>
          <p:nvPr>
            <p:ph type="sldNum" sz="quarter" idx="4"/>
          </p:nvPr>
        </p:nvSpPr>
        <p:spPr>
          <a:xfrm>
            <a:off x="10169795" y="6400802"/>
            <a:ext cx="1107806"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D9E76A26-235E-4215-88CC-45DD8FAAF15E}"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xStyles>
    <p:titleStyle>
      <a:lvl1pPr algn="l" defTabSz="1219200" rtl="0" eaLnBrk="1" latinLnBrk="0" hangingPunct="1">
        <a:lnSpc>
          <a:spcPct val="85000"/>
        </a:lnSpc>
        <a:spcBef>
          <a:spcPct val="0"/>
        </a:spcBef>
        <a:buNone/>
        <a:defRPr sz="4400" b="0" kern="1200" cap="none" baseline="0">
          <a:solidFill>
            <a:schemeClr val="accent2">
              <a:lumMod val="50000"/>
            </a:schemeClr>
          </a:solidFill>
          <a:effectLst/>
          <a:latin typeface="+mj-lt"/>
          <a:ea typeface="+mj-ea"/>
          <a:cs typeface="+mj-cs"/>
        </a:defRPr>
      </a:lvl1pPr>
    </p:titleStyle>
    <p:bodyStyle>
      <a:lvl1pPr marL="304800" indent="-304800" algn="l" defTabSz="1219200" rtl="0" eaLnBrk="1" latinLnBrk="0" hangingPunct="1">
        <a:lnSpc>
          <a:spcPct val="95000"/>
        </a:lnSpc>
        <a:spcBef>
          <a:spcPts val="1865"/>
        </a:spcBef>
        <a:buClr>
          <a:schemeClr val="accent6">
            <a:lumMod val="50000"/>
          </a:schemeClr>
        </a:buClr>
        <a:buSzPct val="100000"/>
        <a:buFont typeface="Arial" panose="020B0604020202020204" pitchFamily="34" charset="0"/>
        <a:buChar char="•"/>
        <a:defRPr sz="2400" kern="1200">
          <a:solidFill>
            <a:schemeClr val="tx1"/>
          </a:solidFill>
          <a:latin typeface="+mn-lt"/>
          <a:ea typeface="+mn-ea"/>
          <a:cs typeface="+mn-cs"/>
        </a:defRPr>
      </a:lvl1pPr>
      <a:lvl2pPr marL="73152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24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96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045"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76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48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0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474085" indent="0" algn="l" defTabSz="1219200" rtl="0" eaLnBrk="1" latinLnBrk="0" hangingPunct="1">
        <a:lnSpc>
          <a:spcPct val="95000"/>
        </a:lnSpc>
        <a:spcBef>
          <a:spcPts val="1065"/>
        </a:spcBef>
        <a:buClr>
          <a:schemeClr val="accent6">
            <a:lumMod val="50000"/>
          </a:schemeClr>
        </a:buClr>
        <a:buSzPct val="90000"/>
        <a:buFont typeface="Century Gothic" pitchFamily="34" charset="0"/>
        <a:buNone/>
        <a:defRPr sz="1800" kern="1200">
          <a:solidFill>
            <a:schemeClr val="tx2">
              <a:lumMod val="50000"/>
            </a:schemeClr>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1864" y="3140969"/>
            <a:ext cx="7008574" cy="1426617"/>
          </a:xfrm>
        </p:spPr>
        <p:txBody>
          <a:bodyPr>
            <a:normAutofit fontScale="90000"/>
          </a:bodyPr>
          <a:lstStyle/>
          <a:p>
            <a:r>
              <a:rPr lang="en-US" dirty="0"/>
              <a:t>Control and Coordination</a:t>
            </a:r>
            <a:endParaRPr lang="en-US" dirty="0"/>
          </a:p>
        </p:txBody>
      </p:sp>
      <p:sp>
        <p:nvSpPr>
          <p:cNvPr id="3" name="Subtitle 2"/>
          <p:cNvSpPr>
            <a:spLocks noGrp="1"/>
          </p:cNvSpPr>
          <p:nvPr>
            <p:ph type="subTitle" idx="1"/>
          </p:nvPr>
        </p:nvSpPr>
        <p:spPr>
          <a:xfrm>
            <a:off x="4871864" y="2564904"/>
            <a:ext cx="7008574" cy="740544"/>
          </a:xfrm>
        </p:spPr>
        <p:txBody>
          <a:bodyPr/>
          <a:lstStyle/>
          <a:p>
            <a:r>
              <a:rPr lang="en-US" dirty="0"/>
              <a:t>CHAPTER 7 PART 3</a:t>
            </a:r>
            <a:endParaRPr lang="en-US" dirty="0"/>
          </a:p>
        </p:txBody>
      </p:sp>
      <p:sp>
        <p:nvSpPr>
          <p:cNvPr id="4" name="Oval 3"/>
          <p:cNvSpPr/>
          <p:nvPr/>
        </p:nvSpPr>
        <p:spPr>
          <a:xfrm>
            <a:off x="11635409" y="63875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2000"/>
                            </p:stCondLst>
                            <p:childTnLst>
                              <p:par>
                                <p:cTn id="14" presetID="10" presetClass="entr" presetSubtype="0" fill="hold" grpId="0" nodeType="afterEffect" nodePh="1">
                                  <p:stCondLst>
                                    <p:cond delay="1500"/>
                                  </p:stCondLst>
                                  <p:endCondLst>
                                    <p:cond evt="begin" delay="0">
                                      <p:tn val="14"/>
                                    </p:cond>
                                  </p:endCondLst>
                                  <p:childTnLst>
                                    <p:set>
                                      <p:cBhvr>
                                        <p:cTn id="15" dur="500"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897" y="76200"/>
            <a:ext cx="10157354" cy="1397000"/>
          </a:xfrm>
          <a:prstGeom prst="rect">
            <a:avLst/>
          </a:prstGeom>
        </p:spPr>
        <p:txBody>
          <a:bodyPr anchor="b">
            <a:normAutofit/>
          </a:bodyPr>
          <a:lstStyle/>
          <a:p>
            <a:r>
              <a:rPr lang="en-GB" sz="4000" dirty="0">
                <a:latin typeface="Segoe Marker"/>
              </a:rPr>
              <a:t>Hormones in Humans</a:t>
            </a:r>
            <a:endParaRPr lang="en-GB" sz="4000" dirty="0">
              <a:latin typeface="Segoe Marker"/>
            </a:endParaRPr>
          </a:p>
        </p:txBody>
      </p:sp>
      <p:sp>
        <p:nvSpPr>
          <p:cNvPr id="3" name="Content Placeholder 2"/>
          <p:cNvSpPr>
            <a:spLocks noGrp="1"/>
          </p:cNvSpPr>
          <p:nvPr>
            <p:ph sz="half" idx="1"/>
          </p:nvPr>
        </p:nvSpPr>
        <p:spPr>
          <a:xfrm>
            <a:off x="1118897" y="1701800"/>
            <a:ext cx="4977104" cy="4470400"/>
          </a:xfrm>
          <a:prstGeom prst="rect">
            <a:avLst/>
          </a:prstGeom>
        </p:spPr>
        <p:txBody>
          <a:bodyPr>
            <a:normAutofit/>
          </a:bodyPr>
          <a:lstStyle/>
          <a:p>
            <a:pPr marL="0" indent="0">
              <a:buNone/>
            </a:pPr>
            <a:r>
              <a:rPr lang="en-GB" sz="2000" dirty="0">
                <a:latin typeface="Segoe Marker"/>
              </a:rPr>
              <a:t>Endocrine glands:</a:t>
            </a:r>
            <a:endParaRPr lang="en-GB" sz="2000" dirty="0">
              <a:latin typeface="Segoe Marker"/>
            </a:endParaRPr>
          </a:p>
          <a:p>
            <a:pPr marL="0" indent="0">
              <a:buNone/>
            </a:pPr>
            <a:r>
              <a:rPr lang="en-GB" sz="2000" dirty="0">
                <a:latin typeface="Segoe Marker"/>
              </a:rPr>
              <a:t>The endocrine glands help in control and coordination</a:t>
            </a:r>
            <a:endParaRPr lang="en-GB" sz="2000" dirty="0">
              <a:latin typeface="Segoe Marker"/>
            </a:endParaRPr>
          </a:p>
          <a:p>
            <a:pPr marL="0" indent="0">
              <a:buNone/>
            </a:pPr>
            <a:r>
              <a:rPr lang="en-GB" sz="2000" dirty="0">
                <a:latin typeface="Segoe Marker"/>
              </a:rPr>
              <a:t>These glands produce chemical substances which help control and coordinate various activities.</a:t>
            </a:r>
            <a:endParaRPr lang="en-GB" sz="2000" dirty="0">
              <a:latin typeface="Segoe Marker"/>
            </a:endParaRPr>
          </a:p>
          <a:p>
            <a:pPr marL="0" indent="0">
              <a:buNone/>
            </a:pPr>
            <a:r>
              <a:rPr lang="en-GB" sz="2000" b="1" dirty="0">
                <a:latin typeface="Segoe Marker"/>
              </a:rPr>
              <a:t>The endocrine glands are:</a:t>
            </a:r>
            <a:r>
              <a:rPr lang="en-IN" sz="2000" b="1" dirty="0">
                <a:latin typeface="Segoe Marker"/>
              </a:rPr>
              <a:t> :- </a:t>
            </a:r>
            <a:endParaRPr lang="en-IN" sz="2000" b="1" dirty="0">
              <a:latin typeface="Segoe Marker"/>
            </a:endParaRPr>
          </a:p>
          <a:p>
            <a:pPr marL="0" indent="0">
              <a:buNone/>
            </a:pPr>
            <a:r>
              <a:rPr lang="en-IN" sz="2000" dirty="0">
                <a:latin typeface="Segoe Marker"/>
              </a:rPr>
              <a:t>Pineal, hypothalamus, pituitary, thyroid, parathyroid, thymus, adrenal, pancreas, testes and ovary.</a:t>
            </a:r>
            <a:r>
              <a:rPr lang="en-GB" sz="2000" dirty="0">
                <a:latin typeface="Segoe Marker"/>
              </a:rPr>
              <a:t> </a:t>
            </a:r>
            <a:endParaRPr lang="en-GB" sz="2000" dirty="0">
              <a:latin typeface="Segoe Marker"/>
            </a:endParaRPr>
          </a:p>
        </p:txBody>
      </p:sp>
      <p:pic>
        <p:nvPicPr>
          <p:cNvPr id="5" name="Picture 4"/>
          <p:cNvPicPr>
            <a:picLocks noChangeAspect="1"/>
          </p:cNvPicPr>
          <p:nvPr/>
        </p:nvPicPr>
        <p:blipFill>
          <a:blip r:embed="rId1"/>
          <a:stretch>
            <a:fillRect/>
          </a:stretch>
        </p:blipFill>
        <p:spPr>
          <a:xfrm>
            <a:off x="7179302" y="1701800"/>
            <a:ext cx="3216795" cy="4470400"/>
          </a:xfrm>
          <a:prstGeom prst="rect">
            <a:avLst/>
          </a:prstGeom>
          <a:noFill/>
        </p:spPr>
      </p:pic>
      <p:sp>
        <p:nvSpPr>
          <p:cNvPr id="6" name="Oval 5"/>
          <p:cNvSpPr/>
          <p:nvPr/>
        </p:nvSpPr>
        <p:spPr>
          <a:xfrm>
            <a:off x="11635409" y="63875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11787809" y="65399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500"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2" presetClass="entr" presetSubtype="4" fill="hold" grpId="0" nodeType="afterEffect">
                                  <p:stCondLst>
                                    <p:cond delay="1500"/>
                                  </p:stCondLst>
                                  <p:childTnLst>
                                    <p:set>
                                      <p:cBhvr>
                                        <p:cTn id="16" dur="500"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childTnLst>
                          </p:cTn>
                        </p:par>
                        <p:par>
                          <p:cTn id="19" fill="hold">
                            <p:stCondLst>
                              <p:cond delay="6000"/>
                            </p:stCondLst>
                            <p:childTnLst>
                              <p:par>
                                <p:cTn id="20" presetID="12" presetClass="entr" presetSubtype="4" fill="hold" grpId="0" nodeType="afterEffect">
                                  <p:stCondLst>
                                    <p:cond delay="1500"/>
                                  </p:stCondLst>
                                  <p:childTnLst>
                                    <p:set>
                                      <p:cBhvr>
                                        <p:cTn id="21" dur="500" fill="hold">
                                          <p:stCondLst>
                                            <p:cond delay="0"/>
                                          </p:stCondLst>
                                        </p:cTn>
                                        <p:tgtEl>
                                          <p:spTgt spid="3">
                                            <p:txEl>
                                              <p:pRg st="3" end="3"/>
                                            </p:txEl>
                                          </p:spTgt>
                                        </p:tgtEl>
                                        <p:attrNameLst>
                                          <p:attrName>style.visibility</p:attrName>
                                        </p:attrNameLst>
                                      </p:cBhvr>
                                      <p:to>
                                        <p:strVal val="visible"/>
                                      </p:to>
                                    </p:set>
                                    <p:anim calcmode="lin" valueType="num">
                                      <p:cBhvr additive="base">
                                        <p:cTn id="22"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3" dur="500"/>
                                        <p:tgtEl>
                                          <p:spTgt spid="3">
                                            <p:txEl>
                                              <p:pRg st="3" end="3"/>
                                            </p:txEl>
                                          </p:spTgt>
                                        </p:tgtEl>
                                      </p:cBhvr>
                                    </p:animEffect>
                                  </p:childTnLst>
                                </p:cTn>
                              </p:par>
                            </p:childTnLst>
                          </p:cTn>
                        </p:par>
                        <p:par>
                          <p:cTn id="24" fill="hold">
                            <p:stCondLst>
                              <p:cond delay="8000"/>
                            </p:stCondLst>
                            <p:childTnLst>
                              <p:par>
                                <p:cTn id="25" presetID="12" presetClass="entr" presetSubtype="4" fill="hold" grpId="0" nodeType="afterEffect">
                                  <p:stCondLst>
                                    <p:cond delay="1500"/>
                                  </p:stCondLst>
                                  <p:childTnLst>
                                    <p:set>
                                      <p:cBhvr>
                                        <p:cTn id="26" dur="500" fill="hold">
                                          <p:stCondLst>
                                            <p:cond delay="0"/>
                                          </p:stCondLst>
                                        </p:cTn>
                                        <p:tgtEl>
                                          <p:spTgt spid="3">
                                            <p:txEl>
                                              <p:pRg st="4" end="4"/>
                                            </p:txEl>
                                          </p:spTgt>
                                        </p:tgtEl>
                                        <p:attrNameLst>
                                          <p:attrName>style.visibility</p:attrName>
                                        </p:attrNameLst>
                                      </p:cBhvr>
                                      <p:to>
                                        <p:strVal val="visible"/>
                                      </p:to>
                                    </p:set>
                                    <p:anim calcmode="lin" valueType="num">
                                      <p:cBhvr additive="base">
                                        <p:cTn id="27"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4" end="4"/>
                                            </p:txEl>
                                          </p:spTgt>
                                        </p:tgtEl>
                                      </p:cBhvr>
                                    </p:animEffect>
                                  </p:childTnLst>
                                </p:cTn>
                              </p:par>
                            </p:childTnLst>
                          </p:cTn>
                        </p:par>
                        <p:par>
                          <p:cTn id="29" fill="hold">
                            <p:stCondLst>
                              <p:cond delay="10000"/>
                            </p:stCondLst>
                            <p:childTnLst>
                              <p:par>
                                <p:cTn id="30" presetID="10" presetClass="entr" presetSubtype="0" fill="hold" nodeType="afterEffect">
                                  <p:stCondLst>
                                    <p:cond delay="1500"/>
                                  </p:stCondLst>
                                  <p:childTnLst>
                                    <p:set>
                                      <p:cBhvr>
                                        <p:cTn id="31" dur="500"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par>
                          <p:cTn id="33" fill="hold">
                            <p:stCondLst>
                              <p:cond delay="12000"/>
                            </p:stCondLst>
                            <p:childTnLst>
                              <p:par>
                                <p:cTn id="34" presetID="10" presetClass="entr" presetSubtype="0" fill="hold" grpId="0" nodeType="afterEffect" nodePh="1">
                                  <p:stCondLst>
                                    <p:cond delay="1500"/>
                                  </p:stCondLst>
                                  <p:endCondLst>
                                    <p:cond evt="begin" delay="0">
                                      <p:tn val="34"/>
                                    </p:cond>
                                  </p:endCondLst>
                                  <p:childTnLst>
                                    <p:set>
                                      <p:cBhvr>
                                        <p:cTn id="35" dur="500"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897" y="76200"/>
            <a:ext cx="10157354" cy="1397000"/>
          </a:xfrm>
          <a:prstGeom prst="rect">
            <a:avLst/>
          </a:prstGeom>
        </p:spPr>
        <p:txBody>
          <a:bodyPr anchor="b">
            <a:normAutofit/>
          </a:bodyPr>
          <a:lstStyle/>
          <a:p>
            <a:r>
              <a:rPr lang="en-GB" sz="4000" dirty="0">
                <a:latin typeface="Segoe Marker"/>
              </a:rPr>
              <a:t>Examples of Coordination by endocrine glands</a:t>
            </a:r>
            <a:endParaRPr lang="en-GB" sz="4000" dirty="0">
              <a:latin typeface="Segoe Marker"/>
            </a:endParaRPr>
          </a:p>
        </p:txBody>
      </p:sp>
      <p:sp>
        <p:nvSpPr>
          <p:cNvPr id="8" name="Content Placeholder 2"/>
          <p:cNvSpPr>
            <a:spLocks noGrp="1"/>
          </p:cNvSpPr>
          <p:nvPr>
            <p:ph idx="1"/>
          </p:nvPr>
        </p:nvSpPr>
        <p:spPr>
          <a:xfrm>
            <a:off x="1118897" y="1701800"/>
            <a:ext cx="10157354" cy="4470400"/>
          </a:xfrm>
        </p:spPr>
        <p:txBody>
          <a:bodyPr>
            <a:normAutofit/>
          </a:bodyPr>
          <a:lstStyle/>
          <a:p>
            <a:pPr marL="0" indent="0">
              <a:buNone/>
            </a:pPr>
            <a:r>
              <a:rPr lang="en-US" sz="2000" dirty="0">
                <a:latin typeface="Segoe Marker"/>
              </a:rPr>
              <a:t>Adrenal gland:</a:t>
            </a:r>
            <a:endParaRPr lang="en-US" sz="2000" dirty="0">
              <a:latin typeface="Segoe Marker"/>
            </a:endParaRPr>
          </a:p>
          <a:p>
            <a:pPr marL="0" indent="0">
              <a:buNone/>
            </a:pPr>
            <a:endParaRPr lang="en-US" sz="2000" dirty="0">
              <a:latin typeface="Segoe Marker"/>
            </a:endParaRPr>
          </a:p>
          <a:p>
            <a:pPr marL="0" indent="0">
              <a:buNone/>
            </a:pPr>
            <a:r>
              <a:rPr lang="en-IN" sz="2000" dirty="0">
                <a:latin typeface="Segoe Marker"/>
              </a:rPr>
              <a:t>When we are frightened or angry, the adrenal glands produce more adrenalin hormone which is sent through the blood to the heart, rib muscles and diaphragm. This increases breathing rate to supply more oxygen to the muscles to prepare the body to either run away or fight with the enemy.</a:t>
            </a:r>
            <a:endParaRPr lang="en-GB" sz="2000" dirty="0">
              <a:latin typeface="Segoe Marker"/>
            </a:endParaRPr>
          </a:p>
          <a:p>
            <a:pPr marL="0" indent="0">
              <a:buNone/>
            </a:pPr>
            <a:endParaRPr lang="en-US" sz="2000" dirty="0">
              <a:latin typeface="Segoe Marker"/>
            </a:endParaRPr>
          </a:p>
        </p:txBody>
      </p:sp>
      <p:sp>
        <p:nvSpPr>
          <p:cNvPr id="4" name="Oval 3"/>
          <p:cNvSpPr/>
          <p:nvPr/>
        </p:nvSpPr>
        <p:spPr>
          <a:xfrm>
            <a:off x="11635409" y="63875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11787809" y="65399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500" fill="hold">
                                          <p:stCondLst>
                                            <p:cond delay="0"/>
                                          </p:stCondLst>
                                        </p:cTn>
                                        <p:tgtEl>
                                          <p:spTgt spid="8">
                                            <p:txEl>
                                              <p:pRg st="0" end="0"/>
                                            </p:txEl>
                                          </p:spTgt>
                                        </p:tgtEl>
                                        <p:attrNameLst>
                                          <p:attrName>style.visibility</p:attrName>
                                        </p:attrNameLst>
                                      </p:cBhvr>
                                      <p:to>
                                        <p:strVal val="visible"/>
                                      </p:to>
                                    </p:set>
                                    <p:anim calcmode="lin" valueType="num">
                                      <p:cBhvr additive="base">
                                        <p:cTn id="7" dur="500"/>
                                        <p:tgtEl>
                                          <p:spTgt spid="8">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8">
                                            <p:txEl>
                                              <p:pRg st="0" end="0"/>
                                            </p:txEl>
                                          </p:spTgt>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500" fill="hold">
                                          <p:stCondLst>
                                            <p:cond delay="0"/>
                                          </p:stCondLst>
                                        </p:cTn>
                                        <p:tgtEl>
                                          <p:spTgt spid="8">
                                            <p:txEl>
                                              <p:pRg st="2" end="2"/>
                                            </p:txEl>
                                          </p:spTgt>
                                        </p:tgtEl>
                                        <p:attrNameLst>
                                          <p:attrName>style.visibility</p:attrName>
                                        </p:attrNameLst>
                                      </p:cBhvr>
                                      <p:to>
                                        <p:strVal val="visible"/>
                                      </p:to>
                                    </p:set>
                                    <p:anim calcmode="lin" valueType="num">
                                      <p:cBhvr additive="base">
                                        <p:cTn id="12" dur="500"/>
                                        <p:tgtEl>
                                          <p:spTgt spid="8">
                                            <p:txEl>
                                              <p:pRg st="2" end="2"/>
                                            </p:txEl>
                                          </p:spTgt>
                                        </p:tgtEl>
                                        <p:attrNameLst>
                                          <p:attrName>ppt_y</p:attrName>
                                        </p:attrNameLst>
                                      </p:cBhvr>
                                      <p:tavLst>
                                        <p:tav tm="0">
                                          <p:val>
                                            <p:strVal val="#ppt_y+#ppt_h*1.125000"/>
                                          </p:val>
                                        </p:tav>
                                        <p:tav tm="100000">
                                          <p:val>
                                            <p:strVal val="#ppt_y"/>
                                          </p:val>
                                        </p:tav>
                                      </p:tavLst>
                                    </p:anim>
                                    <p:animEffect transition="in" filter="wipe(up)">
                                      <p:cBhvr>
                                        <p:cTn id="13" dur="500"/>
                                        <p:tgtEl>
                                          <p:spTgt spid="8">
                                            <p:txEl>
                                              <p:pRg st="2" end="2"/>
                                            </p:txEl>
                                          </p:spTgt>
                                        </p:tgtEl>
                                      </p:cBhvr>
                                    </p:animEffect>
                                  </p:childTnLst>
                                </p:cTn>
                              </p:par>
                            </p:childTnLst>
                          </p:cTn>
                        </p:par>
                        <p:par>
                          <p:cTn id="14" fill="hold">
                            <p:stCondLst>
                              <p:cond delay="1000"/>
                            </p:stCondLst>
                            <p:childTnLst>
                              <p:par>
                                <p:cTn id="15" presetID="10" presetClass="entr" presetSubtype="0" fill="hold" grpId="0" nodeType="afterEffect" nodePh="1">
                                  <p:stCondLst>
                                    <p:cond delay="0"/>
                                  </p:stCondLst>
                                  <p:endCondLst>
                                    <p:cond evt="begin" delay="0">
                                      <p:tn val="15"/>
                                    </p:cond>
                                  </p:endCondLst>
                                  <p:childTnLst>
                                    <p:set>
                                      <p:cBhvr>
                                        <p:cTn id="16" dur="500"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buNone/>
            </a:pPr>
            <a:r>
              <a:rPr lang="en-GB" sz="2000" dirty="0">
                <a:latin typeface="Segoe Marker"/>
              </a:rPr>
              <a:t>Thyroid gland</a:t>
            </a:r>
            <a:endParaRPr lang="en-GB" sz="2000" dirty="0">
              <a:latin typeface="Segoe Marker"/>
            </a:endParaRPr>
          </a:p>
          <a:p>
            <a:pPr marL="0" indent="0">
              <a:buNone/>
            </a:pPr>
            <a:endParaRPr lang="en-GB" sz="2000" dirty="0">
              <a:latin typeface="Segoe Marker"/>
            </a:endParaRPr>
          </a:p>
          <a:p>
            <a:pPr marL="0" indent="0">
              <a:buNone/>
            </a:pPr>
            <a:r>
              <a:rPr lang="en-IN" sz="2000" dirty="0">
                <a:latin typeface="Segoe Marker"/>
              </a:rPr>
              <a:t>Iodine is needed by the thyroid gland to produce the hormone thyroxin. Thyroxin controls the metabolism of carbohydrates, fats and proteins and helps in proper growth. If the diet is deficient in iodine it causes goitre.</a:t>
            </a:r>
            <a:endParaRPr lang="en-US" sz="2000" dirty="0">
              <a:latin typeface="Segoe Marker"/>
            </a:endParaRPr>
          </a:p>
          <a:p>
            <a:pPr marL="0" indent="0">
              <a:buNone/>
            </a:pPr>
            <a:endParaRPr lang="en-GB" sz="2000" dirty="0">
              <a:latin typeface="Segoe Marker"/>
            </a:endParaRPr>
          </a:p>
        </p:txBody>
      </p:sp>
      <p:sp>
        <p:nvSpPr>
          <p:cNvPr id="4" name="Oval 3"/>
          <p:cNvSpPr/>
          <p:nvPr/>
        </p:nvSpPr>
        <p:spPr>
          <a:xfrm>
            <a:off x="11635409" y="63875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11787809" y="65399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2000"/>
                            </p:stCondLst>
                            <p:childTnLst>
                              <p:par>
                                <p:cTn id="9" presetID="12" presetClass="entr" presetSubtype="4" fill="hold" grpId="0" nodeType="afterEffect">
                                  <p:stCondLst>
                                    <p:cond delay="1500"/>
                                  </p:stCondLst>
                                  <p:childTnLst>
                                    <p:set>
                                      <p:cBhvr>
                                        <p:cTn id="10" dur="500" fill="hold">
                                          <p:stCondLst>
                                            <p:cond delay="0"/>
                                          </p:stCondLst>
                                        </p:cTn>
                                        <p:tgtEl>
                                          <p:spTgt spid="3">
                                            <p:txEl>
                                              <p:pRg st="2" end="2"/>
                                            </p:txEl>
                                          </p:spTgt>
                                        </p:tgtEl>
                                        <p:attrNameLst>
                                          <p:attrName>style.visibility</p:attrName>
                                        </p:attrNameLst>
                                      </p:cBhvr>
                                      <p:to>
                                        <p:strVal val="visible"/>
                                      </p:to>
                                    </p:set>
                                    <p:anim calcmode="lin" valueType="num">
                                      <p:cBhvr additive="base">
                                        <p:cTn id="11"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2" end="2"/>
                                            </p:txEl>
                                          </p:spTgt>
                                        </p:tgtEl>
                                      </p:cBhvr>
                                    </p:animEffect>
                                  </p:childTnLst>
                                </p:cTn>
                              </p:par>
                            </p:childTnLst>
                          </p:cTn>
                        </p:par>
                        <p:par>
                          <p:cTn id="13" fill="hold">
                            <p:stCondLst>
                              <p:cond delay="4000"/>
                            </p:stCondLst>
                            <p:childTnLst>
                              <p:par>
                                <p:cTn id="14" presetID="10" presetClass="entr" presetSubtype="0" fill="hold" grpId="0" nodeType="afterEffect" nodePh="1">
                                  <p:stCondLst>
                                    <p:cond delay="1500"/>
                                  </p:stCondLst>
                                  <p:endCondLst>
                                    <p:cond evt="begin" delay="0">
                                      <p:tn val="14"/>
                                    </p:cond>
                                  </p:endCondLst>
                                  <p:childTnLst>
                                    <p:set>
                                      <p:cBhvr>
                                        <p:cTn id="15" dur="500"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buNone/>
            </a:pPr>
            <a:r>
              <a:rPr lang="en-GB" sz="2000" dirty="0">
                <a:latin typeface="Segoe Marker"/>
              </a:rPr>
              <a:t>Pituitary Gland</a:t>
            </a:r>
            <a:endParaRPr lang="en-GB" sz="2000" dirty="0">
              <a:latin typeface="Segoe Marker"/>
            </a:endParaRPr>
          </a:p>
          <a:p>
            <a:pPr marL="0" indent="0">
              <a:buNone/>
            </a:pPr>
            <a:endParaRPr lang="en-GB" sz="2000" dirty="0">
              <a:latin typeface="Segoe Marker"/>
            </a:endParaRPr>
          </a:p>
          <a:p>
            <a:pPr marL="0" indent="0">
              <a:buNone/>
            </a:pPr>
            <a:r>
              <a:rPr lang="en-IN" sz="2000" dirty="0">
                <a:latin typeface="Segoe Marker"/>
              </a:rPr>
              <a:t>The pituitary gland produce growth hormones. Deficiency of this hormone in childhood causes dwarfism. Excess of this hormone causes tall growth. </a:t>
            </a:r>
            <a:endParaRPr lang="en-US" sz="2000" dirty="0">
              <a:latin typeface="Segoe Marker"/>
            </a:endParaRPr>
          </a:p>
          <a:p>
            <a:pPr marL="0" indent="0">
              <a:buNone/>
            </a:pPr>
            <a:endParaRPr lang="en-GB" sz="2000" dirty="0">
              <a:latin typeface="Segoe Marker"/>
            </a:endParaRPr>
          </a:p>
        </p:txBody>
      </p:sp>
      <p:sp>
        <p:nvSpPr>
          <p:cNvPr id="4" name="Oval 3"/>
          <p:cNvSpPr/>
          <p:nvPr/>
        </p:nvSpPr>
        <p:spPr>
          <a:xfrm>
            <a:off x="11635409" y="63875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11787809" y="65399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childTnLst>
                                    <p:set>
                                      <p:cBhvr>
                                        <p:cTn id="6" dur="500"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1500"/>
                                  </p:stCondLst>
                                  <p:childTnLst>
                                    <p:set>
                                      <p:cBhvr>
                                        <p:cTn id="10" dur="500"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4000"/>
                            </p:stCondLst>
                            <p:childTnLst>
                              <p:par>
                                <p:cTn id="13" presetID="10" presetClass="entr" presetSubtype="0" fill="hold" grpId="0" nodeType="afterEffect" nodePh="1">
                                  <p:stCondLst>
                                    <p:cond delay="1500"/>
                                  </p:stCondLst>
                                  <p:endCondLst>
                                    <p:cond evt="begin" delay="0">
                                      <p:tn val="13"/>
                                    </p:cond>
                                  </p:endCondLst>
                                  <p:childTnLst>
                                    <p:set>
                                      <p:cBhvr>
                                        <p:cTn id="14" dur="500"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buNone/>
            </a:pPr>
            <a:r>
              <a:rPr lang="en-GB" sz="2000" dirty="0">
                <a:latin typeface="Segoe Marker"/>
              </a:rPr>
              <a:t>Pancreas</a:t>
            </a:r>
            <a:endParaRPr lang="en-GB" sz="2000" dirty="0">
              <a:latin typeface="Segoe Marker"/>
            </a:endParaRPr>
          </a:p>
          <a:p>
            <a:pPr marL="0" indent="0">
              <a:buNone/>
            </a:pPr>
            <a:endParaRPr lang="en-GB" sz="2000" dirty="0">
              <a:latin typeface="Segoe Marker"/>
            </a:endParaRPr>
          </a:p>
          <a:p>
            <a:pPr marL="0" indent="0">
              <a:buNone/>
            </a:pPr>
            <a:r>
              <a:rPr lang="en-IN" sz="2000" dirty="0">
                <a:latin typeface="Segoe Marker"/>
              </a:rPr>
              <a:t>The pancreas produces the hormone insulin which controls the blood sugar level. Increase in blood sugar level causes diabetes. A diabetic patient has to take insulin injections to control his blood sugar level.</a:t>
            </a:r>
            <a:endParaRPr lang="en-US" sz="2000" dirty="0">
              <a:latin typeface="Segoe Marker"/>
            </a:endParaRPr>
          </a:p>
          <a:p>
            <a:pPr marL="0" indent="0">
              <a:buNone/>
            </a:pPr>
            <a:endParaRPr lang="en-GB" sz="2000" dirty="0">
              <a:latin typeface="Segoe Marker"/>
            </a:endParaRPr>
          </a:p>
        </p:txBody>
      </p:sp>
      <p:sp>
        <p:nvSpPr>
          <p:cNvPr id="4" name="Oval 3"/>
          <p:cNvSpPr/>
          <p:nvPr/>
        </p:nvSpPr>
        <p:spPr>
          <a:xfrm>
            <a:off x="11635409" y="63875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11787809" y="65399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childTnLst>
                                    <p:set>
                                      <p:cBhvr>
                                        <p:cTn id="6" dur="500"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1500"/>
                                  </p:stCondLst>
                                  <p:childTnLst>
                                    <p:set>
                                      <p:cBhvr>
                                        <p:cTn id="10" dur="500"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4000"/>
                            </p:stCondLst>
                            <p:childTnLst>
                              <p:par>
                                <p:cTn id="13" presetID="10" presetClass="entr" presetSubtype="0" fill="hold" grpId="0" nodeType="afterEffect" nodePh="1">
                                  <p:stCondLst>
                                    <p:cond delay="1500"/>
                                  </p:stCondLst>
                                  <p:endCondLst>
                                    <p:cond evt="begin" delay="0">
                                      <p:tn val="13"/>
                                    </p:cond>
                                  </p:endCondLst>
                                  <p:childTnLst>
                                    <p:set>
                                      <p:cBhvr>
                                        <p:cTn id="14" dur="500"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buNone/>
            </a:pPr>
            <a:r>
              <a:rPr lang="en-GB" sz="2000" dirty="0">
                <a:latin typeface="Segoe Marker"/>
              </a:rPr>
              <a:t>Testes and Ovaries</a:t>
            </a:r>
            <a:endParaRPr lang="en-GB" sz="2000" dirty="0">
              <a:latin typeface="Segoe Marker"/>
            </a:endParaRPr>
          </a:p>
          <a:p>
            <a:pPr marL="0" indent="0">
              <a:buNone/>
            </a:pPr>
            <a:endParaRPr lang="en-GB" sz="2000" dirty="0">
              <a:latin typeface="Segoe Marker"/>
            </a:endParaRPr>
          </a:p>
          <a:p>
            <a:pPr marL="0" indent="0">
              <a:buNone/>
            </a:pPr>
            <a:r>
              <a:rPr lang="en-IN" sz="2000" dirty="0">
                <a:latin typeface="Segoe Marker"/>
              </a:rPr>
              <a:t>The testes in males produces the hormone testosterone which controls the production of sperms and changes during puberty. The ovary in females produces the hormone oestrogen which controls the  menstrual cycle and development of sex organs.</a:t>
            </a:r>
            <a:endParaRPr lang="en-US" sz="2000" dirty="0">
              <a:latin typeface="Segoe Marker"/>
            </a:endParaRPr>
          </a:p>
          <a:p>
            <a:pPr marL="0" indent="0">
              <a:buNone/>
            </a:pPr>
            <a:endParaRPr lang="en-GB" sz="2000" dirty="0">
              <a:latin typeface="Segoe Marker"/>
            </a:endParaRPr>
          </a:p>
        </p:txBody>
      </p:sp>
      <p:sp>
        <p:nvSpPr>
          <p:cNvPr id="4" name="Oval 3"/>
          <p:cNvSpPr/>
          <p:nvPr/>
        </p:nvSpPr>
        <p:spPr>
          <a:xfrm>
            <a:off x="11635409" y="63875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11787809" y="65399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childTnLst>
                                    <p:set>
                                      <p:cBhvr>
                                        <p:cTn id="6" dur="500"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1500"/>
                                  </p:stCondLst>
                                  <p:childTnLst>
                                    <p:set>
                                      <p:cBhvr>
                                        <p:cTn id="10" dur="500"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4000"/>
                            </p:stCondLst>
                            <p:childTnLst>
                              <p:par>
                                <p:cTn id="13" presetID="10" presetClass="entr" presetSubtype="0" fill="hold" grpId="0" nodeType="afterEffect" nodePh="1">
                                  <p:stCondLst>
                                    <p:cond delay="1500"/>
                                  </p:stCondLst>
                                  <p:endCondLst>
                                    <p:cond evt="begin" delay="0">
                                      <p:tn val="13"/>
                                    </p:cond>
                                  </p:endCondLst>
                                  <p:childTnLst>
                                    <p:set>
                                      <p:cBhvr>
                                        <p:cTn id="14" dur="500"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 this chapter we learnt</a:t>
            </a:r>
            <a:endParaRPr lang="en-GB" dirty="0"/>
          </a:p>
        </p:txBody>
      </p:sp>
      <p:sp>
        <p:nvSpPr>
          <p:cNvPr id="3" name="Content Placeholder 2"/>
          <p:cNvSpPr>
            <a:spLocks noGrp="1"/>
          </p:cNvSpPr>
          <p:nvPr>
            <p:ph idx="1"/>
          </p:nvPr>
        </p:nvSpPr>
        <p:spPr>
          <a:xfrm>
            <a:off x="1118897" y="1701800"/>
            <a:ext cx="10157354" cy="4470400"/>
          </a:xfrm>
        </p:spPr>
        <p:txBody>
          <a:bodyPr>
            <a:normAutofit/>
          </a:bodyPr>
          <a:lstStyle/>
          <a:p>
            <a:pPr marL="0" indent="0">
              <a:buNone/>
            </a:pPr>
            <a:r>
              <a:rPr lang="en-GB" dirty="0"/>
              <a:t>Hormones in Humans.</a:t>
            </a:r>
            <a:endParaRPr lang="en-GB" dirty="0"/>
          </a:p>
          <a:p>
            <a:pPr marL="0" indent="0">
              <a:buNone/>
            </a:pPr>
            <a:r>
              <a:rPr lang="en-GB" dirty="0"/>
              <a:t>The endocrine system and its various parts.</a:t>
            </a:r>
            <a:endParaRPr lang="en-GB" dirty="0"/>
          </a:p>
          <a:p>
            <a:pPr marL="0" indent="0">
              <a:buNone/>
            </a:pPr>
            <a:endParaRPr lang="en-GB" sz="1800" dirty="0"/>
          </a:p>
        </p:txBody>
      </p:sp>
      <p:sp>
        <p:nvSpPr>
          <p:cNvPr id="4" name="Oval 3"/>
          <p:cNvSpPr/>
          <p:nvPr/>
        </p:nvSpPr>
        <p:spPr>
          <a:xfrm>
            <a:off x="11635409" y="63875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11787809" y="6539948"/>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500"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0" presetClass="entr" presetSubtype="0" fill="hold" grpId="0" nodeType="afterEffect" nodePh="1">
                                  <p:stCondLst>
                                    <p:cond delay="1500"/>
                                  </p:stCondLst>
                                  <p:endCondLst>
                                    <p:cond evt="begin" delay="0">
                                      <p:tn val="15"/>
                                    </p:cond>
                                  </p:endCondLst>
                                  <p:childTnLst>
                                    <p:set>
                                      <p:cBhvr>
                                        <p:cTn id="16" dur="500"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theme/theme1.xml><?xml version="1.0" encoding="utf-8"?>
<a:theme xmlns:a="http://schemas.openxmlformats.org/drawingml/2006/main" name="Welcome back to school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 7</Template>
  <TotalTime>0</TotalTime>
  <Words>1651</Words>
  <Application>WPS Presentation</Application>
  <PresentationFormat>Widescreen</PresentationFormat>
  <Paragraphs>45</Paragraphs>
  <Slides>8</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Century Gothic</vt:lpstr>
      <vt:lpstr>Segoe Marker</vt:lpstr>
      <vt:lpstr>Segoe Print</vt:lpstr>
      <vt:lpstr>Microsoft YaHei</vt:lpstr>
      <vt:lpstr>Arial Unicode MS</vt:lpstr>
      <vt:lpstr>Calibri</vt:lpstr>
      <vt:lpstr>Welcome back to school presentation</vt:lpstr>
      <vt:lpstr>Control and Coordination</vt:lpstr>
      <vt:lpstr>Hormones in Humans</vt:lpstr>
      <vt:lpstr>Examples of Coordination by endocrine glands</vt:lpstr>
      <vt:lpstr>PowerPoint 演示文稿</vt:lpstr>
      <vt:lpstr>PowerPoint 演示文稿</vt:lpstr>
      <vt:lpstr>PowerPoint 演示文稿</vt:lpstr>
      <vt:lpstr>PowerPoint 演示文稿</vt:lpstr>
      <vt:lpstr>In this chapter we learnt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Coordination in Plants</dc:title>
  <dc:creator>Vedant Iyer</dc:creator>
  <cp:lastModifiedBy>tenzi</cp:lastModifiedBy>
  <cp:revision>8</cp:revision>
  <dcterms:created xsi:type="dcterms:W3CDTF">2019-09-17T08:50:00Z</dcterms:created>
  <dcterms:modified xsi:type="dcterms:W3CDTF">2019-09-21T10:14:29Z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