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3" r:id="rId3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67" autoAdjust="0"/>
  </p:normalViewPr>
  <p:slideViewPr>
    <p:cSldViewPr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Spore formation is another means of asexual reproduction, and the last type of asexual reproduction we’ll be discussing about in this video. </a:t>
            </a:r>
            <a:endParaRPr lang="en-US" dirty="0"/>
          </a:p>
          <a:p>
            <a:r>
              <a:rPr lang="en-US" dirty="0"/>
              <a:t>A few Organisms which belong to the fungi group produce spores within a sac-like structure called sporangium. </a:t>
            </a:r>
            <a:endParaRPr lang="en-US" dirty="0"/>
          </a:p>
          <a:p>
            <a:r>
              <a:rPr lang="en-US" dirty="0"/>
              <a:t>Under the favorable conditions, sporangium burst to release spores which germinate to form new offspring.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Animate an appropriate diagram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F27C4-F237-4BC0-B7F0-D4F841A796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Reproduction is the process by which organisms, such as plants and animals, produce offspring. </a:t>
            </a:r>
            <a:endParaRPr lang="en-US" dirty="0"/>
          </a:p>
          <a:p>
            <a:r>
              <a:rPr lang="en-US" dirty="0"/>
              <a:t>In this process, organisms replicate themselves and bear offspring in order to ensure the survival of their species. </a:t>
            </a:r>
            <a:endParaRPr lang="en-US" dirty="0"/>
          </a:p>
          <a:p>
            <a:r>
              <a:rPr lang="en-US" dirty="0"/>
              <a:t>There are two types of reproduction namely Sexual Reproduction and Asexual Reproduction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asexual reproduction, a single organism generates a new organism. </a:t>
            </a:r>
            <a:endParaRPr lang="en-US" dirty="0"/>
          </a:p>
          <a:p>
            <a:r>
              <a:rPr lang="en-US" dirty="0"/>
              <a:t>This organism is genetically identical to its parent. </a:t>
            </a:r>
            <a:endParaRPr lang="en-US" dirty="0"/>
          </a:p>
          <a:p>
            <a:r>
              <a:rPr lang="en-US" dirty="0"/>
              <a:t>Organisms that partake in asexual reproduction include most fungi, bacteria and certain plants.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types of asexual reproduction are Fission, Fragmentation, Regeneration, Spore Formation, Vegetative </a:t>
            </a:r>
            <a:r>
              <a:rPr lang="en-US" dirty="0" err="1"/>
              <a:t>Propogation</a:t>
            </a:r>
            <a:r>
              <a:rPr lang="en-US" dirty="0"/>
              <a:t>, and Budding. We shall briefly discuss about them in the upcoming slides.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Fission means division. </a:t>
            </a:r>
            <a:endParaRPr lang="en-US" dirty="0"/>
          </a:p>
          <a:p>
            <a:r>
              <a:rPr lang="en-US" dirty="0"/>
              <a:t>During the fission process, the parent cell divides into two or more cells. </a:t>
            </a:r>
            <a:endParaRPr lang="en-US" dirty="0"/>
          </a:p>
          <a:p>
            <a:r>
              <a:rPr lang="en-US" dirty="0"/>
              <a:t>The orientation of the division is different or different cells.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Animate the displayed picture.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For example, as you can see in the diagram, an amoeba can divide itself into two at any plane but the division in Leishmania is longitudinal.</a:t>
            </a:r>
            <a:endParaRPr lang="en-US" dirty="0"/>
          </a:p>
          <a:p>
            <a:r>
              <a:rPr lang="en-US" dirty="0"/>
              <a:t>Fission can be of two types, namely, binary fission and multiple fission.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Fragmentation is nothing but another type of asexual reproduction.</a:t>
            </a:r>
            <a:endParaRPr lang="en-US" dirty="0"/>
          </a:p>
          <a:p>
            <a:r>
              <a:rPr lang="en-US" dirty="0"/>
              <a:t>Multi-cellular organisms like planaria, spirogyra, etc. reproduce by fragmentation. </a:t>
            </a:r>
            <a:endParaRPr lang="en-US" dirty="0"/>
          </a:p>
          <a:p>
            <a:r>
              <a:rPr lang="en-US" dirty="0"/>
              <a:t>Here, parent body divides into two or more fragments, and Later, each fragment develops into a new individual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Animate an appropriate diagram accordingly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r>
              <a:rPr lang="en-IN" sz="2000" i="1" dirty="0"/>
              <a:t>Animate the displayed picture.</a:t>
            </a:r>
            <a:endParaRPr lang="en-IN" sz="2000" i="1" dirty="0"/>
          </a:p>
          <a:p>
            <a:endParaRPr lang="en-US" sz="2000" dirty="0"/>
          </a:p>
          <a:p>
            <a:r>
              <a:rPr lang="en-US" sz="2000" dirty="0"/>
              <a:t>If you ever observed, When a lizard loses its tail, it grows a new one. This is nothing but regeneration. </a:t>
            </a:r>
            <a:endParaRPr lang="en-US" sz="2000" dirty="0"/>
          </a:p>
          <a:p>
            <a:r>
              <a:rPr lang="en-US" sz="2000" dirty="0"/>
              <a:t>In many organisms, there are specialized cells, which can differentiate and grow into a new organism. </a:t>
            </a:r>
            <a:endParaRPr lang="en-US" sz="2000" dirty="0"/>
          </a:p>
          <a:p>
            <a:r>
              <a:rPr lang="en-US" sz="2000" dirty="0"/>
              <a:t>Organisms like hydra and planaria and of course, lizards, also show regeneration. </a:t>
            </a:r>
            <a:endParaRPr lang="en-US" sz="2000" dirty="0"/>
          </a:p>
          <a:p>
            <a:r>
              <a:rPr lang="en-US" sz="2000" dirty="0"/>
              <a:t>In these organisms, when the cell divides into numerous pieces, each piece proliferates and differentiates to regenerate new organisms.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Animate the displayed picture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Some organisms develop buds on their body. These buds develop into a new individual. This is known as budding. </a:t>
            </a:r>
            <a:endParaRPr lang="en-US" dirty="0"/>
          </a:p>
          <a:p>
            <a:r>
              <a:rPr lang="en-US" dirty="0"/>
              <a:t>An example is a hydra. From the parent hydra, a bud arises which eventually matures into a new hydra. Once it gets mature, it detaches from the parent body.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Plants reproduce asexually through their vegetative parts. The vegetative parts are nothing but leaves, roots, stem, and buds. This is known as vegetative propagation. </a:t>
            </a:r>
            <a:endParaRPr lang="en-US" dirty="0"/>
          </a:p>
          <a:p>
            <a:r>
              <a:rPr lang="en-US" dirty="0"/>
              <a:t>For example, onion bulbs, tubers of potato, runners/stolon,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propogate</a:t>
            </a:r>
            <a:r>
              <a:rPr lang="en-US" dirty="0"/>
              <a:t> through this method.</a:t>
            </a:r>
            <a:endParaRPr lang="en-US" dirty="0"/>
          </a:p>
          <a:p>
            <a:r>
              <a:rPr lang="en-US" dirty="0"/>
              <a:t>Vegetative Propagation is much faster than the sexual reproduction in plants, which we will be discussing in the later slides.</a:t>
            </a:r>
            <a:endParaRPr lang="en-US" dirty="0"/>
          </a:p>
          <a:p>
            <a:r>
              <a:rPr lang="en-US" dirty="0"/>
              <a:t>This can be done artificially as well, which is widely employed in horticulture.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Animate an appropriate diagram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9"/>
            <a:ext cx="7008574" cy="142661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ORGANISMS REPRODUCE?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5"/>
            <a:ext cx="7008574" cy="740544"/>
          </a:xfrm>
        </p:spPr>
        <p:txBody>
          <a:bodyPr/>
          <a:lstStyle/>
          <a:p>
            <a:r>
              <a:rPr lang="en-US" dirty="0"/>
              <a:t>CHAPTER 8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6856" y="4864589"/>
            <a:ext cx="5396217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Part 1</a:t>
            </a: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Vegetative Propagation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Vegetative propagation is nothing but reproduction through vegetative parts of the plants.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 err="1">
                <a:latin typeface="Segoe Marker" panose="03080602040302020204"/>
              </a:rPr>
              <a:t>Exmaples</a:t>
            </a:r>
            <a:r>
              <a:rPr lang="en-US" sz="2000" dirty="0">
                <a:latin typeface="Segoe Marker" panose="03080602040302020204"/>
              </a:rPr>
              <a:t> :</a:t>
            </a:r>
            <a:endParaRPr lang="en-US" sz="20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Potato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Onion bulbs</a:t>
            </a:r>
            <a:endParaRPr lang="en-IN" sz="16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Marker" panose="03080602040302020204"/>
              </a:rPr>
              <a:t>Spore Formation</a:t>
            </a:r>
            <a:endParaRPr lang="en-IN" sz="40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Segoe Marker" panose="03080602040302020204"/>
              </a:rPr>
              <a:t>Offsprings</a:t>
            </a:r>
            <a:r>
              <a:rPr lang="en-US" sz="2000" dirty="0">
                <a:latin typeface="Segoe Marker" panose="03080602040302020204"/>
              </a:rPr>
              <a:t> are generated from spores, produced by sporangium</a:t>
            </a:r>
            <a:endParaRPr lang="en-IN" sz="2000" dirty="0">
              <a:latin typeface="Segoe Marker" panose="03080602040302020204"/>
            </a:endParaRPr>
          </a:p>
        </p:txBody>
      </p:sp>
      <p:pic>
        <p:nvPicPr>
          <p:cNvPr id="6" name="Content Placeholder 5" descr="spore-formation-in-fungus-rhixopus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09235" y="2252980"/>
            <a:ext cx="6757035" cy="2840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Marker" panose="03080602040302020204"/>
              </a:rPr>
              <a:t>What is Reproduction?</a:t>
            </a:r>
            <a:endParaRPr lang="en-US" dirty="0">
              <a:latin typeface="Segoe Marker" panose="03080602040302020204"/>
            </a:endParaRPr>
          </a:p>
          <a:p>
            <a:r>
              <a:rPr lang="en-US" dirty="0">
                <a:latin typeface="Segoe Marker" panose="03080602040302020204"/>
              </a:rPr>
              <a:t>Modes of Reproduction by Single Organisms</a:t>
            </a:r>
            <a:endParaRPr lang="en-US" dirty="0">
              <a:latin typeface="Segoe Marker" panose="03080602040302020204"/>
            </a:endParaRPr>
          </a:p>
          <a:p>
            <a:r>
              <a:rPr lang="en-US" dirty="0">
                <a:latin typeface="Segoe Marker" panose="03080602040302020204"/>
              </a:rPr>
              <a:t>Types of Asexual Reproduction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2636912"/>
            <a:ext cx="10157354" cy="1397000"/>
          </a:xfrm>
        </p:spPr>
        <p:txBody>
          <a:bodyPr/>
          <a:lstStyle/>
          <a:p>
            <a:r>
              <a:rPr lang="en-US" dirty="0"/>
              <a:t>Modes of Reproduction by Single Organisms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What is Reproduction?</a:t>
            </a:r>
            <a:endParaRPr lang="en-US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It is a process of producing offspring.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Types: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Sexual Reproduction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Asexual Reproduction</a:t>
            </a:r>
            <a:endParaRPr lang="en-US" sz="16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Asexual Reproduction</a:t>
            </a:r>
            <a:endParaRPr lang="en-US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A new organism is generated by only a single organism, </a:t>
            </a:r>
            <a:r>
              <a:rPr lang="en-US" sz="2000" dirty="0" err="1">
                <a:latin typeface="Segoe Marker" panose="03080602040302020204"/>
              </a:rPr>
              <a:t>i.e</a:t>
            </a:r>
            <a:r>
              <a:rPr lang="en-US" sz="2000" dirty="0">
                <a:latin typeface="Segoe Marker" panose="03080602040302020204"/>
              </a:rPr>
              <a:t>, the parent.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Examples are fungi, bacteria, etc.</a:t>
            </a:r>
            <a:endParaRPr lang="en-US" sz="20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Types of Asexual </a:t>
            </a:r>
            <a:r>
              <a:rPr lang="en-US" sz="4200" dirty="0" err="1">
                <a:latin typeface="Segoe Marker" panose="03080602040302020204"/>
              </a:rPr>
              <a:t>Reproducition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The types of asexual reproduction are:</a:t>
            </a:r>
            <a:endParaRPr lang="en-US" sz="20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Fission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Fragmentation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Regeneration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Spore Formation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Vegetative </a:t>
            </a:r>
            <a:r>
              <a:rPr lang="en-US" sz="1600" dirty="0" err="1">
                <a:latin typeface="Segoe Marker" panose="03080602040302020204"/>
              </a:rPr>
              <a:t>Propogation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Budding</a:t>
            </a:r>
            <a:endParaRPr lang="en-US" sz="1600" dirty="0">
              <a:latin typeface="Segoe Marker" panose="03080602040302020204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Fission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The parent cell divides into two or more cells.</a:t>
            </a:r>
            <a:endParaRPr lang="en-US" sz="2000" dirty="0">
              <a:latin typeface="Segoe Marker" panose="03080602040302020204"/>
            </a:endParaRPr>
          </a:p>
          <a:p>
            <a:r>
              <a:rPr lang="en-IN" sz="2000" dirty="0">
                <a:latin typeface="Segoe Marker" panose="03080602040302020204"/>
              </a:rPr>
              <a:t>There are two types of fission:</a:t>
            </a:r>
            <a:r>
              <a:rPr lang="en-IN" dirty="0"/>
              <a:t>	</a:t>
            </a:r>
            <a:endParaRPr lang="en-IN" dirty="0"/>
          </a:p>
          <a:p>
            <a:pPr lvl="1"/>
            <a:r>
              <a:rPr lang="en-IN" sz="1600" dirty="0">
                <a:latin typeface="Segoe Marker" panose="03080602040302020204"/>
              </a:rPr>
              <a:t>Binary fission</a:t>
            </a:r>
            <a:endParaRPr lang="en-IN" sz="1600" dirty="0">
              <a:latin typeface="Segoe Marker" panose="03080602040302020204"/>
            </a:endParaRPr>
          </a:p>
          <a:p>
            <a:pPr lvl="1"/>
            <a:r>
              <a:rPr lang="en-IN" sz="1600" dirty="0">
                <a:latin typeface="Segoe Marker" panose="03080602040302020204"/>
              </a:rPr>
              <a:t>Multiple Fission</a:t>
            </a:r>
            <a:endParaRPr lang="en-IN" sz="1600" dirty="0">
              <a:latin typeface="Segoe Marker" panose="03080602040302020204"/>
            </a:endParaRPr>
          </a:p>
        </p:txBody>
      </p:sp>
      <p:pic>
        <p:nvPicPr>
          <p:cNvPr id="4" name="Content Placeholder 3" descr="Binary_fission_anim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0225" y="2755900"/>
            <a:ext cx="3810000" cy="2847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27535" y="6669405"/>
            <a:ext cx="123825" cy="76200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Fragmentation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In fragmentation, the parent body divides into two or more fragments.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Examples are planaria, spirogyra, etc.</a:t>
            </a:r>
            <a:endParaRPr lang="en-IN" sz="20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Regeneration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In regeneration, specialized cells can differentiate and grow into a new organism.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Examples are hydra, planaria, etc.</a:t>
            </a:r>
            <a:endParaRPr lang="en-IN" sz="2000" dirty="0">
              <a:latin typeface="Segoe Marker" panose="03080602040302020204"/>
            </a:endParaRPr>
          </a:p>
        </p:txBody>
      </p:sp>
      <p:pic>
        <p:nvPicPr>
          <p:cNvPr id="5" name="Content Placeholder 4" descr="Planarian_heteromorphosis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3295" y="1701800"/>
            <a:ext cx="2944495" cy="447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Budding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Reproduction through buds is called budding</a:t>
            </a:r>
            <a:r>
              <a:rPr lang="en-IN" sz="2000" dirty="0">
                <a:latin typeface="Segoe Marker" panose="03080602040302020204"/>
              </a:rPr>
              <a:t>.</a:t>
            </a:r>
            <a:endParaRPr lang="en-IN" sz="2000" dirty="0">
              <a:latin typeface="Segoe Marker" panose="03080602040302020204"/>
            </a:endParaRPr>
          </a:p>
          <a:p>
            <a:r>
              <a:rPr lang="en-IN" sz="2000" dirty="0">
                <a:latin typeface="Segoe Marker" panose="03080602040302020204"/>
              </a:rPr>
              <a:t>Example : Hydra</a:t>
            </a:r>
            <a:endParaRPr lang="en-US" sz="2000" dirty="0">
              <a:latin typeface="Segoe Marker" panose="03080602040302020204"/>
            </a:endParaRPr>
          </a:p>
        </p:txBody>
      </p:sp>
      <p:pic>
        <p:nvPicPr>
          <p:cNvPr id="5" name="Content Placeholder 4" descr="205343_bud_hy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1555" y="2269490"/>
            <a:ext cx="2847975" cy="3333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Custom 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FF0000"/>
      </a:accent1>
      <a:accent2>
        <a:srgbClr val="A6B727"/>
      </a:accent2>
      <a:accent3>
        <a:srgbClr val="F69200"/>
      </a:accent3>
      <a:accent4>
        <a:srgbClr val="FFFFF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1202</Words>
  <Application>WPS Presentation</Application>
  <PresentationFormat>Custom</PresentationFormat>
  <Paragraphs>71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Century Gothic</vt:lpstr>
      <vt:lpstr>Segoe Marker</vt:lpstr>
      <vt:lpstr>Mongolian Baiti</vt:lpstr>
      <vt:lpstr>Yu Gothic UI</vt:lpstr>
      <vt:lpstr>Microsoft YaHei</vt:lpstr>
      <vt:lpstr>Arial Unicode MS</vt:lpstr>
      <vt:lpstr>Welcome back to school presentation</vt:lpstr>
      <vt:lpstr>HOW DO ORGANISMS REPRODUCE?</vt:lpstr>
      <vt:lpstr>Modes of Reproduction by Single Organisms</vt:lpstr>
      <vt:lpstr>What is Reproduction?</vt:lpstr>
      <vt:lpstr>Asexual Reproduction</vt:lpstr>
      <vt:lpstr>Types of Asexual Reproducition</vt:lpstr>
      <vt:lpstr>Fission</vt:lpstr>
      <vt:lpstr>Fragmentation</vt:lpstr>
      <vt:lpstr>Regeneration</vt:lpstr>
      <vt:lpstr>Budding</vt:lpstr>
      <vt:lpstr>Vegetative Propagation</vt:lpstr>
      <vt:lpstr>Spore Formation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19</cp:revision>
  <dcterms:created xsi:type="dcterms:W3CDTF">2019-07-24T09:54:00Z</dcterms:created>
  <dcterms:modified xsi:type="dcterms:W3CDTF">2019-09-21T10:19:14Z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