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56" r:id="rId3"/>
    <p:sldId id="277" r:id="rId4"/>
    <p:sldId id="270" r:id="rId5"/>
    <p:sldId id="271" r:id="rId7"/>
    <p:sldId id="272" r:id="rId8"/>
    <p:sldId id="273" r:id="rId9"/>
    <p:sldId id="274" r:id="rId10"/>
    <p:sldId id="27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howGuides="1">
      <p:cViewPr varScale="1">
        <p:scale>
          <a:sx n="67" d="100"/>
          <a:sy n="67" d="100"/>
        </p:scale>
        <p:origin x="644" y="6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Sexual Reproduction is the process in which new organisms are created, by combining the genetic information from two individuals of different sexes.</a:t>
            </a:r>
            <a:endParaRPr lang="en-US" dirty="0"/>
          </a:p>
          <a:p>
            <a:r>
              <a:rPr lang="en-US" dirty="0"/>
              <a:t>The genetic information is carried on chromosomes, within the nucleus of specialized sex cells called gametes. </a:t>
            </a:r>
            <a:endParaRPr lang="en-US" dirty="0"/>
          </a:p>
          <a:p>
            <a:r>
              <a:rPr lang="en-US" dirty="0"/>
              <a:t>In males, these gametes are called sperm and in females, they are known as eggs.</a:t>
            </a:r>
            <a:endParaRPr lang="en-US" dirty="0"/>
          </a:p>
          <a:p>
            <a:r>
              <a:rPr lang="en-US" dirty="0"/>
              <a:t>During sexual reproduction, two gametes join together in a fusion process known as fertilization.</a:t>
            </a:r>
            <a:endParaRPr lang="en-IN" dirty="0"/>
          </a:p>
          <a:p>
            <a:r>
              <a:rPr lang="en-US" dirty="0"/>
              <a:t>A zygote is formed through fertilization, which is nothing but the offspring.</a:t>
            </a:r>
            <a:endParaRPr lang="en-US" dirty="0"/>
          </a:p>
          <a:p>
            <a:r>
              <a:rPr lang="en-US" dirty="0"/>
              <a:t>It takes half of the DNA from each of its parents.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Animate a picture for DNA</a:t>
            </a:r>
            <a:endParaRPr lang="en-US" i="1" dirty="0"/>
          </a:p>
          <a:p>
            <a:r>
              <a:rPr lang="en-IN" dirty="0"/>
              <a:t>In humans, a zygote contains 46 chromosomes, 23 from mother and 23 from the father. </a:t>
            </a:r>
            <a:endParaRPr lang="en-IN" dirty="0"/>
          </a:p>
          <a:p>
            <a:r>
              <a:rPr lang="en-IN" dirty="0"/>
              <a:t>The combination of these chromosomes produce an offspring that is similar to both its mother and father but is not identical to either of them.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Plants can be unisexual and bisexual depending on the parts they contain. </a:t>
            </a:r>
            <a:endParaRPr lang="en-US" dirty="0"/>
          </a:p>
          <a:p>
            <a:r>
              <a:rPr lang="en-US" dirty="0"/>
              <a:t>Let us understand these parts for plant reproduction in this section.</a:t>
            </a:r>
            <a:endParaRPr lang="en-US" dirty="0"/>
          </a:p>
          <a:p>
            <a:r>
              <a:rPr lang="en-US" dirty="0"/>
              <a:t>A bisexual flower typically contains the male and female parts in it. </a:t>
            </a:r>
            <a:endParaRPr lang="en-US" dirty="0"/>
          </a:p>
          <a:p>
            <a:r>
              <a:rPr lang="en-US" dirty="0"/>
              <a:t>There are other supporting structures as well apart from the reproductive parts for sexual reproduction</a:t>
            </a:r>
            <a:endParaRPr lang="en-IN" dirty="0"/>
          </a:p>
          <a:p>
            <a:endParaRPr lang="en-IN" dirty="0"/>
          </a:p>
          <a:p>
            <a:r>
              <a:rPr lang="en-IN" i="1" dirty="0"/>
              <a:t>Animate the described picture</a:t>
            </a:r>
            <a:endParaRPr lang="en-IN" i="0" dirty="0"/>
          </a:p>
          <a:p>
            <a:endParaRPr lang="en-IN" i="1" dirty="0"/>
          </a:p>
          <a:p>
            <a:r>
              <a:rPr lang="en-IN" i="0" dirty="0"/>
              <a:t>The parts of a flower include calyx, corolla, Androecium, and </a:t>
            </a:r>
            <a:r>
              <a:rPr lang="en-IN" i="0" dirty="0" err="1"/>
              <a:t>gyenocium</a:t>
            </a:r>
            <a:r>
              <a:rPr lang="en-IN" i="0" dirty="0"/>
              <a:t>. </a:t>
            </a:r>
            <a:endParaRPr lang="en-IN" i="0" dirty="0"/>
          </a:p>
          <a:p>
            <a:r>
              <a:rPr lang="en-IN" i="0" dirty="0"/>
              <a:t>What is calyx? </a:t>
            </a:r>
            <a:r>
              <a:rPr lang="en-US" dirty="0"/>
              <a:t>It is a collection of sepals. 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Point out at sepals 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The sepals are the green colored small florets that are considered the first layers of the flower from the base. </a:t>
            </a:r>
            <a:endParaRPr lang="en-US" dirty="0"/>
          </a:p>
          <a:p>
            <a:r>
              <a:rPr lang="en-US" dirty="0"/>
              <a:t>In some cases, the sepals have color. They are called petaloid. </a:t>
            </a:r>
            <a:endParaRPr lang="en-US" dirty="0"/>
          </a:p>
          <a:p>
            <a:r>
              <a:rPr lang="en-US" dirty="0"/>
              <a:t>Their main function is to protect the flower while it is still in the bud stage.</a:t>
            </a:r>
            <a:endParaRPr lang="en-US" dirty="0"/>
          </a:p>
          <a:p>
            <a:endParaRPr lang="en-US" dirty="0"/>
          </a:p>
          <a:p>
            <a:r>
              <a:rPr lang="en-US" dirty="0"/>
              <a:t>Now let us talk about Corolla. This layer is a collection of petals. 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Point out at petals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It is the second layer of the flower, superior to the calyx layer. </a:t>
            </a:r>
            <a:endParaRPr lang="en-US" dirty="0"/>
          </a:p>
          <a:p>
            <a:r>
              <a:rPr lang="en-US" dirty="0"/>
              <a:t>The petals are the colorful part of a flower that helps to attract insects and birds to the flower to facilitate pollination.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Coming to Androecium, It is the third layer of the flower superior to the Corolla. </a:t>
            </a:r>
            <a:endParaRPr lang="en-US" dirty="0"/>
          </a:p>
          <a:p>
            <a:r>
              <a:rPr lang="en-US" dirty="0"/>
              <a:t>This is a term given to the male parts for sexual reproduction of a plant. </a:t>
            </a:r>
            <a:endParaRPr lang="en-US" dirty="0"/>
          </a:p>
          <a:p>
            <a:r>
              <a:rPr lang="en-US" dirty="0"/>
              <a:t>The androecium is made up of a collection of stamens. </a:t>
            </a:r>
            <a:endParaRPr lang="en-US" dirty="0"/>
          </a:p>
          <a:p>
            <a:r>
              <a:rPr lang="en-US" i="1" dirty="0"/>
              <a:t>Point out at stamen</a:t>
            </a:r>
            <a:r>
              <a:rPr lang="en-US" i="0" dirty="0"/>
              <a:t> </a:t>
            </a:r>
            <a:endParaRPr lang="en-US" i="0" dirty="0"/>
          </a:p>
          <a:p>
            <a:endParaRPr lang="en-US" i="0" dirty="0"/>
          </a:p>
          <a:p>
            <a:r>
              <a:rPr lang="en-US" i="0" dirty="0"/>
              <a:t>Anther and filament together constitute a filament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Anther is present at the tip of the filament. It is internally lobed. Pollen grains are inside the Anther Lobe while filament is a thin stalk-like structure that holds the anther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IN" dirty="0"/>
              <a:t>Let’s talk about gynoecium now. </a:t>
            </a:r>
            <a:r>
              <a:rPr lang="en-US" dirty="0"/>
              <a:t>A Gynoecium is a collection of carpels. </a:t>
            </a:r>
            <a:endParaRPr lang="en-US" dirty="0"/>
          </a:p>
          <a:p>
            <a:r>
              <a:rPr lang="en-US" dirty="0"/>
              <a:t>It is the fourth layer of a flower. It has three parts namely stigma, style, and ovary.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Point out accordingly</a:t>
            </a:r>
            <a:endParaRPr lang="en-US" i="1" dirty="0"/>
          </a:p>
          <a:p>
            <a:r>
              <a:rPr lang="en-US" i="0" dirty="0"/>
              <a:t>A stigma</a:t>
            </a:r>
            <a:r>
              <a:rPr lang="en-US" dirty="0"/>
              <a:t> is a small and sticky landing structure. The pollen grain from the same or different flower stick to it. This structure acts as a landing for the insects or birds that act as pollinating agents. Coming to style, It is a thin stalk-like structure that holds the stigma</a:t>
            </a:r>
            <a:r>
              <a:rPr lang="en-US" b="1" dirty="0"/>
              <a:t> </a:t>
            </a:r>
            <a:r>
              <a:rPr lang="en-US" b="0" dirty="0"/>
              <a:t>and an ovary</a:t>
            </a:r>
            <a:r>
              <a:rPr lang="en-US" dirty="0"/>
              <a:t> is the base of the style and contains the ovules which contain the female gametes.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transfer of pollen grains from the anther of one flower to the stigma of the same or another flower is known as pollination. </a:t>
            </a:r>
            <a:endParaRPr lang="en-US" dirty="0"/>
          </a:p>
          <a:p>
            <a:r>
              <a:rPr lang="en-US" dirty="0"/>
              <a:t>It can be caused by insects, birds, wind, water and animals including man. </a:t>
            </a:r>
            <a:endParaRPr lang="en-US" dirty="0"/>
          </a:p>
          <a:p>
            <a:r>
              <a:rPr lang="en-US" dirty="0"/>
              <a:t>These are together called as pollinating agents.</a:t>
            </a:r>
            <a:endParaRPr lang="en-IN" dirty="0"/>
          </a:p>
          <a:p>
            <a:r>
              <a:rPr lang="en-IN" dirty="0"/>
              <a:t>There are two types of pollination known to man. One is Self Pollination and the other is cross pollination. Let us discuss about them in the next slides.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Self-Pollination is when the pollen of one flower transfers to the stigma of the same flower. </a:t>
            </a:r>
            <a:endParaRPr lang="en-US" dirty="0"/>
          </a:p>
          <a:p>
            <a:r>
              <a:rPr lang="en-US" dirty="0"/>
              <a:t>Many flowers that are hermaphrodite see this kind of pollination.</a:t>
            </a:r>
            <a:endParaRPr lang="en-US" dirty="0"/>
          </a:p>
          <a:p>
            <a:r>
              <a:rPr lang="en-US" dirty="0"/>
              <a:t>However, there are many advantages and disadvantages of this type of pollination. </a:t>
            </a:r>
            <a:endParaRPr lang="en-US" dirty="0"/>
          </a:p>
          <a:p>
            <a:r>
              <a:rPr lang="en-US" dirty="0"/>
              <a:t>Many flowers have various mechanisms to prevent self-pollination or promote cross-pollination due to the disadvantages of self pollination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Cross-Pollination is when the pollen of one flower transfers to the stigma of another flower. </a:t>
            </a:r>
            <a:endParaRPr lang="en-US" dirty="0"/>
          </a:p>
          <a:p>
            <a:r>
              <a:rPr lang="en-US" dirty="0"/>
              <a:t>This type of pollination helps brings about genetic variation in the species and allow the plant to withstand changes in the environment better. </a:t>
            </a:r>
            <a:endParaRPr lang="en-US" dirty="0"/>
          </a:p>
          <a:p>
            <a:r>
              <a:rPr lang="en-US" dirty="0"/>
              <a:t>Once the pollen has landed on the stigma of a flower, the pollen tube develops to transfer the pollen to the ovules which contain the female gamete.</a:t>
            </a:r>
            <a:endParaRPr lang="en-US" dirty="0"/>
          </a:p>
          <a:p>
            <a:r>
              <a:rPr lang="en-US" dirty="0"/>
              <a:t>Microsporogenesis results in the formation of Male Gametes and </a:t>
            </a:r>
            <a:r>
              <a:rPr lang="en-US" dirty="0" err="1"/>
              <a:t>Megasporogenesis</a:t>
            </a:r>
            <a:r>
              <a:rPr lang="en-US" dirty="0"/>
              <a:t> results in the formation of Female Gametes.</a:t>
            </a:r>
            <a:endParaRPr lang="en-IN" dirty="0"/>
          </a:p>
          <a:p>
            <a:endParaRPr lang="en-IN" dirty="0"/>
          </a:p>
          <a:p>
            <a:r>
              <a:rPr lang="en-IN" dirty="0"/>
              <a:t>In Microsporogenesis, </a:t>
            </a:r>
            <a:r>
              <a:rPr lang="en-US" dirty="0"/>
              <a:t>The anthers contain the pollen mother cell (2n-diploid) that undergoes meiosis to form microspores. Tetrad is the result of the microspore mother cell diving and the formation of 4 microspores. The Anther releases the microspores/pollen grains when it is mature</a:t>
            </a:r>
            <a:endParaRPr lang="en-US" dirty="0"/>
          </a:p>
          <a:p>
            <a:endParaRPr lang="en-US" dirty="0"/>
          </a:p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err="1"/>
              <a:t>Megasporogenesis</a:t>
            </a:r>
            <a:r>
              <a:rPr lang="en-US" dirty="0"/>
              <a:t> is the formation of megaspores from the megaspore mother cell (diploid).  In </a:t>
            </a:r>
            <a:r>
              <a:rPr lang="en-IN" dirty="0"/>
              <a:t>Microsporogenesis, </a:t>
            </a:r>
            <a:r>
              <a:rPr lang="en-US" dirty="0"/>
              <a:t>Megasporangium are the Ovules. They are in the ovary and contain the female gametes. The resultant of the meiosis for the megaspore mother cell is 4 haploid megaspores. Of the four cells that form, only one is functional while the other degenerate.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Animate the displayed diagram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Double Fertilization</a:t>
            </a:r>
            <a:r>
              <a:rPr lang="en-US" b="1" dirty="0"/>
              <a:t> </a:t>
            </a:r>
            <a:r>
              <a:rPr lang="en-US" dirty="0"/>
              <a:t>happens in angiosperms. </a:t>
            </a:r>
            <a:endParaRPr lang="en-US" dirty="0"/>
          </a:p>
          <a:p>
            <a:r>
              <a:rPr lang="en-US" dirty="0"/>
              <a:t>This is because the male gamete that enters the ovule has two nuclei.</a:t>
            </a:r>
            <a:endParaRPr lang="en-US" dirty="0"/>
          </a:p>
          <a:p>
            <a:r>
              <a:rPr lang="en-US" dirty="0"/>
              <a:t> One of the male gametes fuses with the female gamete to form a diploid zygote whereas the other one forms a triploid endosperm by fusing with the diploid polar nuclei. </a:t>
            </a:r>
            <a:endParaRPr lang="en-US" dirty="0"/>
          </a:p>
          <a:p>
            <a:r>
              <a:rPr lang="en-US" dirty="0"/>
              <a:t>The zygote divides to form the future plant whereas the endosperm provides nutrition to the developing embryo.</a:t>
            </a:r>
            <a:endParaRPr lang="en-IN" dirty="0"/>
          </a:p>
          <a:p>
            <a:r>
              <a:rPr lang="en-US" dirty="0"/>
              <a:t>After fertilization, the ovary becomes the fruit and the ovules become the seeds. </a:t>
            </a:r>
            <a:endParaRPr lang="en-US" dirty="0"/>
          </a:p>
          <a:p>
            <a:r>
              <a:rPr lang="en-US" dirty="0"/>
              <a:t>The other structures like the calyx, corolla and the remaining parts of the androecium and gynoecium degenerate or fall off.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  <p:hf sldNum="0" hdr="0" ftr="0" dt="0"/>
  <p:txStyles>
    <p:titleStyle>
      <a:lvl1pPr algn="l" defTabSz="1219200" rtl="0" eaLnBrk="1" latinLnBrk="0" hangingPunct="1">
        <a:lnSpc>
          <a:spcPct val="85000"/>
        </a:lnSpc>
        <a:spcBef>
          <a:spcPct val="0"/>
        </a:spcBef>
        <a:buNone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5000"/>
        </a:lnSpc>
        <a:spcBef>
          <a:spcPts val="1865"/>
        </a:spcBef>
        <a:buClr>
          <a:schemeClr val="accent6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anose="020B0502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4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96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4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76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48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0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085" indent="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836712"/>
            <a:ext cx="7008574" cy="3298825"/>
          </a:xfrm>
        </p:spPr>
        <p:txBody>
          <a:bodyPr/>
          <a:lstStyle/>
          <a:p>
            <a:r>
              <a:rPr lang="en-US" dirty="0"/>
              <a:t>Chapter 8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775742"/>
            <a:ext cx="7008574" cy="1244600"/>
          </a:xfrm>
        </p:spPr>
        <p:txBody>
          <a:bodyPr>
            <a:normAutofit/>
          </a:bodyPr>
          <a:lstStyle/>
          <a:p>
            <a:r>
              <a:rPr lang="en-US" sz="6000" dirty="0"/>
              <a:t>Part 2</a:t>
            </a:r>
            <a:endParaRPr lang="en-IN" sz="6000" dirty="0"/>
          </a:p>
        </p:txBody>
      </p:sp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2420888"/>
            <a:ext cx="10157354" cy="1397000"/>
          </a:xfrm>
        </p:spPr>
        <p:txBody>
          <a:bodyPr/>
          <a:lstStyle/>
          <a:p>
            <a:pPr algn="ctr"/>
            <a:r>
              <a:rPr lang="en-US" dirty="0"/>
              <a:t>Sexual Reproduction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Marker" panose="03080602040302020204"/>
              </a:rPr>
              <a:t>Sexual Reproduction</a:t>
            </a:r>
            <a:endParaRPr lang="en-IN" sz="4000" dirty="0">
              <a:latin typeface="Segoe Marker" panose="030806020403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Segoe Marker" panose="03080602040302020204"/>
              </a:rPr>
              <a:t>What is sexual Reproduction?</a:t>
            </a:r>
            <a:endParaRPr lang="en-US" sz="2000" dirty="0">
              <a:latin typeface="Segoe Marker" panose="03080602040302020204"/>
            </a:endParaRPr>
          </a:p>
          <a:p>
            <a:r>
              <a:rPr lang="en-US" sz="2000" dirty="0">
                <a:latin typeface="Segoe Marker" panose="03080602040302020204"/>
              </a:rPr>
              <a:t>Key terms: </a:t>
            </a:r>
            <a:endParaRPr lang="en-US" sz="2000" dirty="0">
              <a:latin typeface="Segoe Marker" panose="03080602040302020204"/>
            </a:endParaRPr>
          </a:p>
          <a:p>
            <a:pPr lvl="1"/>
            <a:r>
              <a:rPr lang="en-US" sz="1600" dirty="0">
                <a:latin typeface="Segoe Marker" panose="03080602040302020204"/>
              </a:rPr>
              <a:t>Gametes</a:t>
            </a:r>
            <a:endParaRPr lang="en-US" sz="1600" dirty="0">
              <a:latin typeface="Segoe Marker" panose="03080602040302020204"/>
            </a:endParaRPr>
          </a:p>
          <a:p>
            <a:pPr lvl="1"/>
            <a:r>
              <a:rPr lang="en-US" sz="1600" dirty="0">
                <a:latin typeface="Segoe Marker" panose="03080602040302020204"/>
              </a:rPr>
              <a:t>Fertilization</a:t>
            </a:r>
            <a:endParaRPr lang="en-US" sz="1600" dirty="0">
              <a:latin typeface="Segoe Marker" panose="03080602040302020204"/>
            </a:endParaRPr>
          </a:p>
          <a:p>
            <a:pPr lvl="1"/>
            <a:r>
              <a:rPr lang="en-US" sz="1600" dirty="0">
                <a:latin typeface="Segoe Marker" panose="03080602040302020204"/>
              </a:rPr>
              <a:t>Zygote</a:t>
            </a:r>
            <a:endParaRPr lang="en-US" sz="1600" dirty="0">
              <a:latin typeface="Segoe Marker" panose="03080602040302020204"/>
            </a:endParaRPr>
          </a:p>
          <a:p>
            <a:pPr lvl="1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Segoe Marker" panose="03080602040302020204"/>
              </a:rPr>
              <a:t>Sexual Reproduction in Plants</a:t>
            </a:r>
            <a:endParaRPr lang="en-IN" sz="4200" dirty="0">
              <a:latin typeface="Segoe Marker" panose="030806020403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>
                <a:latin typeface="Segoe Marker" panose="03080602040302020204"/>
              </a:rPr>
              <a:t>Calyx</a:t>
            </a:r>
            <a:endParaRPr lang="en-US" sz="2900" dirty="0">
              <a:latin typeface="Segoe Marker" panose="03080602040302020204"/>
            </a:endParaRPr>
          </a:p>
          <a:p>
            <a:pPr lvl="1"/>
            <a:r>
              <a:rPr lang="en-US" sz="2300" dirty="0"/>
              <a:t>Sepals</a:t>
            </a:r>
            <a:endParaRPr lang="en-US" sz="2300" dirty="0"/>
          </a:p>
          <a:p>
            <a:r>
              <a:rPr lang="en-US" sz="2900" dirty="0">
                <a:latin typeface="Segoe Marker" panose="03080602040302020204"/>
              </a:rPr>
              <a:t>Corolla</a:t>
            </a:r>
            <a:endParaRPr lang="en-US" sz="2900" dirty="0">
              <a:latin typeface="Segoe Marker" panose="03080602040302020204"/>
            </a:endParaRPr>
          </a:p>
          <a:p>
            <a:pPr lvl="1"/>
            <a:r>
              <a:rPr lang="en-US" sz="2300" dirty="0"/>
              <a:t>Petals</a:t>
            </a:r>
            <a:endParaRPr lang="en-US" sz="2300" dirty="0"/>
          </a:p>
          <a:p>
            <a:r>
              <a:rPr lang="en-US" sz="2900" dirty="0">
                <a:latin typeface="Segoe Marker" panose="03080602040302020204"/>
              </a:rPr>
              <a:t>Androecium </a:t>
            </a:r>
            <a:endParaRPr lang="en-US" sz="2900" dirty="0">
              <a:latin typeface="Segoe Marker" panose="03080602040302020204"/>
            </a:endParaRPr>
          </a:p>
          <a:p>
            <a:pPr lvl="1"/>
            <a:r>
              <a:rPr lang="en-US" sz="2300" dirty="0"/>
              <a:t>Stamen</a:t>
            </a:r>
            <a:endParaRPr lang="en-US" sz="2300" dirty="0"/>
          </a:p>
          <a:p>
            <a:pPr lvl="2"/>
            <a:r>
              <a:rPr lang="en-US" sz="2100" dirty="0"/>
              <a:t>Anther</a:t>
            </a:r>
            <a:endParaRPr lang="en-US" sz="2100" dirty="0"/>
          </a:p>
          <a:p>
            <a:pPr lvl="2"/>
            <a:r>
              <a:rPr lang="en-US" sz="2100" dirty="0"/>
              <a:t>Filament</a:t>
            </a:r>
            <a:endParaRPr lang="en-US" sz="2100" dirty="0"/>
          </a:p>
          <a:p>
            <a:r>
              <a:rPr lang="en-US" sz="2900" dirty="0" err="1">
                <a:latin typeface="Segoe Marker" panose="03080602040302020204"/>
              </a:rPr>
              <a:t>Gyonecium</a:t>
            </a:r>
            <a:endParaRPr lang="en-IN" sz="2900" dirty="0">
              <a:latin typeface="Segoe Marker" panose="03080602040302020204"/>
            </a:endParaRPr>
          </a:p>
          <a:p>
            <a:pPr lvl="1"/>
            <a:r>
              <a:rPr lang="en-IN" sz="2300" dirty="0"/>
              <a:t>Carpels</a:t>
            </a:r>
            <a:endParaRPr lang="en-IN" sz="2300" dirty="0"/>
          </a:p>
          <a:p>
            <a:pPr lvl="2"/>
            <a:r>
              <a:rPr lang="en-IN" sz="2100" dirty="0"/>
              <a:t>Stigma</a:t>
            </a:r>
            <a:endParaRPr lang="en-IN" sz="2100" dirty="0"/>
          </a:p>
          <a:p>
            <a:pPr lvl="2"/>
            <a:r>
              <a:rPr lang="en-IN" sz="2100" dirty="0"/>
              <a:t>Style</a:t>
            </a:r>
            <a:endParaRPr lang="en-IN" sz="2100" dirty="0"/>
          </a:p>
          <a:p>
            <a:pPr lvl="2"/>
            <a:r>
              <a:rPr lang="en-IN" sz="2100" dirty="0"/>
              <a:t>Ovary</a:t>
            </a:r>
            <a:endParaRPr lang="en-US" sz="2100" dirty="0"/>
          </a:p>
        </p:txBody>
      </p:sp>
      <p:pic>
        <p:nvPicPr>
          <p:cNvPr id="6" name="Content Placeholder 5" descr="download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983480" y="2281555"/>
            <a:ext cx="5479415" cy="31076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80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Segoe Marker" panose="03080602040302020204"/>
              </a:rPr>
              <a:t>Pollination</a:t>
            </a:r>
            <a:endParaRPr lang="en-IN" sz="4200" dirty="0">
              <a:latin typeface="Segoe Marker" panose="030806020403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Segoe Marker" panose="03080602040302020204"/>
              </a:rPr>
              <a:t>What is pollination?</a:t>
            </a:r>
            <a:endParaRPr lang="en-US" sz="2000" dirty="0">
              <a:latin typeface="Segoe Marker" panose="03080602040302020204"/>
            </a:endParaRPr>
          </a:p>
          <a:p>
            <a:r>
              <a:rPr lang="en-US" sz="2000" dirty="0">
                <a:latin typeface="Segoe Marker" panose="03080602040302020204"/>
              </a:rPr>
              <a:t>Carried out by pollinating agents</a:t>
            </a:r>
            <a:endParaRPr lang="en-US" sz="2000" dirty="0">
              <a:latin typeface="Segoe Marker" panose="03080602040302020204"/>
            </a:endParaRPr>
          </a:p>
          <a:p>
            <a:r>
              <a:rPr lang="en-US" sz="2000" dirty="0">
                <a:latin typeface="Segoe Marker" panose="03080602040302020204"/>
              </a:rPr>
              <a:t>Pollination can be achieved in two ways:</a:t>
            </a:r>
            <a:endParaRPr lang="en-US" sz="2000" dirty="0">
              <a:latin typeface="Segoe Marker" panose="03080602040302020204"/>
            </a:endParaRPr>
          </a:p>
          <a:p>
            <a:pPr lvl="1"/>
            <a:r>
              <a:rPr lang="en-US" sz="1600" dirty="0">
                <a:latin typeface="Segoe Marker" panose="03080602040302020204"/>
              </a:rPr>
              <a:t>Self Pollination</a:t>
            </a:r>
            <a:endParaRPr lang="en-US" sz="1600" dirty="0">
              <a:latin typeface="Segoe Marker" panose="03080602040302020204"/>
            </a:endParaRPr>
          </a:p>
          <a:p>
            <a:pPr lvl="1"/>
            <a:r>
              <a:rPr lang="en-US" sz="1600" dirty="0">
                <a:latin typeface="Segoe Marker" panose="03080602040302020204"/>
              </a:rPr>
              <a:t>Cross Pollination</a:t>
            </a:r>
            <a:endParaRPr lang="en-IN" sz="1600" dirty="0">
              <a:latin typeface="Segoe Marker" panose="03080602040302020204"/>
            </a:endParaRP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Segoe Marker" panose="03080602040302020204"/>
              </a:rPr>
              <a:t>Self Pollination</a:t>
            </a:r>
            <a:endParaRPr lang="en-IN" sz="4200" dirty="0">
              <a:latin typeface="Segoe Marker" panose="030806020403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egoe Marker" panose="03080602040302020204"/>
              </a:rPr>
              <a:t>The pollen of one flower transfers to the stigma of the same flower.</a:t>
            </a:r>
            <a:endParaRPr lang="en-IN" sz="2000" dirty="0">
              <a:latin typeface="Segoe Marker" panose="030806020403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Segoe Marker" panose="03080602040302020204"/>
              </a:rPr>
              <a:t>Cross Pollination</a:t>
            </a:r>
            <a:endParaRPr lang="en-IN" sz="4200" dirty="0">
              <a:latin typeface="Segoe Marker" panose="030806020403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egoe Marker" panose="03080602040302020204"/>
              </a:rPr>
              <a:t>The pollen of one flower is transferred to the stigma of another</a:t>
            </a:r>
            <a:endParaRPr lang="en-US" sz="2000" dirty="0">
              <a:latin typeface="Segoe Marker" panose="03080602040302020204"/>
            </a:endParaRPr>
          </a:p>
          <a:p>
            <a:r>
              <a:rPr lang="en-US" sz="2000" dirty="0">
                <a:latin typeface="Segoe Marker" panose="03080602040302020204"/>
              </a:rPr>
              <a:t>Microsporogenesis</a:t>
            </a:r>
            <a:endParaRPr lang="en-US" sz="2000" dirty="0">
              <a:latin typeface="Segoe Marker" panose="03080602040302020204"/>
            </a:endParaRPr>
          </a:p>
          <a:p>
            <a:r>
              <a:rPr lang="en-US" sz="2000" dirty="0" err="1">
                <a:latin typeface="Segoe Marker" panose="03080602040302020204"/>
              </a:rPr>
              <a:t>Megasporogenesis</a:t>
            </a:r>
            <a:endParaRPr lang="en-IN" sz="2000" dirty="0">
              <a:latin typeface="Segoe Marker" panose="030806020403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Segoe Marker" panose="03080602040302020204"/>
              </a:rPr>
              <a:t>Double Fertilization</a:t>
            </a:r>
            <a:endParaRPr lang="en-IN" sz="4200" dirty="0">
              <a:latin typeface="Segoe Marker" panose="03080602040302020204"/>
            </a:endParaRP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53" y="1773247"/>
            <a:ext cx="4679301" cy="4576936"/>
          </a:xfrm>
        </p:spPr>
      </p:pic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learnt about Sexual reproduction in plants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027535" y="6669405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fad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ldLvl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Welcome back to school presentation">
  <a:themeElements>
    <a:clrScheme name="Custom 5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FF0000"/>
      </a:accent1>
      <a:accent2>
        <a:srgbClr val="A6B727"/>
      </a:accent2>
      <a:accent3>
        <a:srgbClr val="F69200"/>
      </a:accent3>
      <a:accent4>
        <a:srgbClr val="FFFFFF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0</TotalTime>
  <Words>645</Words>
  <Application>WPS Presentation</Application>
  <PresentationFormat>Custom</PresentationFormat>
  <Paragraphs>56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Century Gothic</vt:lpstr>
      <vt:lpstr>Segoe Marker</vt:lpstr>
      <vt:lpstr>Mongolian Baiti</vt:lpstr>
      <vt:lpstr>Yu Gothic UI</vt:lpstr>
      <vt:lpstr>Microsoft YaHei</vt:lpstr>
      <vt:lpstr>Arial Unicode MS</vt:lpstr>
      <vt:lpstr>Welcome back to school presentation</vt:lpstr>
      <vt:lpstr>Chapter 8 </vt:lpstr>
      <vt:lpstr>Sexual Reproduction</vt:lpstr>
      <vt:lpstr>Sexual Reproduction</vt:lpstr>
      <vt:lpstr>Sexual Reproduction in Plants</vt:lpstr>
      <vt:lpstr>Pollination</vt:lpstr>
      <vt:lpstr>Self Pollination</vt:lpstr>
      <vt:lpstr>Cross Pollination</vt:lpstr>
      <vt:lpstr>Double Fertilization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NAME</dc:title>
  <dc:creator>Sanskruti Nair</dc:creator>
  <cp:lastModifiedBy>tenzi</cp:lastModifiedBy>
  <cp:revision>21</cp:revision>
  <dcterms:created xsi:type="dcterms:W3CDTF">2019-07-24T09:54:00Z</dcterms:created>
  <dcterms:modified xsi:type="dcterms:W3CDTF">2019-09-21T10:23:26Z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1033-11.2.0.8942</vt:lpwstr>
  </property>
</Properties>
</file>