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56" r:id="rId3"/>
    <p:sldId id="283" r:id="rId4"/>
    <p:sldId id="276" r:id="rId5"/>
    <p:sldId id="277" r:id="rId7"/>
    <p:sldId id="278" r:id="rId8"/>
    <p:sldId id="279" r:id="rId9"/>
    <p:sldId id="280" r:id="rId10"/>
    <p:sldId id="281" r:id="rId11"/>
    <p:sldId id="282" r:id="rId12"/>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howGuides="1">
      <p:cViewPr varScale="1">
        <p:scale>
          <a:sx n="67" d="100"/>
          <a:sy n="67" d="100"/>
        </p:scale>
        <p:origin x="644" y="56"/>
      </p:cViewPr>
      <p:guideLst>
        <p:guide orient="horz" pos="2160"/>
        <p:guide orient="horz" pos="928"/>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Beings reproduce by sexual reproduction.</a:t>
            </a:r>
            <a:endParaRPr lang="en-US" dirty="0"/>
          </a:p>
          <a:p>
            <a:r>
              <a:rPr lang="en-US" dirty="0"/>
              <a:t>Reproduction resulting from the fusion of male gamete and female gamete is called Sexual Reproduction, as we already mentioned before.</a:t>
            </a:r>
            <a:endParaRPr lang="en-US" dirty="0"/>
          </a:p>
          <a:p>
            <a:endParaRPr lang="en-US" dirty="0"/>
          </a:p>
          <a:p>
            <a:r>
              <a:rPr lang="en-US" dirty="0"/>
              <a:t>Now let’s talk about a few key terms involved in the reproduction phase in human beings.</a:t>
            </a:r>
            <a:endParaRPr lang="en-US" dirty="0"/>
          </a:p>
          <a:p>
            <a:r>
              <a:rPr lang="en-US" dirty="0"/>
              <a:t>Puberty is the age at which the gametes and sex hormones to be produced and the human being becomes sexually mature is called puberty. Generally, female pubertal age is 10-12 years, male pubertal age is 13-14 years. These are also called secondary sexual characters</a:t>
            </a:r>
            <a:endParaRPr lang="en-IN" dirty="0"/>
          </a:p>
          <a:p>
            <a:endParaRPr lang="en-US" dirty="0"/>
          </a:p>
          <a:p>
            <a:r>
              <a:rPr lang="en-US" dirty="0"/>
              <a:t>Pubertal Changes in Males include, Widening shoulders, Deepening of voice, Growth of hair under armpits, chest, and around pubic area. It might also include an appearance of beard and moustaches, Increased activity of sweat and sebaceous glands, Oily skin and appearance of pimples.</a:t>
            </a:r>
            <a:endParaRPr lang="en-US" dirty="0"/>
          </a:p>
          <a:p>
            <a:endParaRPr lang="en-US" dirty="0"/>
          </a:p>
          <a:p>
            <a:r>
              <a:rPr lang="en-US" dirty="0"/>
              <a:t>Coming to females, Pubertal Changes includes, Widening of pelvis and hips. High pitch voice, Growth of hair under armpits and around the public area similar to males. Initiation of menstrual cycle, and the Growth of mammary glands</a:t>
            </a:r>
            <a:endParaRPr lang="en-US" dirty="0"/>
          </a:p>
          <a:p>
            <a:pPr lvl="1"/>
            <a:endParaRPr lang="en-IN" dirty="0"/>
          </a:p>
          <a:p>
            <a:endParaRPr lang="en-US"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male reproductive system, The testes are the primary organs.</a:t>
            </a:r>
            <a:endParaRPr lang="en-US" dirty="0"/>
          </a:p>
          <a:p>
            <a:endParaRPr lang="en-US" dirty="0"/>
          </a:p>
          <a:p>
            <a:r>
              <a:rPr lang="en-US" i="1" dirty="0"/>
              <a:t>Animate the displayed picture</a:t>
            </a:r>
            <a:endParaRPr lang="en-US" i="1" dirty="0"/>
          </a:p>
          <a:p>
            <a:endParaRPr lang="en-US" dirty="0"/>
          </a:p>
          <a:p>
            <a:r>
              <a:rPr lang="en-US" i="1" dirty="0"/>
              <a:t>Point out at the appropriate parts while the below paragraphs are read..</a:t>
            </a:r>
            <a:endParaRPr lang="en-US" i="1" dirty="0"/>
          </a:p>
          <a:p>
            <a:endParaRPr lang="en-US" i="1" dirty="0"/>
          </a:p>
          <a:p>
            <a:r>
              <a:rPr lang="en-US" dirty="0"/>
              <a:t> They are responsible for producing the male gamete known as the sperm by a process called as spermatogenesis. </a:t>
            </a:r>
            <a:endParaRPr lang="en-US" dirty="0"/>
          </a:p>
          <a:p>
            <a:r>
              <a:rPr lang="en-US" dirty="0"/>
              <a:t>This occurs in the seminiferous tubules of the testes. </a:t>
            </a:r>
            <a:endParaRPr lang="en-US" dirty="0"/>
          </a:p>
          <a:p>
            <a:r>
              <a:rPr lang="en-US" dirty="0"/>
              <a:t>The testes are also responsible for secreting the male reproductive hormone testosterone.</a:t>
            </a:r>
            <a:endParaRPr lang="en-US" dirty="0"/>
          </a:p>
          <a:p>
            <a:r>
              <a:rPr lang="en-US" dirty="0" err="1"/>
              <a:t>Laydig</a:t>
            </a:r>
            <a:r>
              <a:rPr lang="en-US" dirty="0"/>
              <a:t> Cells of the testes synthesizes Testosterone. The hormone testosterone not only helps in the formation of the sperm but also in the development of secondary sexual characters in males such as deepening of the voice, facial and pubic hair during puberty. </a:t>
            </a:r>
            <a:r>
              <a:rPr lang="en-US" b="1" dirty="0"/>
              <a:t> </a:t>
            </a:r>
            <a:r>
              <a:rPr lang="en-US" dirty="0"/>
              <a:t>Male humans have two testes. They are situated in a bag of skin known as the scrotum. Scrotum lies outside the pelvic cavity. The </a:t>
            </a:r>
            <a:r>
              <a:rPr lang="en-US" b="0" dirty="0"/>
              <a:t>Prostrate Gland</a:t>
            </a:r>
            <a:r>
              <a:rPr lang="en-US" dirty="0"/>
              <a:t> is an accessory gland in males which pours its secretions into the sperm duct along with the seminal fluid from the testes and into the penis.</a:t>
            </a:r>
            <a:r>
              <a:rPr lang="en-US" b="1" dirty="0"/>
              <a:t> </a:t>
            </a:r>
            <a:r>
              <a:rPr lang="en-US" b="0" dirty="0"/>
              <a:t>The urethra</a:t>
            </a:r>
            <a:r>
              <a:rPr lang="en-US" b="1" dirty="0"/>
              <a:t> </a:t>
            </a:r>
            <a:r>
              <a:rPr lang="en-US" dirty="0"/>
              <a:t>Functions as a common pathway for the seminal fluid and urine in males. It is longer in males and shorter in females. And finally, penises</a:t>
            </a:r>
            <a:r>
              <a:rPr lang="en-US" b="1" dirty="0"/>
              <a:t> </a:t>
            </a:r>
            <a:r>
              <a:rPr lang="en-US" dirty="0"/>
              <a:t>Is an organ which lies outside the body and functions to eliminate both urine and semen.</a:t>
            </a:r>
            <a:endParaRPr lang="en-US" dirty="0"/>
          </a:p>
          <a:p>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female reproductive system in humans in entirely within the pelvic cavity. It comprises of ovaries, fallopian tubes, Uterus, Cervix, Vagina, and urethra. </a:t>
            </a:r>
            <a:endParaRPr lang="en-US" dirty="0"/>
          </a:p>
          <a:p>
            <a:endParaRPr lang="en-US" dirty="0"/>
          </a:p>
          <a:p>
            <a:r>
              <a:rPr lang="en-US" i="1" dirty="0"/>
              <a:t>Animate the displayed picture. Point out at the appropriate images accordingly while the below paragraph is read out </a:t>
            </a:r>
            <a:endParaRPr lang="en-US" i="0" dirty="0"/>
          </a:p>
          <a:p>
            <a:endParaRPr lang="en-US" i="1" dirty="0"/>
          </a:p>
          <a:p>
            <a:r>
              <a:rPr lang="en-US" b="0" dirty="0"/>
              <a:t>The ovaries </a:t>
            </a:r>
            <a:r>
              <a:rPr lang="en-US" dirty="0"/>
              <a:t>give rise to the female gamete or the egg. Each ovary releases one egg alternatively each month. Ovulation is the process of release of an egg from either one of the ovaries. The </a:t>
            </a:r>
            <a:r>
              <a:rPr lang="en-US" b="0" dirty="0"/>
              <a:t>Fallopian tubes,</a:t>
            </a:r>
            <a:r>
              <a:rPr lang="en-US" b="1" dirty="0"/>
              <a:t> </a:t>
            </a:r>
            <a:r>
              <a:rPr lang="en-US" dirty="0"/>
              <a:t>Also known as the oviducts, these tubes arise from the ovaries and end at the uterine fundus. Their function is to carry the egg once it is released into the uterus where it can fuse with the male sperm.</a:t>
            </a:r>
            <a:endParaRPr lang="en-US" dirty="0"/>
          </a:p>
          <a:p>
            <a:endParaRPr lang="en-US" dirty="0"/>
          </a:p>
          <a:p>
            <a:r>
              <a:rPr lang="en-US" b="0" dirty="0"/>
              <a:t>The Uterus</a:t>
            </a:r>
            <a:r>
              <a:rPr lang="en-US" b="1" dirty="0"/>
              <a:t> </a:t>
            </a:r>
            <a:r>
              <a:rPr lang="en-US" dirty="0"/>
              <a:t>It is a large muscular organ that is present in the pelvic cavity. The uterus is the region of action during the menstrual cycle, fertilization and the development of the fetus. And the </a:t>
            </a:r>
            <a:r>
              <a:rPr lang="en-US" b="0" dirty="0"/>
              <a:t>Cervix</a:t>
            </a:r>
            <a:r>
              <a:rPr lang="en-US" b="1" dirty="0"/>
              <a:t> </a:t>
            </a:r>
            <a:r>
              <a:rPr lang="en-US" dirty="0"/>
              <a:t>Is a circular muscle ring that is present towards the lower end of the uterus that dilates at the time of delivery of the baby.</a:t>
            </a:r>
            <a:endParaRPr lang="en-US" dirty="0"/>
          </a:p>
          <a:p>
            <a:endParaRPr lang="en-US" dirty="0"/>
          </a:p>
          <a:p>
            <a:r>
              <a:rPr lang="en-US" b="0" dirty="0"/>
              <a:t>Now let us talk about the vagina. It</a:t>
            </a:r>
            <a:r>
              <a:rPr lang="en-US" b="1" dirty="0"/>
              <a:t> </a:t>
            </a:r>
            <a:r>
              <a:rPr lang="en-US" dirty="0"/>
              <a:t>Is a muscular tube-like structure that is present at the lower end of the cervix and leads towards the outside of the female body. The vagina functions as the pathway for the penis to enter the female body and deposit the sperms which then swim their way to the uterus to fertilize with the female egg.</a:t>
            </a:r>
            <a:endParaRPr lang="en-US" dirty="0"/>
          </a:p>
          <a:p>
            <a:r>
              <a:rPr lang="en-US" b="0" dirty="0"/>
              <a:t>And finally, the urethra in females </a:t>
            </a:r>
            <a:r>
              <a:rPr lang="en-US" dirty="0"/>
              <a:t>is shorter than that found in males. In females, the urethra serves only for passage of urine.</a:t>
            </a:r>
            <a:endParaRPr lang="en-US" dirty="0"/>
          </a:p>
          <a:p>
            <a:r>
              <a:rPr lang="en-US" dirty="0"/>
              <a:t>The egg is formed under the influence of both female sex hormones estrogen and progesterone. This process is known as Oogenesis.</a:t>
            </a:r>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male gametes </a:t>
            </a:r>
            <a:r>
              <a:rPr lang="en-US" dirty="0" err="1"/>
              <a:t>i.e</a:t>
            </a:r>
            <a:r>
              <a:rPr lang="en-US" dirty="0"/>
              <a:t> the sperms are deposited in the female body by the process called as sexual intercourse.  Once the sperms are deposited in the vagina, they need to travel upwards to reach the egg that is released from the ovaries and picked up by the fallopian tubes.  When the sperm meets the egg, it needs to penetrate through its layers to cause fertilization.  Both the Egg and the Sperm fertilize and form the diploid zygote.</a:t>
            </a:r>
            <a:r>
              <a:rPr lang="en-IN" dirty="0"/>
              <a:t> </a:t>
            </a:r>
            <a:r>
              <a:rPr lang="en-US" dirty="0"/>
              <a:t>These will attach themselves to the inner wall of the uterus.</a:t>
            </a:r>
            <a:endParaRPr lang="en-US" dirty="0"/>
          </a:p>
          <a:p>
            <a:endParaRPr lang="en-US" dirty="0"/>
          </a:p>
          <a:p>
            <a:r>
              <a:rPr lang="en-US" dirty="0"/>
              <a:t>The attachment of the embryo to the uterine wall is called implantation. The tissues between the growing embryo and the mother’s uterine walls form the placenta. Placenta functions to provide nutrition to the embryo until its birth.</a:t>
            </a:r>
            <a:endParaRPr lang="en-US" dirty="0"/>
          </a:p>
          <a:p>
            <a:r>
              <a:rPr lang="en-US" dirty="0"/>
              <a:t>The hormones estrogen and progesterone both help in maintaining the placenta and the fetus inside the uterus. </a:t>
            </a:r>
            <a:endParaRPr lang="en-US" dirty="0"/>
          </a:p>
          <a:p>
            <a:r>
              <a:rPr lang="en-US" dirty="0"/>
              <a:t>The normal gestation period for humans is 38 weeks which is a little over 9 months.</a:t>
            </a:r>
            <a:endParaRPr lang="en-IN" dirty="0"/>
          </a:p>
          <a:p>
            <a:r>
              <a:rPr lang="en-US" dirty="0"/>
              <a:t>At the end of this term, the uterine contractions begin under the influence of hormones.</a:t>
            </a:r>
            <a:endParaRPr lang="en-US" dirty="0"/>
          </a:p>
          <a:p>
            <a:r>
              <a:rPr lang="en-US" dirty="0"/>
              <a:t>A major hormone that plays a role in the oxytocin.</a:t>
            </a:r>
            <a:endParaRPr lang="en-US" dirty="0"/>
          </a:p>
          <a:p>
            <a:r>
              <a:rPr lang="en-US" dirty="0"/>
              <a:t>It affects the cervix and causes it to dilate, to allow the baby to pass outside the body of the mother.</a:t>
            </a:r>
            <a:endParaRPr lang="en-US" dirty="0"/>
          </a:p>
          <a:p>
            <a:r>
              <a:rPr lang="en-US" dirty="0"/>
              <a:t>The umbilical cord with its blood vessels and the placenta are also expelled along with the baby</a:t>
            </a:r>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biological process that occurs in human females from the time they attain puberty. </a:t>
            </a:r>
            <a:endParaRPr lang="en-US" dirty="0"/>
          </a:p>
          <a:p>
            <a:r>
              <a:rPr lang="en-US" dirty="0"/>
              <a:t>When a girl child is born, the primary oocytes already occur. </a:t>
            </a:r>
            <a:endParaRPr lang="en-US" dirty="0"/>
          </a:p>
          <a:p>
            <a:r>
              <a:rPr lang="en-US" dirty="0"/>
              <a:t>When the child reaches puberty, the process of meiosis continues to give rise to the secondary oocyte. </a:t>
            </a:r>
            <a:endParaRPr lang="en-US" dirty="0"/>
          </a:p>
          <a:p>
            <a:r>
              <a:rPr lang="en-US" dirty="0"/>
              <a:t>This secondary oocyte is released from each ovary alternatively in every alternate month.</a:t>
            </a:r>
            <a:endParaRPr lang="en-US" dirty="0"/>
          </a:p>
          <a:p>
            <a:r>
              <a:rPr lang="en-US" dirty="0"/>
              <a:t>Each ovary releases this secondary oocyte alternative The fallopian tube picks it up and transports it to the uterus. </a:t>
            </a:r>
            <a:endParaRPr lang="en-US" dirty="0"/>
          </a:p>
          <a:p>
            <a:r>
              <a:rPr lang="en-US" dirty="0"/>
              <a:t>The surface of the ovary that has released the egg is called the corpus luteum. It releases progesterone. </a:t>
            </a:r>
            <a:endParaRPr lang="en-US" dirty="0"/>
          </a:p>
          <a:p>
            <a:r>
              <a:rPr lang="en-US" dirty="0"/>
              <a:t>If the egg doesn’t fertilize, the corpus luteum disintegrates after 14 days and the progesterone levels fall.</a:t>
            </a:r>
            <a:endParaRPr lang="en-US" dirty="0"/>
          </a:p>
          <a:p>
            <a:r>
              <a:rPr lang="en-US" dirty="0"/>
              <a:t>This causes disintegration of the uterine lining which is called menses and it occurs every 28-34 days. </a:t>
            </a:r>
            <a:endParaRPr lang="en-US" dirty="0"/>
          </a:p>
          <a:p>
            <a:r>
              <a:rPr lang="en-US" dirty="0"/>
              <a:t>If fertilization occurs, the corpus luteum stays and no shedding of the uterine lining occurs. The uterus prepares for the implantation of the fetus.</a:t>
            </a:r>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Reproductive health involves preventing the chances of STDs. STD stands for sexually transmitted diseases. A few of them are gonorrhea, Herpes, syphilis, AIDS, Hepatitis B. AIDS and Hepatitis .</a:t>
            </a:r>
            <a:endParaRPr lang="en-US" dirty="0"/>
          </a:p>
          <a:p>
            <a:r>
              <a:rPr lang="en-US" dirty="0"/>
              <a:t>It also include preventing unwanted children. All of these can be prevented by using protection. Most common ways of prevention are the usage of condoms and birth control pills. But birth control may fail to work sometimes, which might result in unwanted pregnancy</a:t>
            </a:r>
            <a:endParaRPr lang="en-US" dirty="0"/>
          </a:p>
          <a:p>
            <a:r>
              <a:rPr lang="en-US" dirty="0"/>
              <a:t>Reproductive health means a couple should be able to enjoy the reproductive phase of its life; without taking the burden of gigantic family.</a:t>
            </a:r>
            <a:endParaRPr lang="en-US" dirty="0"/>
          </a:p>
          <a:p>
            <a:pPr marL="0" indent="0">
              <a:buNone/>
            </a:pPr>
            <a:endParaRPr lang="en-IN" dirty="0"/>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a:t>
            </a:r>
            <a:endParaRPr lang="en-IN" dirty="0"/>
          </a:p>
        </p:txBody>
      </p:sp>
      <p:sp>
        <p:nvSpPr>
          <p:cNvPr id="3" name="Subtitle 2"/>
          <p:cNvSpPr>
            <a:spLocks noGrp="1"/>
          </p:cNvSpPr>
          <p:nvPr>
            <p:ph type="subTitle" idx="1"/>
          </p:nvPr>
        </p:nvSpPr>
        <p:spPr/>
        <p:txBody>
          <a:bodyPr>
            <a:normAutofit/>
          </a:bodyPr>
          <a:lstStyle/>
          <a:p>
            <a:r>
              <a:rPr lang="en-US" sz="6000" dirty="0"/>
              <a:t>Part 3</a:t>
            </a:r>
            <a:endParaRPr lang="en-IN" sz="6000" dirty="0"/>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2730500"/>
            <a:ext cx="10157354" cy="1397000"/>
          </a:xfrm>
        </p:spPr>
        <p:txBody>
          <a:bodyPr/>
          <a:lstStyle/>
          <a:p>
            <a:pPr algn="ctr"/>
            <a:r>
              <a:rPr lang="en-US" dirty="0"/>
              <a:t>Sexual Reproduction</a:t>
            </a:r>
            <a:endParaRPr lang="en-IN" dirty="0"/>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Reproduction in Human Beings</a:t>
            </a:r>
            <a:endParaRPr lang="en-IN" sz="4200" dirty="0">
              <a:latin typeface="Segoe Marker" panose="03080602040302020204"/>
            </a:endParaRPr>
          </a:p>
        </p:txBody>
      </p:sp>
      <p:sp>
        <p:nvSpPr>
          <p:cNvPr id="3" name="Content Placeholder 2"/>
          <p:cNvSpPr>
            <a:spLocks noGrp="1"/>
          </p:cNvSpPr>
          <p:nvPr>
            <p:ph idx="1"/>
          </p:nvPr>
        </p:nvSpPr>
        <p:spPr/>
        <p:txBody>
          <a:bodyPr/>
          <a:lstStyle/>
          <a:p>
            <a:r>
              <a:rPr lang="en-US" sz="2000" dirty="0">
                <a:latin typeface="Segoe Marker" panose="03080602040302020204"/>
              </a:rPr>
              <a:t>Puberty</a:t>
            </a:r>
            <a:endParaRPr lang="en-US" sz="2000" dirty="0">
              <a:latin typeface="Segoe Marker" panose="03080602040302020204"/>
            </a:endParaRPr>
          </a:p>
          <a:p>
            <a:pPr lvl="1"/>
            <a:r>
              <a:rPr lang="en-US" sz="1600" dirty="0">
                <a:latin typeface="Segoe Marker" panose="03080602040302020204"/>
              </a:rPr>
              <a:t>Pubertal changes in males</a:t>
            </a:r>
            <a:endParaRPr lang="en-US" sz="1600" dirty="0">
              <a:latin typeface="Segoe Marker" panose="03080602040302020204"/>
            </a:endParaRPr>
          </a:p>
          <a:p>
            <a:pPr lvl="1"/>
            <a:r>
              <a:rPr lang="en-US" sz="1600" dirty="0">
                <a:latin typeface="Segoe Marker" panose="03080602040302020204"/>
              </a:rPr>
              <a:t>Pubertal changes in females</a:t>
            </a:r>
            <a:endParaRPr lang="en-US" sz="1600" dirty="0">
              <a:latin typeface="Segoe Marker" panose="03080602040302020204"/>
            </a:endParaRPr>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Male Reproductive System</a:t>
            </a:r>
            <a:endParaRPr lang="en-IN" sz="4200" dirty="0">
              <a:latin typeface="Segoe Marker" panose="03080602040302020204"/>
            </a:endParaRPr>
          </a:p>
        </p:txBody>
      </p:sp>
      <p:sp>
        <p:nvSpPr>
          <p:cNvPr id="3" name="Content Placeholder 2"/>
          <p:cNvSpPr>
            <a:spLocks noGrp="1"/>
          </p:cNvSpPr>
          <p:nvPr>
            <p:ph sz="half" idx="1"/>
          </p:nvPr>
        </p:nvSpPr>
        <p:spPr/>
        <p:txBody>
          <a:bodyPr>
            <a:normAutofit/>
          </a:bodyPr>
          <a:lstStyle/>
          <a:p>
            <a:r>
              <a:rPr lang="en-US" sz="2000" dirty="0">
                <a:latin typeface="Segoe Marker" panose="03080602040302020204"/>
              </a:rPr>
              <a:t>Testes</a:t>
            </a:r>
            <a:endParaRPr lang="en-US" sz="2000" dirty="0">
              <a:latin typeface="Segoe Marker" panose="03080602040302020204"/>
            </a:endParaRPr>
          </a:p>
          <a:p>
            <a:r>
              <a:rPr lang="en-US" sz="2000" dirty="0">
                <a:latin typeface="Segoe Marker" panose="03080602040302020204"/>
              </a:rPr>
              <a:t>Prostrate Glad</a:t>
            </a:r>
            <a:endParaRPr lang="en-US" sz="2000" dirty="0">
              <a:latin typeface="Segoe Marker" panose="03080602040302020204"/>
            </a:endParaRPr>
          </a:p>
          <a:p>
            <a:r>
              <a:rPr lang="en-US" sz="2000" dirty="0">
                <a:latin typeface="Segoe Marker" panose="03080602040302020204"/>
              </a:rPr>
              <a:t>Urethra</a:t>
            </a:r>
            <a:endParaRPr lang="en-US" sz="2000" dirty="0">
              <a:latin typeface="Segoe Marker" panose="03080602040302020204"/>
            </a:endParaRPr>
          </a:p>
          <a:p>
            <a:r>
              <a:rPr lang="en-US" sz="2000" dirty="0">
                <a:latin typeface="Segoe Marker" panose="03080602040302020204"/>
              </a:rPr>
              <a:t>Penis</a:t>
            </a:r>
            <a:endParaRPr lang="en-US" sz="2000" dirty="0">
              <a:latin typeface="Segoe Marker" panose="03080602040302020204"/>
            </a:endParaRPr>
          </a:p>
          <a:p>
            <a:endParaRPr lang="en-IN" sz="2000" dirty="0">
              <a:latin typeface="Segoe Marker" panose="03080602040302020204"/>
            </a:endParaRPr>
          </a:p>
        </p:txBody>
      </p:sp>
      <p:pic>
        <p:nvPicPr>
          <p:cNvPr id="6" name="Content Placeholder 5" descr="Screenshot (4)"/>
          <p:cNvPicPr>
            <a:picLocks noGrp="1" noChangeAspect="1"/>
          </p:cNvPicPr>
          <p:nvPr>
            <p:ph sz="half" idx="2"/>
          </p:nvPr>
        </p:nvPicPr>
        <p:blipFill>
          <a:blip r:embed="rId1"/>
          <a:stretch>
            <a:fillRect/>
          </a:stretch>
        </p:blipFill>
        <p:spPr>
          <a:xfrm>
            <a:off x="6297295" y="2903220"/>
            <a:ext cx="4977130" cy="2066925"/>
          </a:xfrm>
          <a:prstGeom prst="rect">
            <a:avLst/>
          </a:prstGeom>
        </p:spPr>
      </p:pic>
      <p:sp>
        <p:nvSpPr>
          <p:cNvPr id="4" name="Rectangle 3"/>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0" presetClass="entr" presetSubtype="0" fill="hold" nodeType="afterEffect">
                                  <p:stCondLst>
                                    <p:cond delay="1500"/>
                                  </p:stCondLst>
                                  <p:childTnLst>
                                    <p:set>
                                      <p:cBhvr>
                                        <p:cTn id="26" dur="500"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10000"/>
                            </p:stCondLst>
                            <p:childTnLst>
                              <p:par>
                                <p:cTn id="29" presetID="12" presetClass="entr" presetSubtype="4" fill="hold" grpId="0" nodeType="afterEffect">
                                  <p:stCondLst>
                                    <p:cond delay="1500"/>
                                  </p:stCondLst>
                                  <p:childTnLst>
                                    <p:set>
                                      <p:cBhvr>
                                        <p:cTn id="30" dur="500" fill="hold">
                                          <p:stCondLst>
                                            <p:cond delay="0"/>
                                          </p:stCondLst>
                                        </p:cTn>
                                        <p:tgtEl>
                                          <p:spTgt spid="4"/>
                                        </p:tgtEl>
                                        <p:attrNameLst>
                                          <p:attrName>style.visibility</p:attrName>
                                        </p:attrNameLst>
                                      </p:cBhvr>
                                      <p:to>
                                        <p:strVal val="visible"/>
                                      </p:to>
                                    </p:set>
                                    <p:anim calcmode="lin" valueType="num">
                                      <p:cBhvr additive="base">
                                        <p:cTn id="31" dur="500"/>
                                        <p:tgtEl>
                                          <p:spTgt spid="4"/>
                                        </p:tgtEl>
                                        <p:attrNameLst>
                                          <p:attrName>ppt_y</p:attrName>
                                        </p:attrNameLst>
                                      </p:cBhvr>
                                      <p:tavLst>
                                        <p:tav tm="0">
                                          <p:val>
                                            <p:strVal val="#ppt_y+#ppt_h*1.125000"/>
                                          </p:val>
                                        </p:tav>
                                        <p:tav tm="100000">
                                          <p:val>
                                            <p:strVal val="#ppt_y"/>
                                          </p:val>
                                        </p:tav>
                                      </p:tavLst>
                                    </p:anim>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Female Reproductive System</a:t>
            </a:r>
            <a:endParaRPr lang="en-IN" sz="4200" dirty="0">
              <a:latin typeface="Segoe Marker" panose="03080602040302020204"/>
            </a:endParaRPr>
          </a:p>
        </p:txBody>
      </p:sp>
      <p:sp>
        <p:nvSpPr>
          <p:cNvPr id="3" name="Content Placeholder 2"/>
          <p:cNvSpPr>
            <a:spLocks noGrp="1"/>
          </p:cNvSpPr>
          <p:nvPr>
            <p:ph sz="half" idx="1"/>
          </p:nvPr>
        </p:nvSpPr>
        <p:spPr/>
        <p:txBody>
          <a:bodyPr>
            <a:normAutofit/>
          </a:bodyPr>
          <a:lstStyle/>
          <a:p>
            <a:r>
              <a:rPr lang="en-US" sz="2000" dirty="0">
                <a:latin typeface="Segoe Marker" panose="03080602040302020204"/>
              </a:rPr>
              <a:t>Ovaries</a:t>
            </a:r>
            <a:endParaRPr lang="en-US" sz="2000" dirty="0">
              <a:latin typeface="Segoe Marker" panose="03080602040302020204"/>
            </a:endParaRPr>
          </a:p>
          <a:p>
            <a:r>
              <a:rPr lang="en-US" sz="2000" dirty="0">
                <a:latin typeface="Segoe Marker" panose="03080602040302020204"/>
              </a:rPr>
              <a:t>Fallopian Tubes</a:t>
            </a:r>
            <a:endParaRPr lang="en-US" sz="2000" dirty="0">
              <a:latin typeface="Segoe Marker" panose="03080602040302020204"/>
            </a:endParaRPr>
          </a:p>
          <a:p>
            <a:r>
              <a:rPr lang="en-US" sz="2000" dirty="0">
                <a:latin typeface="Segoe Marker" panose="03080602040302020204"/>
              </a:rPr>
              <a:t>Uterus</a:t>
            </a:r>
            <a:endParaRPr lang="en-US" sz="2000" dirty="0">
              <a:latin typeface="Segoe Marker" panose="03080602040302020204"/>
            </a:endParaRPr>
          </a:p>
          <a:p>
            <a:r>
              <a:rPr lang="en-US" sz="2000" dirty="0">
                <a:latin typeface="Segoe Marker" panose="03080602040302020204"/>
              </a:rPr>
              <a:t>Cervix</a:t>
            </a:r>
            <a:endParaRPr lang="en-US" sz="2000" dirty="0">
              <a:latin typeface="Segoe Marker" panose="03080602040302020204"/>
            </a:endParaRPr>
          </a:p>
          <a:p>
            <a:r>
              <a:rPr lang="en-US" sz="2000" dirty="0">
                <a:latin typeface="Segoe Marker" panose="03080602040302020204"/>
              </a:rPr>
              <a:t>Vagina</a:t>
            </a:r>
            <a:endParaRPr lang="en-US" sz="2000" dirty="0">
              <a:latin typeface="Segoe Marker" panose="03080602040302020204"/>
            </a:endParaRPr>
          </a:p>
          <a:p>
            <a:r>
              <a:rPr lang="en-IN" sz="2000" dirty="0">
                <a:latin typeface="Segoe Marker" panose="03080602040302020204"/>
              </a:rPr>
              <a:t>Urethra</a:t>
            </a:r>
            <a:endParaRPr lang="en-IN" sz="2000" dirty="0">
              <a:latin typeface="Segoe Marker" panose="03080602040302020204"/>
            </a:endParaRPr>
          </a:p>
        </p:txBody>
      </p:sp>
      <p:pic>
        <p:nvPicPr>
          <p:cNvPr id="5" name="Content Placeholder 4"/>
          <p:cNvPicPr>
            <a:picLocks noGrp="1" noChangeAspect="1"/>
          </p:cNvPicPr>
          <p:nvPr>
            <p:ph sz="half" idx="2"/>
          </p:nvPr>
        </p:nvPicPr>
        <p:blipFill>
          <a:blip r:embed="rId1"/>
          <a:srcRect l="27482" t="30890" r="26218" b="22787"/>
          <a:stretch>
            <a:fillRect/>
          </a:stretch>
        </p:blipFill>
        <p:spPr>
          <a:xfrm>
            <a:off x="5397500" y="2191385"/>
            <a:ext cx="5426075" cy="3051810"/>
          </a:xfrm>
          <a:prstGeom prst="rect">
            <a:avLst/>
          </a:prstGeom>
        </p:spPr>
      </p:pic>
      <p:sp>
        <p:nvSpPr>
          <p:cNvPr id="4" name="Rectangle 3"/>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1500"/>
                                        <p:tgtEl>
                                          <p:spTgt spid="3">
                                            <p:txEl>
                                              <p:pRg st="0" end="0"/>
                                            </p:txEl>
                                          </p:spTgt>
                                        </p:tgtEl>
                                      </p:cBhvr>
                                    </p:animEffect>
                                  </p:childTnLst>
                                </p:cTn>
                              </p:par>
                            </p:childTnLst>
                          </p:cTn>
                        </p:par>
                        <p:par>
                          <p:cTn id="9" fill="hold">
                            <p:stCondLst>
                              <p:cond delay="3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1500"/>
                                        <p:tgtEl>
                                          <p:spTgt spid="3">
                                            <p:txEl>
                                              <p:pRg st="1" end="1"/>
                                            </p:txEl>
                                          </p:spTgt>
                                        </p:tgtEl>
                                      </p:cBhvr>
                                    </p:animEffect>
                                  </p:childTnLst>
                                </p:cTn>
                              </p:par>
                            </p:childTnLst>
                          </p:cTn>
                        </p:par>
                        <p:par>
                          <p:cTn id="14" fill="hold">
                            <p:stCondLst>
                              <p:cond delay="6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1500"/>
                                        <p:tgtEl>
                                          <p:spTgt spid="3">
                                            <p:txEl>
                                              <p:pRg st="2" end="2"/>
                                            </p:txEl>
                                          </p:spTgt>
                                        </p:tgtEl>
                                      </p:cBhvr>
                                    </p:animEffect>
                                  </p:childTnLst>
                                </p:cTn>
                              </p:par>
                            </p:childTnLst>
                          </p:cTn>
                        </p:par>
                        <p:par>
                          <p:cTn id="19" fill="hold">
                            <p:stCondLst>
                              <p:cond delay="9000"/>
                            </p:stCondLst>
                            <p:childTnLst>
                              <p:par>
                                <p:cTn id="20" presetID="12" presetClass="entr" presetSubtype="4" fill="hold" nodeType="after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1500"/>
                                        <p:tgtEl>
                                          <p:spTgt spid="3">
                                            <p:txEl>
                                              <p:pRg st="3" end="3"/>
                                            </p:txEl>
                                          </p:spTgt>
                                        </p:tgtEl>
                                      </p:cBhvr>
                                    </p:animEffect>
                                  </p:childTnLst>
                                </p:cTn>
                              </p:par>
                            </p:childTnLst>
                          </p:cTn>
                        </p:par>
                        <p:par>
                          <p:cTn id="24" fill="hold">
                            <p:stCondLst>
                              <p:cond delay="12000"/>
                            </p:stCondLst>
                            <p:childTnLst>
                              <p:par>
                                <p:cTn id="25" presetID="12" presetClass="entr" presetSubtype="4" fill="hold" nodeType="afterEffect">
                                  <p:stCondLst>
                                    <p:cond delay="1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1500"/>
                                        <p:tgtEl>
                                          <p:spTgt spid="3">
                                            <p:txEl>
                                              <p:pRg st="4" end="4"/>
                                            </p:txEl>
                                          </p:spTgt>
                                        </p:tgtEl>
                                      </p:cBhvr>
                                    </p:animEffect>
                                  </p:childTnLst>
                                </p:cTn>
                              </p:par>
                            </p:childTnLst>
                          </p:cTn>
                        </p:par>
                        <p:par>
                          <p:cTn id="29" fill="hold">
                            <p:stCondLst>
                              <p:cond delay="15000"/>
                            </p:stCondLst>
                            <p:childTnLst>
                              <p:par>
                                <p:cTn id="30" presetID="12" presetClass="entr" presetSubtype="4" fill="hold" nodeType="afterEffect">
                                  <p:stCondLst>
                                    <p:cond delay="1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1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3" dur="1500"/>
                                        <p:tgtEl>
                                          <p:spTgt spid="3">
                                            <p:txEl>
                                              <p:pRg st="5" end="5"/>
                                            </p:txEl>
                                          </p:spTgt>
                                        </p:tgtEl>
                                      </p:cBhvr>
                                    </p:animEffect>
                                  </p:childTnLst>
                                </p:cTn>
                              </p:par>
                            </p:childTnLst>
                          </p:cTn>
                        </p:par>
                        <p:par>
                          <p:cTn id="34" fill="hold">
                            <p:stCondLst>
                              <p:cond delay="18000"/>
                            </p:stCondLst>
                            <p:childTnLst>
                              <p:par>
                                <p:cTn id="35" presetID="10" presetClass="entr" presetSubtype="0" fill="hold" nodeType="afterEffect">
                                  <p:stCondLst>
                                    <p:cond delay="15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20000"/>
                            </p:stCondLst>
                            <p:childTnLst>
                              <p:par>
                                <p:cTn id="39" presetID="12" presetClass="entr" presetSubtype="4" fill="hold" grpId="0" nodeType="afterEffect">
                                  <p:stCondLst>
                                    <p:cond delay="1500"/>
                                  </p:stCondLst>
                                  <p:childTnLst>
                                    <p:set>
                                      <p:cBhvr>
                                        <p:cTn id="40" dur="500" fill="hold">
                                          <p:stCondLst>
                                            <p:cond delay="0"/>
                                          </p:stCondLst>
                                        </p:cTn>
                                        <p:tgtEl>
                                          <p:spTgt spid="4"/>
                                        </p:tgtEl>
                                        <p:attrNameLst>
                                          <p:attrName>style.visibility</p:attrName>
                                        </p:attrNameLst>
                                      </p:cBhvr>
                                      <p:to>
                                        <p:strVal val="visible"/>
                                      </p:to>
                                    </p:set>
                                    <p:anim calcmode="lin" valueType="num">
                                      <p:cBhvr additive="base">
                                        <p:cTn id="41" dur="500"/>
                                        <p:tgtEl>
                                          <p:spTgt spid="4"/>
                                        </p:tgtEl>
                                        <p:attrNameLst>
                                          <p:attrName>ppt_y</p:attrName>
                                        </p:attrNameLst>
                                      </p:cBhvr>
                                      <p:tavLst>
                                        <p:tav tm="0">
                                          <p:val>
                                            <p:strVal val="#ppt_y+#ppt_h*1.125000"/>
                                          </p:val>
                                        </p:tav>
                                        <p:tav tm="100000">
                                          <p:val>
                                            <p:strVal val="#ppt_y"/>
                                          </p:val>
                                        </p:tav>
                                      </p:tavLst>
                                    </p:anim>
                                    <p:animEffect transition="in" filter="wipe(up)">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Fertilization Process</a:t>
            </a:r>
            <a:endParaRPr lang="en-IN" sz="4200" dirty="0">
              <a:latin typeface="Segoe Marker" panose="03080602040302020204"/>
            </a:endParaRPr>
          </a:p>
        </p:txBody>
      </p:sp>
      <p:sp>
        <p:nvSpPr>
          <p:cNvPr id="3" name="Content Placeholder 2"/>
          <p:cNvSpPr>
            <a:spLocks noGrp="1"/>
          </p:cNvSpPr>
          <p:nvPr>
            <p:ph idx="1"/>
          </p:nvPr>
        </p:nvSpPr>
        <p:spPr/>
        <p:txBody>
          <a:bodyPr/>
          <a:lstStyle/>
          <a:p>
            <a:r>
              <a:rPr lang="en-US" sz="2000" dirty="0">
                <a:latin typeface="Segoe Marker" panose="03080602040302020204"/>
              </a:rPr>
              <a:t>How does the fertilization in humans take place?</a:t>
            </a:r>
            <a:endParaRPr lang="en-US" sz="2000" dirty="0">
              <a:latin typeface="Segoe Marker" panose="03080602040302020204"/>
            </a:endParaRPr>
          </a:p>
          <a:p>
            <a:pPr lvl="1"/>
            <a:r>
              <a:rPr lang="en-US" sz="1600" dirty="0">
                <a:latin typeface="Segoe Marker" panose="03080602040302020204"/>
              </a:rPr>
              <a:t>Sexual Intercourse</a:t>
            </a:r>
            <a:endParaRPr lang="en-US" sz="1600" dirty="0">
              <a:latin typeface="Segoe Marker" panose="03080602040302020204"/>
            </a:endParaRPr>
          </a:p>
          <a:p>
            <a:pPr lvl="1"/>
            <a:r>
              <a:rPr lang="en-US" sz="1600" dirty="0">
                <a:latin typeface="Segoe Marker" panose="03080602040302020204"/>
              </a:rPr>
              <a:t>Implantation</a:t>
            </a:r>
            <a:endParaRPr lang="en-US" sz="1600" dirty="0">
              <a:latin typeface="Segoe Marker" panose="03080602040302020204"/>
            </a:endParaRPr>
          </a:p>
          <a:p>
            <a:pPr lvl="1"/>
            <a:r>
              <a:rPr lang="en-US" sz="1600" dirty="0">
                <a:latin typeface="Segoe Marker" panose="03080602040302020204"/>
              </a:rPr>
              <a:t>Placenta</a:t>
            </a:r>
            <a:endParaRPr lang="en-US" sz="1600" dirty="0">
              <a:latin typeface="Segoe Marker" panose="03080602040302020204"/>
            </a:endParaRPr>
          </a:p>
          <a:p>
            <a:pPr lvl="1"/>
            <a:r>
              <a:rPr lang="en-US" sz="1600" dirty="0">
                <a:latin typeface="Segoe Marker" panose="03080602040302020204"/>
              </a:rPr>
              <a:t>Estrogen</a:t>
            </a:r>
            <a:endParaRPr lang="en-US" sz="1600" dirty="0">
              <a:latin typeface="Segoe Marker" panose="03080602040302020204"/>
            </a:endParaRPr>
          </a:p>
          <a:p>
            <a:pPr lvl="1"/>
            <a:r>
              <a:rPr lang="en-US" sz="1600" dirty="0">
                <a:latin typeface="Segoe Marker" panose="03080602040302020204"/>
              </a:rPr>
              <a:t>Progesterone</a:t>
            </a:r>
            <a:endParaRPr lang="en-US" sz="1600" dirty="0">
              <a:latin typeface="Segoe Marker" panose="03080602040302020204"/>
            </a:endParaRPr>
          </a:p>
          <a:p>
            <a:pPr lvl="1"/>
            <a:endParaRPr lang="en-IN" dirty="0"/>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nodeType="afterEffect">
                                  <p:stCondLst>
                                    <p:cond delay="1500"/>
                                  </p:stCondLst>
                                  <p:childTnLst>
                                    <p:set>
                                      <p:cBhvr>
                                        <p:cTn id="26" dur="500"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2" presetClass="entr" presetSubtype="4" fill="hold" nodeType="afterEffect">
                                  <p:stCondLst>
                                    <p:cond delay="1500"/>
                                  </p:stCondLst>
                                  <p:childTnLst>
                                    <p:set>
                                      <p:cBhvr>
                                        <p:cTn id="31" dur="500" fill="hold">
                                          <p:stCondLst>
                                            <p:cond delay="0"/>
                                          </p:stCondLst>
                                        </p:cTn>
                                        <p:tgtEl>
                                          <p:spTgt spid="3">
                                            <p:txEl>
                                              <p:pRg st="5" end="5"/>
                                            </p:txEl>
                                          </p:spTgt>
                                        </p:tgtEl>
                                        <p:attrNameLst>
                                          <p:attrName>style.visibility</p:attrName>
                                        </p:attrNameLst>
                                      </p:cBhvr>
                                      <p:to>
                                        <p:strVal val="visible"/>
                                      </p:to>
                                    </p:set>
                                    <p:anim calcmode="lin" valueType="num">
                                      <p:cBhvr additive="base">
                                        <p:cTn id="3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
                                            <p:txEl>
                                              <p:pRg st="5" end="5"/>
                                            </p:txEl>
                                          </p:spTgt>
                                        </p:tgtEl>
                                      </p:cBhvr>
                                    </p:animEffect>
                                  </p:childTnLst>
                                </p:cTn>
                              </p:par>
                            </p:childTnLst>
                          </p:cTn>
                        </p:par>
                        <p:par>
                          <p:cTn id="34" fill="hold">
                            <p:stCondLst>
                              <p:cond delay="12000"/>
                            </p:stCondLst>
                            <p:childTnLst>
                              <p:par>
                                <p:cTn id="35" presetID="12" presetClass="entr" presetSubtype="4" fill="hold" grpId="0" nodeType="afterEffect">
                                  <p:stCondLst>
                                    <p:cond delay="1500"/>
                                  </p:stCondLst>
                                  <p:childTnLst>
                                    <p:set>
                                      <p:cBhvr>
                                        <p:cTn id="36" dur="500"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Menstrual Cycle</a:t>
            </a:r>
            <a:endParaRPr lang="en-IN" sz="42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Occurs during puberty</a:t>
            </a:r>
            <a:r>
              <a:rPr lang="en-IN" sz="2000" dirty="0">
                <a:latin typeface="Segoe Marker" panose="03080602040302020204"/>
              </a:rPr>
              <a:t> in females</a:t>
            </a:r>
            <a:endParaRPr lang="en-IN" sz="2000" dirty="0">
              <a:latin typeface="Segoe Marker" panose="03080602040302020204"/>
            </a:endParaRPr>
          </a:p>
          <a:p>
            <a:r>
              <a:rPr lang="en-IN" sz="2000" dirty="0">
                <a:latin typeface="Segoe Marker" panose="03080602040302020204"/>
              </a:rPr>
              <a:t>If the egg is not fertilized, it’ll be sent out through the vagina along with little blood. This is called menstrual cycle. </a:t>
            </a:r>
            <a:endParaRPr lang="en-IN" sz="2000" dirty="0">
              <a:latin typeface="Segoe Marker" panose="03080602040302020204"/>
            </a:endParaRPr>
          </a:p>
          <a:p>
            <a:r>
              <a:rPr lang="en-IN" sz="2000" dirty="0">
                <a:latin typeface="Segoe Marker" panose="03080602040302020204"/>
              </a:rPr>
              <a:t>Occurs once in 28-34 days</a:t>
            </a:r>
            <a:endParaRPr lang="en-US" sz="2000" dirty="0">
              <a:latin typeface="Segoe Marker" panose="03080602040302020204"/>
            </a:endParaRPr>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Segoe Marker" panose="03080602040302020204"/>
              </a:rPr>
              <a:t>Reproductive Health</a:t>
            </a:r>
            <a:endParaRPr lang="en-IN" sz="42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STD’s</a:t>
            </a:r>
            <a:endParaRPr lang="en-US" sz="2000" dirty="0">
              <a:latin typeface="Segoe Marker" panose="03080602040302020204"/>
            </a:endParaRPr>
          </a:p>
          <a:p>
            <a:r>
              <a:rPr lang="en-US" sz="2000" dirty="0">
                <a:latin typeface="Segoe Marker" panose="03080602040302020204"/>
              </a:rPr>
              <a:t>Protection</a:t>
            </a:r>
            <a:endParaRPr lang="en-IN" sz="2000" dirty="0">
              <a:latin typeface="Segoe Marker" panose="03080602040302020204"/>
            </a:endParaRPr>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We learnt about </a:t>
            </a:r>
            <a:endParaRPr lang="en-US" dirty="0"/>
          </a:p>
          <a:p>
            <a:r>
              <a:rPr lang="en-US" dirty="0"/>
              <a:t>Reproduction in human beings </a:t>
            </a:r>
            <a:endParaRPr lang="en-US" dirty="0"/>
          </a:p>
          <a:p>
            <a:r>
              <a:rPr lang="en-US" dirty="0"/>
              <a:t>The Male and Female Reproductive system.</a:t>
            </a:r>
            <a:endParaRPr lang="en-US" dirty="0"/>
          </a:p>
          <a:p>
            <a:r>
              <a:rPr lang="en-US" dirty="0"/>
              <a:t>Reproductive Health</a:t>
            </a:r>
            <a:endParaRPr lang="en-IN" dirty="0"/>
          </a:p>
        </p:txBody>
      </p:sp>
      <p:sp>
        <p:nvSpPr>
          <p:cNvPr id="6" name="Rectangle 5"/>
          <p:cNvSpPr/>
          <p:nvPr/>
        </p:nvSpPr>
        <p:spPr>
          <a:xfrm>
            <a:off x="12027535" y="6669405"/>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Welcome back to school presentation">
  <a:themeElements>
    <a:clrScheme name="Custom 5">
      <a:dk1>
        <a:srgbClr val="000000"/>
      </a:dk1>
      <a:lt1>
        <a:sysClr val="window" lastClr="FFFFFF"/>
      </a:lt1>
      <a:dk2>
        <a:srgbClr val="5E5E5E"/>
      </a:dk2>
      <a:lt2>
        <a:srgbClr val="DDDDDD"/>
      </a:lt2>
      <a:accent1>
        <a:srgbClr val="FF0000"/>
      </a:accent1>
      <a:accent2>
        <a:srgbClr val="A6B727"/>
      </a:accent2>
      <a:accent3>
        <a:srgbClr val="F69200"/>
      </a:accent3>
      <a:accent4>
        <a:srgbClr val="FFFFFF"/>
      </a:accent4>
      <a:accent5>
        <a:srgbClr val="FEC306"/>
      </a:accent5>
      <a:accent6>
        <a:srgbClr val="DF5327"/>
      </a:accent6>
      <a:hlink>
        <a:srgbClr val="F59E00"/>
      </a:hlink>
      <a:folHlink>
        <a:srgbClr val="B2B2B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722</Words>
  <Application>WPS Presentation</Application>
  <PresentationFormat>Custom</PresentationFormat>
  <Paragraphs>57</Paragraphs>
  <Slides>9</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Century Gothic</vt:lpstr>
      <vt:lpstr>Segoe Marker</vt:lpstr>
      <vt:lpstr>Mongolian Baiti</vt:lpstr>
      <vt:lpstr>Yu Gothic UI</vt:lpstr>
      <vt:lpstr>Microsoft YaHei</vt:lpstr>
      <vt:lpstr>Arial Unicode MS</vt:lpstr>
      <vt:lpstr>Welcome back to school presentation</vt:lpstr>
      <vt:lpstr>Chapter 8 </vt:lpstr>
      <vt:lpstr>Sexual Reproduction</vt:lpstr>
      <vt:lpstr>Reproduction in Human Beings</vt:lpstr>
      <vt:lpstr>Male Reproductive System</vt:lpstr>
      <vt:lpstr>Female Reproductive System</vt:lpstr>
      <vt:lpstr>Fertilization Process</vt:lpstr>
      <vt:lpstr>Menstrual Cycle</vt:lpstr>
      <vt:lpstr>Reproductive Health</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18</cp:revision>
  <dcterms:created xsi:type="dcterms:W3CDTF">2019-07-24T09:54:00Z</dcterms:created>
  <dcterms:modified xsi:type="dcterms:W3CDTF">2019-09-21T10:25:47Z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