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41ce4c2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41ce4c2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31867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31867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e31867e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e31867e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31867e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31867e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d771e7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d771e7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771e71d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771e71d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47925"/>
            <a:ext cx="8520600" cy="2549100"/>
          </a:xfrm>
          <a:prstGeom prst="rect">
            <a:avLst/>
          </a:prstGeom>
          <a:effectLst>
            <a:outerShdw rotWithShape="0" algn="bl" dir="10080000" dist="571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Almacén</a:t>
            </a:r>
            <a:r>
              <a:rPr lang="es" sz="7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7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Virtual</a:t>
            </a:r>
            <a:endParaRPr sz="7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425" y="64500"/>
            <a:ext cx="1645851" cy="10672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800000" dist="47625">
              <a:schemeClr val="lt1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1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4179218" y="1773318"/>
            <a:ext cx="2460300" cy="2460300"/>
            <a:chOff x="4761418" y="1318143"/>
            <a:chExt cx="2460300" cy="2460300"/>
          </a:xfrm>
        </p:grpSpPr>
        <p:sp>
          <p:nvSpPr>
            <p:cNvPr id="63" name="Google Shape;63;p14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Transferencia</a:t>
              </a: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OV a OM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2503051" y="1717118"/>
            <a:ext cx="2460300" cy="2460300"/>
            <a:chOff x="1776626" y="1318143"/>
            <a:chExt cx="2460300" cy="2460300"/>
          </a:xfrm>
        </p:grpSpPr>
        <p:grpSp>
          <p:nvGrpSpPr>
            <p:cNvPr id="67" name="Google Shape;67;p14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68" name="Google Shape;68;p14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Transferencia</a:t>
                </a:r>
                <a:r>
                  <a:rPr b="1" lang="es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de Inventario IPOS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" name="Google Shape;70;p1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1011384" y="1717118"/>
            <a:ext cx="2460300" cy="2460300"/>
            <a:chOff x="284959" y="1318143"/>
            <a:chExt cx="2460300" cy="2460300"/>
          </a:xfrm>
        </p:grpSpPr>
        <p:sp>
          <p:nvSpPr>
            <p:cNvPr id="72" name="Google Shape;72;p14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Alta Productos </a:t>
              </a: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Almacén</a:t>
              </a: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Virtual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672316" y="1773318"/>
            <a:ext cx="2460300" cy="2460300"/>
            <a:chOff x="6254516" y="1318143"/>
            <a:chExt cx="2460300" cy="2460300"/>
          </a:xfrm>
        </p:grpSpPr>
        <p:sp>
          <p:nvSpPr>
            <p:cNvPr id="76" name="Google Shape;76;p14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Generar Factura de Anticipo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1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5"/>
          <p:cNvGrpSpPr/>
          <p:nvPr/>
        </p:nvGrpSpPr>
        <p:grpSpPr>
          <a:xfrm rot="2700000">
            <a:off x="509538" y="225516"/>
            <a:ext cx="2460276" cy="2460276"/>
            <a:chOff x="284959" y="1318143"/>
            <a:chExt cx="2460300" cy="2460300"/>
          </a:xfrm>
        </p:grpSpPr>
        <p:sp>
          <p:nvSpPr>
            <p:cNvPr id="86" name="Google Shape;86;p15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Alta Productos Almacén Virtual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623625" y="1803800"/>
            <a:ext cx="820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Alta del </a:t>
            </a:r>
            <a:r>
              <a:rPr b="1" lang="es"/>
              <a:t>Almacén</a:t>
            </a:r>
            <a:r>
              <a:rPr b="1" lang="es"/>
              <a:t>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Se </a:t>
            </a:r>
            <a:r>
              <a:rPr lang="es"/>
              <a:t>generó</a:t>
            </a:r>
            <a:r>
              <a:rPr lang="es"/>
              <a:t> un </a:t>
            </a:r>
            <a:r>
              <a:rPr lang="es"/>
              <a:t>almacén</a:t>
            </a:r>
            <a:r>
              <a:rPr lang="es"/>
              <a:t> virtual llamado DUP_BODEGA_VIRTUAL, esto con el fin de colocar el inventario de los productos que se encuentran en </a:t>
            </a:r>
            <a:r>
              <a:rPr lang="es"/>
              <a:t>tránsito</a:t>
            </a:r>
            <a:r>
              <a:rPr lang="es"/>
              <a:t>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La entrada o carga de estos productos al </a:t>
            </a:r>
            <a:r>
              <a:rPr lang="es"/>
              <a:t>almacén</a:t>
            </a:r>
            <a:r>
              <a:rPr lang="es"/>
              <a:t> virtual, </a:t>
            </a:r>
            <a:r>
              <a:rPr lang="es"/>
              <a:t>será</a:t>
            </a:r>
            <a:r>
              <a:rPr lang="es"/>
              <a:t> a </a:t>
            </a:r>
            <a:r>
              <a:rPr lang="es"/>
              <a:t>través</a:t>
            </a:r>
            <a:r>
              <a:rPr lang="es"/>
              <a:t> de una entrada “</a:t>
            </a:r>
            <a:r>
              <a:rPr lang="es"/>
              <a:t>Miscelánea</a:t>
            </a:r>
            <a:r>
              <a:rPr lang="es"/>
              <a:t>”, por ser un producto que no se le ha dado una </a:t>
            </a:r>
            <a:r>
              <a:rPr lang="es"/>
              <a:t>recepción</a:t>
            </a:r>
            <a:r>
              <a:rPr lang="es"/>
              <a:t>, no tiene un costo incluido.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Cuando los productos lleguen con la Orden de Compra se </a:t>
            </a:r>
            <a:r>
              <a:rPr lang="es"/>
              <a:t>ingresaron</a:t>
            </a:r>
            <a:r>
              <a:rPr lang="es"/>
              <a:t> a Bodega Lerma, y se </a:t>
            </a:r>
            <a:r>
              <a:rPr lang="es"/>
              <a:t>deberán</a:t>
            </a:r>
            <a:r>
              <a:rPr lang="es"/>
              <a:t> bajar las existencias del </a:t>
            </a:r>
            <a:r>
              <a:rPr lang="es"/>
              <a:t>almacén</a:t>
            </a:r>
            <a:r>
              <a:rPr lang="es"/>
              <a:t> </a:t>
            </a:r>
            <a:r>
              <a:rPr lang="es"/>
              <a:t>virtual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1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6"/>
          <p:cNvGrpSpPr/>
          <p:nvPr/>
        </p:nvGrpSpPr>
        <p:grpSpPr>
          <a:xfrm rot="2700000">
            <a:off x="509543" y="225692"/>
            <a:ext cx="2460276" cy="2460276"/>
            <a:chOff x="1776626" y="1318143"/>
            <a:chExt cx="2460300" cy="2460300"/>
          </a:xfrm>
        </p:grpSpPr>
        <p:grpSp>
          <p:nvGrpSpPr>
            <p:cNvPr id="97" name="Google Shape;97;p16"/>
            <p:cNvGrpSpPr/>
            <p:nvPr/>
          </p:nvGrpSpPr>
          <p:grpSpPr>
            <a:xfrm>
              <a:off x="1776626" y="1318143"/>
              <a:ext cx="2460300" cy="2460300"/>
              <a:chOff x="1776626" y="1318143"/>
              <a:chExt cx="2460300" cy="2460300"/>
            </a:xfrm>
          </p:grpSpPr>
          <p:sp>
            <p:nvSpPr>
              <p:cNvPr id="98" name="Google Shape;98;p16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Transferencia de Inventario IPOS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" name="Google Shape;100;p16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6"/>
          <p:cNvSpPr txBox="1"/>
          <p:nvPr/>
        </p:nvSpPr>
        <p:spPr>
          <a:xfrm>
            <a:off x="623625" y="1803800"/>
            <a:ext cx="8208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Traslado </a:t>
            </a:r>
            <a:r>
              <a:rPr b="1" lang="es"/>
              <a:t>Inventario</a:t>
            </a:r>
            <a:r>
              <a:rPr b="1" lang="es"/>
              <a:t> a IPOS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Se deberá de crear un almacén nuevo a IPOS o se podra dirigir el inventario en algún almacén que no se esté ocupando en IPOS (Saldillo, Arquitectos, Comerciales).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Se </a:t>
            </a:r>
            <a:r>
              <a:rPr lang="es"/>
              <a:t>deberá</a:t>
            </a:r>
            <a:r>
              <a:rPr lang="es"/>
              <a:t> de dar de alta la </a:t>
            </a:r>
            <a:r>
              <a:rPr lang="es"/>
              <a:t>conexión</a:t>
            </a:r>
            <a:r>
              <a:rPr lang="es"/>
              <a:t> entre la </a:t>
            </a:r>
            <a:r>
              <a:rPr lang="es"/>
              <a:t>integración</a:t>
            </a:r>
            <a:r>
              <a:rPr lang="es"/>
              <a:t> de Stock y IPOS con el nuevo </a:t>
            </a:r>
            <a:r>
              <a:rPr lang="es"/>
              <a:t>almacén</a:t>
            </a:r>
            <a:r>
              <a:rPr lang="es"/>
              <a:t> creado.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Se </a:t>
            </a:r>
            <a:r>
              <a:rPr lang="es"/>
              <a:t>refleja</a:t>
            </a:r>
            <a:r>
              <a:rPr lang="es"/>
              <a:t> las existencias del </a:t>
            </a:r>
            <a:r>
              <a:rPr lang="es"/>
              <a:t>almacén en IPOS. 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23700" y="1849325"/>
            <a:ext cx="8208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Transferencia de Ventas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Cuando se genere la venta en IPOS y se envíe a OM, no causará ruptura de stock por que estara leyendo que en el almancen virtual hay cantidades, pero deberá de llegar con un estatus de </a:t>
            </a:r>
            <a:r>
              <a:rPr b="1" lang="es"/>
              <a:t>NO INICIADO</a:t>
            </a:r>
            <a:r>
              <a:rPr lang="es"/>
              <a:t> o </a:t>
            </a:r>
            <a:r>
              <a:rPr b="1" lang="es"/>
              <a:t>PROGRAMADO</a:t>
            </a:r>
            <a:r>
              <a:rPr lang="es"/>
              <a:t>, para que a logística no le aparezca la línea de envío de un producto que no existe.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La orden de venta, </a:t>
            </a:r>
            <a:r>
              <a:rPr lang="es"/>
              <a:t>deberá</a:t>
            </a:r>
            <a:r>
              <a:rPr lang="es"/>
              <a:t> de </a:t>
            </a:r>
            <a:r>
              <a:rPr lang="es"/>
              <a:t>detenerse</a:t>
            </a:r>
            <a:r>
              <a:rPr lang="es"/>
              <a:t> en OM con el estatus indicado anteriormente, con el fin que no afecte inventarios, ni contabilidad.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Cuando la OC se reciba y llegue la existencia a Bodega, se </a:t>
            </a:r>
            <a:r>
              <a:rPr lang="es"/>
              <a:t>deberá</a:t>
            </a:r>
            <a:r>
              <a:rPr lang="es"/>
              <a:t> de asignar </a:t>
            </a:r>
            <a:r>
              <a:rPr lang="es"/>
              <a:t>automáticamente</a:t>
            </a:r>
            <a:r>
              <a:rPr lang="es"/>
              <a:t> o manual por el equipo de CEDIS la asignación de este producto al </a:t>
            </a:r>
            <a:r>
              <a:rPr lang="es"/>
              <a:t>almacén</a:t>
            </a:r>
            <a:r>
              <a:rPr lang="es"/>
              <a:t> de bodega lerma.</a:t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rot="2700000">
            <a:off x="509531" y="282571"/>
            <a:ext cx="2460276" cy="2460276"/>
            <a:chOff x="4761418" y="1318143"/>
            <a:chExt cx="2460300" cy="2460300"/>
          </a:xfrm>
        </p:grpSpPr>
        <p:sp>
          <p:nvSpPr>
            <p:cNvPr id="110" name="Google Shape;110;p17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Transferencia OV a OM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15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8"/>
          <p:cNvGrpSpPr/>
          <p:nvPr/>
        </p:nvGrpSpPr>
        <p:grpSpPr>
          <a:xfrm rot="2700000">
            <a:off x="509544" y="237061"/>
            <a:ext cx="2460276" cy="2460276"/>
            <a:chOff x="6254516" y="1318143"/>
            <a:chExt cx="2460300" cy="2460300"/>
          </a:xfrm>
        </p:grpSpPr>
        <p:sp>
          <p:nvSpPr>
            <p:cNvPr id="120" name="Google Shape;120;p18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Generar Factura de Anticipo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18"/>
          <p:cNvSpPr txBox="1"/>
          <p:nvPr/>
        </p:nvSpPr>
        <p:spPr>
          <a:xfrm>
            <a:off x="623700" y="1849325"/>
            <a:ext cx="820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Factura por </a:t>
            </a:r>
            <a:r>
              <a:rPr b="1" lang="es"/>
              <a:t>Anticipado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Actualmente en IPOS no se puede generar una factura por anticipado, se pueden generar de dos maneras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Crear un SKU llamado Venta Anticipada, y generar la factura desde el sistema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Se puede crear la factura de manera normal el IPOS con el proceso que conocemos actualmente conocemos, debido a que para IPOS si existe la pieza para poder transaccionar.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