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4008" r:id="rId1"/>
  </p:sldMasterIdLst>
  <p:notesMasterIdLst>
    <p:notesMasterId r:id="rId9"/>
  </p:notesMasterIdLst>
  <p:handoutMasterIdLst>
    <p:handoutMasterId r:id="rId10"/>
  </p:handoutMasterIdLst>
  <p:sldIdLst>
    <p:sldId id="256" r:id="rId2"/>
    <p:sldId id="258" r:id="rId3"/>
    <p:sldId id="259" r:id="rId4"/>
    <p:sldId id="260" r:id="rId5"/>
    <p:sldId id="261" r:id="rId6"/>
    <p:sldId id="264"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453" autoAdjust="0"/>
  </p:normalViewPr>
  <p:slideViewPr>
    <p:cSldViewPr>
      <p:cViewPr varScale="1">
        <p:scale>
          <a:sx n="83" d="100"/>
          <a:sy n="83" d="100"/>
        </p:scale>
        <p:origin x="-183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DCAC9A-A31A-4601-B02E-7808226BB052}" type="datetimeFigureOut">
              <a:rPr lang="fr-FR" smtClean="0"/>
              <a:t>04/02/2013</a:t>
            </a:fld>
            <a:endParaRPr lang="fr-F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6345EA-6C2B-4773-814A-08555C56BC53}" type="slidenum">
              <a:rPr lang="fr-FR" smtClean="0"/>
              <a:t>‹#›</a:t>
            </a:fld>
            <a:endParaRPr lang="fr-FR"/>
          </a:p>
        </p:txBody>
      </p:sp>
    </p:spTree>
    <p:extLst>
      <p:ext uri="{BB962C8B-B14F-4D97-AF65-F5344CB8AC3E}">
        <p14:creationId xmlns:p14="http://schemas.microsoft.com/office/powerpoint/2010/main" val="16774264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3F4892-AF92-4BFD-96BC-2D817F2CB8A5}" type="datetimeFigureOut">
              <a:rPr lang="fr-FR" smtClean="0"/>
              <a:t>04/02/2013</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C1710-3391-43FE-921C-B54D3BDC9AF2}" type="slidenum">
              <a:rPr lang="fr-FR" smtClean="0"/>
              <a:t>‹#›</a:t>
            </a:fld>
            <a:endParaRPr lang="fr-FR"/>
          </a:p>
        </p:txBody>
      </p:sp>
    </p:spTree>
    <p:extLst>
      <p:ext uri="{BB962C8B-B14F-4D97-AF65-F5344CB8AC3E}">
        <p14:creationId xmlns:p14="http://schemas.microsoft.com/office/powerpoint/2010/main" val="159019000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La</a:t>
            </a:r>
            <a:r>
              <a:rPr lang="fr-CH" baseline="0" dirty="0" smtClean="0"/>
              <a:t> SDL, simple </a:t>
            </a:r>
            <a:r>
              <a:rPr lang="fr-CH" baseline="0" dirty="0" err="1" smtClean="0"/>
              <a:t>directmedia</a:t>
            </a:r>
            <a:r>
              <a:rPr lang="fr-CH" baseline="0" dirty="0" smtClean="0"/>
              <a:t> layer a été créée en 1998 par Sam </a:t>
            </a:r>
            <a:r>
              <a:rPr lang="fr-CH" baseline="0" dirty="0" err="1" smtClean="0"/>
              <a:t>Lantinga</a:t>
            </a:r>
            <a:r>
              <a:rPr lang="fr-CH" baseline="0" dirty="0" smtClean="0"/>
              <a:t>. Cette bibliothèque fonctionne sur plusieurs systèmes d’exploitation: linux </a:t>
            </a:r>
            <a:r>
              <a:rPr lang="fr-CH" baseline="0" dirty="0" err="1" smtClean="0"/>
              <a:t>windows</a:t>
            </a:r>
            <a:r>
              <a:rPr lang="fr-CH" baseline="0" dirty="0" smtClean="0"/>
              <a:t> mac </a:t>
            </a:r>
            <a:r>
              <a:rPr lang="fr-CH" baseline="0" dirty="0" err="1" smtClean="0"/>
              <a:t>freebsd</a:t>
            </a:r>
            <a:r>
              <a:rPr lang="fr-CH" baseline="0" dirty="0" smtClean="0"/>
              <a:t>… (du moment qu’on compile dans la bonne version). Elle est principalement utilisée pour faire des applications 2D des jeux principalement</a:t>
            </a:r>
          </a:p>
          <a:p>
            <a:r>
              <a:rPr lang="fr-CH" baseline="0" dirty="0" smtClean="0"/>
              <a:t>Elle est écrite en C mais peut quand même être utilisé en c++, </a:t>
            </a:r>
            <a:r>
              <a:rPr lang="fr-CH" baseline="0" dirty="0" err="1" smtClean="0"/>
              <a:t>C#,Perl</a:t>
            </a:r>
            <a:r>
              <a:rPr lang="fr-CH" baseline="0" dirty="0" smtClean="0"/>
              <a:t>, PHP, python pour les principaux</a:t>
            </a:r>
            <a:endParaRPr lang="fr-CH" dirty="0" smtClean="0"/>
          </a:p>
          <a:p>
            <a:r>
              <a:rPr lang="fr-CH" dirty="0" smtClean="0"/>
              <a:t>J’ai </a:t>
            </a:r>
            <a:r>
              <a:rPr lang="fr-CH" dirty="0" smtClean="0"/>
              <a:t>choisis la SDL</a:t>
            </a:r>
            <a:r>
              <a:rPr lang="fr-CH" baseline="0" dirty="0" smtClean="0"/>
              <a:t> car déjà il existe un très bon tutoriel sur le </a:t>
            </a:r>
            <a:r>
              <a:rPr lang="fr-CH" baseline="0" dirty="0" err="1" smtClean="0"/>
              <a:t>siteduzero</a:t>
            </a:r>
            <a:r>
              <a:rPr lang="fr-CH" baseline="0" dirty="0" smtClean="0"/>
              <a:t> ce qui m’a permis de tout réaliser principalement à l’aide de ce tutoriel</a:t>
            </a:r>
          </a:p>
          <a:p>
            <a:r>
              <a:rPr lang="fr-CH" baseline="0" dirty="0" smtClean="0"/>
              <a:t>De plus la SDL est utilisée en C, un </a:t>
            </a:r>
            <a:r>
              <a:rPr lang="fr-CH" baseline="0" dirty="0" err="1" smtClean="0"/>
              <a:t>language</a:t>
            </a:r>
            <a:r>
              <a:rPr lang="fr-CH" baseline="0" dirty="0" smtClean="0"/>
              <a:t> ou j’avais quelques base. C’est aussi un </a:t>
            </a:r>
            <a:r>
              <a:rPr lang="fr-CH" baseline="0" dirty="0" err="1" smtClean="0"/>
              <a:t>language</a:t>
            </a:r>
            <a:r>
              <a:rPr lang="fr-CH" baseline="0" dirty="0" smtClean="0"/>
              <a:t> très utilisé et il est donc utile de bien le connaître.</a:t>
            </a:r>
          </a:p>
          <a:p>
            <a:r>
              <a:rPr lang="fr-CH" baseline="0" dirty="0" smtClean="0"/>
              <a:t>La SDL permet aussi de gérer </a:t>
            </a:r>
            <a:r>
              <a:rPr lang="fr-CH" baseline="0" dirty="0" err="1" smtClean="0"/>
              <a:t>l’opengl</a:t>
            </a:r>
            <a:r>
              <a:rPr lang="fr-CH" baseline="0" dirty="0" smtClean="0"/>
              <a:t> (open </a:t>
            </a:r>
            <a:r>
              <a:rPr lang="fr-CH" baseline="0" dirty="0" err="1" smtClean="0"/>
              <a:t>graphics</a:t>
            </a:r>
            <a:r>
              <a:rPr lang="fr-CH" baseline="0" dirty="0" smtClean="0"/>
              <a:t> </a:t>
            </a:r>
            <a:r>
              <a:rPr lang="fr-CH" baseline="0" dirty="0" err="1" smtClean="0"/>
              <a:t>library</a:t>
            </a:r>
            <a:r>
              <a:rPr lang="fr-CH" baseline="0" dirty="0" smtClean="0"/>
              <a:t>) qui permet la conception d’application 3D ce qui peut être très intéressant à faire.</a:t>
            </a:r>
          </a:p>
          <a:p>
            <a:endParaRPr lang="fr-CH" baseline="0" dirty="0" smtClean="0"/>
          </a:p>
          <a:p>
            <a:r>
              <a:rPr lang="fr-CH" baseline="0" dirty="0" smtClean="0"/>
              <a:t>La SDL est libre et gratuite sous licence </a:t>
            </a:r>
            <a:r>
              <a:rPr lang="fr-FR" sz="1200" kern="1200" dirty="0" smtClean="0">
                <a:solidFill>
                  <a:schemeClr val="tx1"/>
                </a:solidFill>
                <a:effectLst/>
                <a:latin typeface="+mn-lt"/>
                <a:ea typeface="+mn-ea"/>
                <a:cs typeface="+mn-cs"/>
              </a:rPr>
              <a:t>GNU LGPL, on peut </a:t>
            </a:r>
            <a:r>
              <a:rPr lang="fr-FR" sz="1200" kern="1200" dirty="0" smtClean="0">
                <a:solidFill>
                  <a:schemeClr val="tx1"/>
                </a:solidFill>
                <a:effectLst/>
                <a:latin typeface="+mn-lt"/>
                <a:ea typeface="+mn-ea"/>
                <a:cs typeface="+mn-cs"/>
              </a:rPr>
              <a:t>donc </a:t>
            </a:r>
            <a:r>
              <a:rPr lang="fr-FR" sz="1200" kern="1200" dirty="0" smtClean="0">
                <a:solidFill>
                  <a:schemeClr val="tx1"/>
                </a:solidFill>
                <a:effectLst/>
                <a:latin typeface="+mn-lt"/>
                <a:ea typeface="+mn-ea"/>
                <a:cs typeface="+mn-cs"/>
              </a:rPr>
              <a:t>faire des programmes propriétaires avec sans devoir partager les codes sources.</a:t>
            </a:r>
            <a:endParaRPr lang="fr-CH" baseline="0" dirty="0" smtClean="0"/>
          </a:p>
          <a:p>
            <a:endParaRPr lang="fr-FR" dirty="0"/>
          </a:p>
        </p:txBody>
      </p:sp>
    </p:spTree>
    <p:extLst>
      <p:ext uri="{BB962C8B-B14F-4D97-AF65-F5344CB8AC3E}">
        <p14:creationId xmlns:p14="http://schemas.microsoft.com/office/powerpoint/2010/main" val="220741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smtClean="0">
                <a:solidFill>
                  <a:schemeClr val="tx1"/>
                </a:solidFill>
                <a:effectLst/>
                <a:latin typeface="+mn-lt"/>
                <a:ea typeface="+mn-ea"/>
                <a:cs typeface="+mn-cs"/>
              </a:rPr>
              <a:t>J’ai aussi utiliser les librairies </a:t>
            </a:r>
            <a:r>
              <a:rPr lang="fr-FR" sz="1200" kern="1200" dirty="0" err="1" smtClean="0">
                <a:solidFill>
                  <a:schemeClr val="tx1"/>
                </a:solidFill>
                <a:effectLst/>
                <a:latin typeface="+mn-lt"/>
                <a:ea typeface="+mn-ea"/>
                <a:cs typeface="+mn-cs"/>
              </a:rPr>
              <a:t>SDL_Images</a:t>
            </a:r>
            <a:r>
              <a:rPr lang="fr-FR" sz="1200" kern="1200" dirty="0" smtClean="0">
                <a:solidFill>
                  <a:schemeClr val="tx1"/>
                </a:solidFill>
                <a:effectLst/>
                <a:latin typeface="+mn-lt"/>
                <a:ea typeface="+mn-ea"/>
                <a:cs typeface="+mn-cs"/>
              </a:rPr>
              <a:t> et FMOD. Celles-ci remplace des fonctions de la SDL qui ne sont pas super. Par exemple la SDL ne gère que les fichiers images .BMP </a:t>
            </a:r>
            <a:r>
              <a:rPr lang="fr-FR" sz="1200" kern="1200" dirty="0" smtClean="0">
                <a:solidFill>
                  <a:schemeClr val="tx1"/>
                </a:solidFill>
                <a:effectLst/>
                <a:latin typeface="+mn-lt"/>
                <a:ea typeface="+mn-ea"/>
                <a:cs typeface="+mn-cs"/>
              </a:rPr>
              <a:t>de base ce </a:t>
            </a:r>
            <a:r>
              <a:rPr lang="fr-FR" sz="1200" kern="1200" dirty="0" smtClean="0">
                <a:solidFill>
                  <a:schemeClr val="tx1"/>
                </a:solidFill>
                <a:effectLst/>
                <a:latin typeface="+mn-lt"/>
                <a:ea typeface="+mn-ea"/>
                <a:cs typeface="+mn-cs"/>
              </a:rPr>
              <a:t>qui limite beaucoup, alors que </a:t>
            </a:r>
            <a:r>
              <a:rPr lang="fr-FR" sz="1200" kern="1200" dirty="0" err="1" smtClean="0">
                <a:solidFill>
                  <a:schemeClr val="tx1"/>
                </a:solidFill>
                <a:effectLst/>
                <a:latin typeface="+mn-lt"/>
                <a:ea typeface="+mn-ea"/>
                <a:cs typeface="+mn-cs"/>
              </a:rPr>
              <a:t>SDL_Images</a:t>
            </a:r>
            <a:r>
              <a:rPr lang="fr-FR" sz="1200" kern="1200" dirty="0" smtClean="0">
                <a:solidFill>
                  <a:schemeClr val="tx1"/>
                </a:solidFill>
                <a:effectLst/>
                <a:latin typeface="+mn-lt"/>
                <a:ea typeface="+mn-ea"/>
                <a:cs typeface="+mn-cs"/>
              </a:rPr>
              <a:t> supporte beaucoup de types</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Ça permet d’une part d’appliquer la transparence directement depuis un programme </a:t>
            </a:r>
            <a:r>
              <a:rPr lang="fr-FR" sz="1200" kern="1200" baseline="0" dirty="0" err="1" smtClean="0">
                <a:solidFill>
                  <a:schemeClr val="tx1"/>
                </a:solidFill>
                <a:effectLst/>
                <a:latin typeface="+mn-lt"/>
                <a:ea typeface="+mn-ea"/>
                <a:cs typeface="+mn-cs"/>
              </a:rPr>
              <a:t>tier</a:t>
            </a:r>
            <a:r>
              <a:rPr lang="fr-FR" sz="1200" kern="1200" baseline="0" dirty="0" smtClean="0">
                <a:solidFill>
                  <a:schemeClr val="tx1"/>
                </a:solidFill>
                <a:effectLst/>
                <a:latin typeface="+mn-lt"/>
                <a:ea typeface="+mn-ea"/>
                <a:cs typeface="+mn-cs"/>
              </a:rPr>
              <a:t> par exemple GIMP plutôt que d’utiliser la fonction de base SDL pour la transparence. Enfaite il faut mettre une couleur unie de fond, on dit laquelle c’est à la SDL et il va pas l’afficher, comme si c’est transparent. Les BMP ne sont pas </a:t>
            </a:r>
            <a:r>
              <a:rPr lang="fr-FR" sz="1200" kern="1200" baseline="0" dirty="0" err="1" smtClean="0">
                <a:solidFill>
                  <a:schemeClr val="tx1"/>
                </a:solidFill>
                <a:effectLst/>
                <a:latin typeface="+mn-lt"/>
                <a:ea typeface="+mn-ea"/>
                <a:cs typeface="+mn-cs"/>
              </a:rPr>
              <a:t>comppressée</a:t>
            </a:r>
            <a:r>
              <a:rPr lang="fr-FR" sz="1200" kern="1200" baseline="0" dirty="0" smtClean="0">
                <a:solidFill>
                  <a:schemeClr val="tx1"/>
                </a:solidFill>
                <a:effectLst/>
                <a:latin typeface="+mn-lt"/>
                <a:ea typeface="+mn-ea"/>
                <a:cs typeface="+mn-cs"/>
              </a:rPr>
              <a:t> et </a:t>
            </a:r>
            <a:r>
              <a:rPr lang="fr-FR" sz="1200" kern="1200" baseline="0" dirty="0" err="1" smtClean="0">
                <a:solidFill>
                  <a:schemeClr val="tx1"/>
                </a:solidFill>
                <a:effectLst/>
                <a:latin typeface="+mn-lt"/>
                <a:ea typeface="+mn-ea"/>
                <a:cs typeface="+mn-cs"/>
              </a:rPr>
              <a:t>prennenet</a:t>
            </a:r>
            <a:r>
              <a:rPr lang="fr-FR" sz="1200" kern="1200" baseline="0" dirty="0" smtClean="0">
                <a:solidFill>
                  <a:schemeClr val="tx1"/>
                </a:solidFill>
                <a:effectLst/>
                <a:latin typeface="+mn-lt"/>
                <a:ea typeface="+mn-ea"/>
                <a:cs typeface="+mn-cs"/>
              </a:rPr>
              <a:t> donc plus de place</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J’ai décidé</a:t>
            </a:r>
            <a:r>
              <a:rPr lang="fr-FR" sz="1200" kern="1200" baseline="0" dirty="0" smtClean="0">
                <a:solidFill>
                  <a:schemeClr val="tx1"/>
                </a:solidFill>
                <a:effectLst/>
                <a:latin typeface="+mn-lt"/>
                <a:ea typeface="+mn-ea"/>
                <a:cs typeface="+mn-cs"/>
              </a:rPr>
              <a:t> d’utilisé la librairie externe FMOD qui fonctionne très bien avec la SDL. Elle permet de gérer le son et remplace le module de base de gestion du son « SDL_AUDIO ». Ce module n’est pas très bien, la gestion est complexe sans pour autant ajouter d’éléments </a:t>
            </a:r>
            <a:r>
              <a:rPr lang="fr-FR" sz="1200" kern="1200" baseline="0" dirty="0" err="1" smtClean="0">
                <a:solidFill>
                  <a:schemeClr val="tx1"/>
                </a:solidFill>
                <a:effectLst/>
                <a:latin typeface="+mn-lt"/>
                <a:ea typeface="+mn-ea"/>
                <a:cs typeface="+mn-cs"/>
              </a:rPr>
              <a:t>utilies</a:t>
            </a:r>
            <a:r>
              <a:rPr lang="fr-FR" sz="1200" kern="1200" baseline="0" dirty="0" smtClean="0">
                <a:solidFill>
                  <a:schemeClr val="tx1"/>
                </a:solidFill>
                <a:effectLst/>
                <a:latin typeface="+mn-lt"/>
                <a:ea typeface="+mn-ea"/>
                <a:cs typeface="+mn-cs"/>
              </a:rPr>
              <a:t>. Elle ne gère que les sont WAV, c’est un format de son non compressé (presque 5 fois plus grand que le MP3 pour le même fichier) alors que FMOD en gère plusieurs: MP3, OGG, WAV, WMA,MIDI… Elle est plus ou moins simple à utiliser et prend en charge beaucoup de </a:t>
            </a:r>
            <a:r>
              <a:rPr lang="fr-FR" sz="1200" kern="1200" baseline="0" dirty="0" err="1" smtClean="0">
                <a:solidFill>
                  <a:schemeClr val="tx1"/>
                </a:solidFill>
                <a:effectLst/>
                <a:latin typeface="+mn-lt"/>
                <a:ea typeface="+mn-ea"/>
                <a:cs typeface="+mn-cs"/>
              </a:rPr>
              <a:t>platformes</a:t>
            </a:r>
            <a:r>
              <a:rPr lang="fr-FR" sz="1200" kern="1200" baseline="0" dirty="0" smtClean="0">
                <a:solidFill>
                  <a:schemeClr val="tx1"/>
                </a:solidFill>
                <a:effectLst/>
                <a:latin typeface="+mn-lt"/>
                <a:ea typeface="+mn-ea"/>
                <a:cs typeface="+mn-cs"/>
              </a:rPr>
              <a:t>: Windows, Linux, Mac Playstation Xbox Nintendo </a:t>
            </a:r>
            <a:r>
              <a:rPr lang="fr-FR" sz="1200" kern="1200" baseline="0" dirty="0" err="1" smtClean="0">
                <a:solidFill>
                  <a:schemeClr val="tx1"/>
                </a:solidFill>
                <a:effectLst/>
                <a:latin typeface="+mn-lt"/>
                <a:ea typeface="+mn-ea"/>
                <a:cs typeface="+mn-cs"/>
              </a:rPr>
              <a:t>Android</a:t>
            </a:r>
            <a:r>
              <a:rPr lang="fr-FR" sz="1200" kern="1200" baseline="0" dirty="0" smtClean="0">
                <a:solidFill>
                  <a:schemeClr val="tx1"/>
                </a:solidFill>
                <a:effectLst/>
                <a:latin typeface="+mn-lt"/>
                <a:ea typeface="+mn-ea"/>
                <a:cs typeface="+mn-cs"/>
              </a:rPr>
              <a:t>.</a:t>
            </a:r>
          </a:p>
          <a:p>
            <a:r>
              <a:rPr lang="fr-CH" sz="1200" kern="1200" baseline="0" dirty="0" smtClean="0">
                <a:solidFill>
                  <a:schemeClr val="tx1"/>
                </a:solidFill>
                <a:effectLst/>
                <a:latin typeface="+mn-lt"/>
                <a:ea typeface="+mn-ea"/>
                <a:cs typeface="+mn-cs"/>
              </a:rPr>
              <a:t>FMOD est gratuit seulement pour une utilisation personnel et non commercial. J’aurais pu utiliser </a:t>
            </a:r>
            <a:r>
              <a:rPr lang="fr-CH" sz="1200" kern="1200" baseline="0" dirty="0" err="1" smtClean="0">
                <a:solidFill>
                  <a:schemeClr val="tx1"/>
                </a:solidFill>
                <a:effectLst/>
                <a:latin typeface="+mn-lt"/>
                <a:ea typeface="+mn-ea"/>
                <a:cs typeface="+mn-cs"/>
              </a:rPr>
              <a:t>SDL_Mixer</a:t>
            </a:r>
            <a:r>
              <a:rPr lang="fr-CH" sz="1200" kern="1200" baseline="0" dirty="0" smtClean="0">
                <a:solidFill>
                  <a:schemeClr val="tx1"/>
                </a:solidFill>
                <a:effectLst/>
                <a:latin typeface="+mn-lt"/>
                <a:ea typeface="+mn-ea"/>
                <a:cs typeface="+mn-cs"/>
              </a:rPr>
              <a:t> aussi qui supporte plusieurs format mais il a soit disant des bug, je n’ai pas vérifier.</a:t>
            </a:r>
          </a:p>
          <a:p>
            <a:endParaRPr lang="fr-CH" sz="1200" kern="1200" baseline="0" dirty="0" smtClean="0">
              <a:solidFill>
                <a:schemeClr val="tx1"/>
              </a:solidFill>
              <a:effectLst/>
              <a:latin typeface="+mn-lt"/>
              <a:ea typeface="+mn-ea"/>
              <a:cs typeface="+mn-cs"/>
            </a:endParaRPr>
          </a:p>
          <a:p>
            <a:r>
              <a:rPr lang="fr-CH" sz="1200" kern="1200" baseline="0" dirty="0" smtClean="0">
                <a:solidFill>
                  <a:schemeClr val="tx1"/>
                </a:solidFill>
                <a:effectLst/>
                <a:latin typeface="+mn-lt"/>
                <a:ea typeface="+mn-ea"/>
                <a:cs typeface="+mn-cs"/>
              </a:rPr>
              <a:t>Donc le problème principal commun entre les bibliothèques de base de la SDL sont le support de plusieurs formats de fichier.</a:t>
            </a:r>
            <a:endParaRPr lang="fr-FR"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87002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La carte est un élément</a:t>
            </a:r>
            <a:r>
              <a:rPr lang="fr-CH" baseline="0" dirty="0" smtClean="0"/>
              <a:t> essentiel de </a:t>
            </a:r>
            <a:r>
              <a:rPr lang="fr-CH" baseline="0" dirty="0" err="1" smtClean="0"/>
              <a:t>mario</a:t>
            </a:r>
            <a:r>
              <a:rPr lang="fr-CH" baseline="0" dirty="0" smtClean="0"/>
              <a:t>.</a:t>
            </a:r>
          </a:p>
          <a:p>
            <a:r>
              <a:rPr lang="fr-CH" baseline="0" dirty="0" smtClean="0"/>
              <a:t>La première façon qu’on penserait utilisé c’est faire une grosse image de toute la carte mais ce n’est pas une bonne solution!</a:t>
            </a:r>
          </a:p>
          <a:p>
            <a:r>
              <a:rPr lang="fr-CH" baseline="0" dirty="0" smtClean="0"/>
              <a:t>Déjà l’image serait grosse et il faudrait définir pour chaque zone qu’est-ce qui se passe, lui dire de là à là c’est un bloc, ça c’est le ciel…</a:t>
            </a:r>
          </a:p>
          <a:p>
            <a:r>
              <a:rPr lang="fr-CH" baseline="0" dirty="0" smtClean="0"/>
              <a:t>La meilleur solution s’appelle le </a:t>
            </a:r>
            <a:r>
              <a:rPr lang="fr-CH" baseline="0" dirty="0" err="1" smtClean="0"/>
              <a:t>tilemapping</a:t>
            </a:r>
            <a:r>
              <a:rPr lang="fr-CH" baseline="0" dirty="0" smtClean="0"/>
              <a:t>, ça consiste à prendre différentes petites images de même taille et on les places où l’on veut sur la carte.</a:t>
            </a:r>
          </a:p>
          <a:p>
            <a:r>
              <a:rPr lang="fr-CH" baseline="0" dirty="0" smtClean="0"/>
              <a:t>Pour dire où on met les images le mieux un grand tableau. Le mieux c’est d’avoir un fichier externe par niveau et depuis notre code, on lis le fichier avec les fonctions en C!</a:t>
            </a:r>
          </a:p>
          <a:p>
            <a:endParaRPr lang="fr-CH" baseline="0" dirty="0" smtClean="0"/>
          </a:p>
          <a:p>
            <a:r>
              <a:rPr lang="fr-CH" baseline="0" dirty="0" smtClean="0"/>
              <a:t/>
            </a:r>
            <a:br>
              <a:rPr lang="fr-CH" baseline="0" dirty="0" smtClean="0"/>
            </a:br>
            <a:r>
              <a:rPr lang="fr-CH" baseline="0" dirty="0" smtClean="0"/>
              <a:t>Le nombre de bloc est important, car déjà il ne différencie pas le retour à la ligne des espaces, on doit donc savoir la largeur et la hauteur pour l’afficher, mais aussi pour les limites de où </a:t>
            </a:r>
            <a:r>
              <a:rPr lang="fr-CH" baseline="0" dirty="0" err="1" smtClean="0"/>
              <a:t>mario</a:t>
            </a:r>
            <a:r>
              <a:rPr lang="fr-CH" baseline="0" dirty="0" smtClean="0"/>
              <a:t> ne doit pas aller, pour la «camera» aussi et plein d’autres choses.</a:t>
            </a:r>
          </a:p>
          <a:p>
            <a:endParaRPr lang="fr-CH" baseline="0" dirty="0" smtClean="0"/>
          </a:p>
        </p:txBody>
      </p:sp>
    </p:spTree>
    <p:extLst>
      <p:ext uri="{BB962C8B-B14F-4D97-AF65-F5344CB8AC3E}">
        <p14:creationId xmlns:p14="http://schemas.microsoft.com/office/powerpoint/2010/main" val="116384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En gros sans expliquez le code, on a le petit</a:t>
            </a:r>
            <a:r>
              <a:rPr lang="fr-CH" baseline="0" dirty="0" smtClean="0"/>
              <a:t> menu, on affiche simplement une image pour le menu et on lance la musique. Si on veut jouer on clique 1 si on veut les crédits on clique 2 si on veut quitter, escape.</a:t>
            </a:r>
          </a:p>
          <a:p>
            <a:r>
              <a:rPr lang="fr-CH" baseline="0" dirty="0" smtClean="0"/>
              <a:t>Ensuite quand on arrive dans le jeu on va d’abord préparez les variables ensuite on met comme avant un petit image et la gestion de quelques touche pour choisir le niveau.</a:t>
            </a:r>
          </a:p>
          <a:p>
            <a:endParaRPr lang="fr-CH" baseline="0" dirty="0" smtClean="0"/>
          </a:p>
          <a:p>
            <a:r>
              <a:rPr lang="fr-CH" baseline="0" dirty="0" smtClean="0"/>
              <a:t>Une fois le niveau choisis, on va charger toutes les images, le fichier de la carte dans un tableau à 2 dimensions et setter les variables.</a:t>
            </a:r>
          </a:p>
          <a:p>
            <a:endParaRPr lang="fr-CH" baseline="0" dirty="0" smtClean="0"/>
          </a:p>
          <a:p>
            <a:r>
              <a:rPr lang="fr-CH" baseline="0" dirty="0" smtClean="0"/>
              <a:t>Quand tout ça c’est fait, on peut rentrer dans le jeu. Le jeu c’est une boucle dans le fichier </a:t>
            </a:r>
            <a:r>
              <a:rPr lang="fr-CH" baseline="0" dirty="0" err="1" smtClean="0"/>
              <a:t>game.c</a:t>
            </a:r>
            <a:r>
              <a:rPr lang="fr-CH" baseline="0" dirty="0" smtClean="0"/>
              <a:t> qui lance toutes les fonctions nécessaires,</a:t>
            </a:r>
          </a:p>
          <a:p>
            <a:r>
              <a:rPr lang="fr-CH" baseline="0" dirty="0" smtClean="0"/>
              <a:t>EXPLIQUEZ CE QUE FONT LES FONCTIONS EN GROS.</a:t>
            </a:r>
          </a:p>
          <a:p>
            <a:endParaRPr lang="fr-CH" baseline="0" dirty="0" smtClean="0"/>
          </a:p>
          <a:p>
            <a:endParaRPr lang="fr-CH" baseline="0" dirty="0" smtClean="0"/>
          </a:p>
        </p:txBody>
      </p:sp>
    </p:spTree>
    <p:extLst>
      <p:ext uri="{BB962C8B-B14F-4D97-AF65-F5344CB8AC3E}">
        <p14:creationId xmlns:p14="http://schemas.microsoft.com/office/powerpoint/2010/main" val="1675503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409922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633C45-2D1F-467C-A6B1-CAD502BD198E}" type="datetime1">
              <a:rPr lang="en-US" smtClean="0"/>
              <a:t>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CD671B-E536-4830-B0C3-D151BBD327AF}" type="datetime1">
              <a:rPr lang="en-US" smtClean="0"/>
              <a:t>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0F2046-A969-4E47-958E-8B1A9758D3D5}" type="datetime1">
              <a:rPr lang="en-US" smtClean="0"/>
              <a:t>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F1E24-6D65-41CD-A728-2726E3A3054D}" type="datetime1">
              <a:rPr lang="en-US" smtClean="0"/>
              <a:t>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A469C-51BF-47A7-84AA-DF60741B0DA6}" type="datetime1">
              <a:rPr lang="en-US" smtClean="0"/>
              <a:t>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6C4914-A0F6-4F08-B424-16C7DEA47F1D}" type="datetime1">
              <a:rPr lang="en-US" smtClean="0"/>
              <a:t>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8F0971-A0DF-40B2-AD67-E18CF892518F}" type="datetime1">
              <a:rPr lang="en-US" smtClean="0"/>
              <a:t>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4F5D7F-C7B4-4953-9A24-F5B4DD29A2BD}" type="datetime1">
              <a:rPr lang="en-US" smtClean="0"/>
              <a:t>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A7DD7B-6F14-4E72-8FCE-9EA364C88A9C}" type="datetime1">
              <a:rPr lang="en-US" smtClean="0"/>
              <a:t>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222671-5373-47F2-870B-5E24A06D8D53}" type="datetime1">
              <a:rPr lang="en-US" smtClean="0"/>
              <a:t>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B10D692-7DA3-403A-BFD5-4EB0602F0D55}" type="datetime1">
              <a:rPr lang="en-US" smtClean="0"/>
              <a:t>2/4/2013</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DB5EB2F-26B3-4C1F-AD9D-997551A767C2}" type="datetime1">
              <a:rPr lang="en-US" smtClean="0"/>
              <a:t>2/4/2013</a:t>
            </a:fld>
            <a:endParaRPr lang="en-US"/>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371600"/>
            <a:ext cx="7543800" cy="1524000"/>
          </a:xfrm>
        </p:spPr>
        <p:txBody>
          <a:bodyPr/>
          <a:lstStyle/>
          <a:p>
            <a:r>
              <a:rPr lang="fr-CH" sz="7200" dirty="0" smtClean="0"/>
              <a:t>Super Mario </a:t>
            </a:r>
            <a:r>
              <a:rPr lang="fr-CH" sz="7200" dirty="0" smtClean="0"/>
              <a:t>Bros</a:t>
            </a:r>
            <a:r>
              <a:rPr lang="fr-CH" sz="7200" dirty="0" smtClean="0"/>
              <a:t>.</a:t>
            </a:r>
            <a:endParaRPr lang="fr-FR" sz="7200" dirty="0"/>
          </a:p>
        </p:txBody>
      </p:sp>
      <p:sp>
        <p:nvSpPr>
          <p:cNvPr id="3" name="Subtitle 2"/>
          <p:cNvSpPr>
            <a:spLocks noGrp="1"/>
          </p:cNvSpPr>
          <p:nvPr>
            <p:ph type="subTitle" idx="1"/>
          </p:nvPr>
        </p:nvSpPr>
        <p:spPr/>
        <p:txBody>
          <a:bodyPr>
            <a:normAutofit/>
          </a:bodyPr>
          <a:lstStyle/>
          <a:p>
            <a:r>
              <a:rPr lang="fr-CH" dirty="0" smtClean="0"/>
              <a:t>Programmation 2D </a:t>
            </a:r>
            <a:r>
              <a:rPr lang="fr-CH" dirty="0" smtClean="0"/>
              <a:t>c/</a:t>
            </a:r>
            <a:r>
              <a:rPr lang="fr-CH" dirty="0" err="1" smtClean="0"/>
              <a:t>sdl</a:t>
            </a:r>
            <a:endParaRPr lang="fr-CH" dirty="0" smtClean="0"/>
          </a:p>
          <a:p>
            <a:r>
              <a:rPr lang="fr-CH" dirty="0" smtClean="0"/>
              <a:t>Antoine Drabble</a:t>
            </a:r>
            <a:endParaRPr lang="fr-FR" dirty="0"/>
          </a:p>
        </p:txBody>
      </p:sp>
      <p:pic>
        <p:nvPicPr>
          <p:cNvPr id="1026" name="Picture 2" descr="http://www.picgifs.com/clip-art/cartoons/super-mario/clip-art-super-mario-34083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3105151"/>
            <a:ext cx="3127374" cy="3752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003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ln>
            <a:noFill/>
          </a:ln>
        </p:spPr>
        <p:txBody>
          <a:bodyPr/>
          <a:lstStyle/>
          <a:p>
            <a:fld id="{B6F15528-21DE-4FAA-801E-634DDDAF4B2B}" type="slidenum">
              <a:rPr lang="en-US" smtClean="0"/>
              <a:pPr/>
              <a:t>2</a:t>
            </a:fld>
            <a:endParaRPr lang="en-US" dirty="0"/>
          </a:p>
        </p:txBody>
      </p:sp>
      <p:pic>
        <p:nvPicPr>
          <p:cNvPr id="2050" name="Picture 2" descr="http://www.libsdl.org/images/SDL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4" y="31751"/>
            <a:ext cx="4352925" cy="25336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85800" y="3048000"/>
            <a:ext cx="5943600" cy="3293209"/>
          </a:xfrm>
          <a:prstGeom prst="rect">
            <a:avLst/>
          </a:prstGeom>
          <a:noFill/>
        </p:spPr>
        <p:txBody>
          <a:bodyPr wrap="square" rtlCol="0">
            <a:spAutoFit/>
          </a:bodyPr>
          <a:lstStyle/>
          <a:p>
            <a:pPr marL="285750" indent="-285750">
              <a:spcAft>
                <a:spcPts val="1200"/>
              </a:spcAft>
              <a:buFont typeface="Arial" pitchFamily="34" charset="0"/>
              <a:buChar char="•"/>
            </a:pPr>
            <a:r>
              <a:rPr lang="fr-CH" sz="2400" dirty="0" smtClean="0"/>
              <a:t>Créé par Sam </a:t>
            </a:r>
            <a:r>
              <a:rPr lang="fr-CH" sz="2400" dirty="0" err="1" smtClean="0"/>
              <a:t>Lantinga</a:t>
            </a:r>
            <a:r>
              <a:rPr lang="fr-CH" sz="2400" dirty="0" smtClean="0"/>
              <a:t> en 1998</a:t>
            </a:r>
          </a:p>
          <a:p>
            <a:pPr marL="285750" indent="-285750">
              <a:spcAft>
                <a:spcPts val="1200"/>
              </a:spcAft>
              <a:buFont typeface="Arial" pitchFamily="34" charset="0"/>
              <a:buChar char="•"/>
            </a:pPr>
            <a:r>
              <a:rPr lang="fr-CH" sz="2400" dirty="0" smtClean="0"/>
              <a:t>Écrit en C.</a:t>
            </a:r>
          </a:p>
          <a:p>
            <a:pPr marL="285750" indent="-285750">
              <a:buFont typeface="Arial" pitchFamily="34" charset="0"/>
              <a:buChar char="•"/>
            </a:pPr>
            <a:r>
              <a:rPr lang="fr-CH" sz="2400" dirty="0" smtClean="0"/>
              <a:t>Disponible sur plusieurs OS:</a:t>
            </a:r>
          </a:p>
          <a:p>
            <a:pPr marL="742950" lvl="1" indent="-285750">
              <a:spcAft>
                <a:spcPts val="1200"/>
              </a:spcAft>
              <a:buFont typeface="Arial" pitchFamily="34" charset="0"/>
              <a:buChar char="•"/>
            </a:pPr>
            <a:r>
              <a:rPr lang="fr-CH" sz="2400" dirty="0" smtClean="0"/>
              <a:t>Linux, Windows, BSD, UNIC, Mac OS…</a:t>
            </a:r>
          </a:p>
          <a:p>
            <a:pPr marL="285750" indent="-285750">
              <a:buFont typeface="Arial" pitchFamily="34" charset="0"/>
              <a:buChar char="•"/>
            </a:pPr>
            <a:r>
              <a:rPr lang="fr-CH" sz="2400" dirty="0" smtClean="0"/>
              <a:t>Utilisable dans différents </a:t>
            </a:r>
            <a:r>
              <a:rPr lang="fr-CH" sz="2400" dirty="0" err="1" smtClean="0"/>
              <a:t>languages</a:t>
            </a:r>
            <a:r>
              <a:rPr lang="fr-CH" sz="2400" dirty="0" smtClean="0"/>
              <a:t>:</a:t>
            </a:r>
          </a:p>
          <a:p>
            <a:pPr marL="742950" lvl="1" indent="-285750">
              <a:spcAft>
                <a:spcPts val="1200"/>
              </a:spcAft>
              <a:buFont typeface="Arial" pitchFamily="34" charset="0"/>
              <a:buChar char="•"/>
            </a:pPr>
            <a:r>
              <a:rPr lang="fr-CH" sz="2400" dirty="0" smtClean="0"/>
              <a:t>C, C++, Python, Perl, PHP…</a:t>
            </a:r>
            <a:endParaRPr lang="fr-CH" dirty="0"/>
          </a:p>
          <a:p>
            <a:pPr marL="285750" indent="-285750">
              <a:spcAft>
                <a:spcPts val="1200"/>
              </a:spcAft>
              <a:buFont typeface="Arial" pitchFamily="34" charset="0"/>
              <a:buChar char="•"/>
            </a:pPr>
            <a:r>
              <a:rPr lang="fr-CH" sz="2400" dirty="0" smtClean="0"/>
              <a:t>License GNU LGPL</a:t>
            </a:r>
            <a:endParaRPr lang="fr-FR" sz="2400" dirty="0" smtClean="0"/>
          </a:p>
        </p:txBody>
      </p:sp>
    </p:spTree>
    <p:extLst>
      <p:ext uri="{BB962C8B-B14F-4D97-AF65-F5344CB8AC3E}">
        <p14:creationId xmlns:p14="http://schemas.microsoft.com/office/powerpoint/2010/main" val="2310733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Deux librairies</a:t>
            </a:r>
            <a:endParaRPr lang="fr-FR" dirty="0"/>
          </a:p>
        </p:txBody>
      </p:sp>
      <p:sp>
        <p:nvSpPr>
          <p:cNvPr id="4" name="Slide Number Placeholder 3"/>
          <p:cNvSpPr>
            <a:spLocks noGrp="1"/>
          </p:cNvSpPr>
          <p:nvPr>
            <p:ph type="sldNum" sz="quarter" idx="12"/>
          </p:nvPr>
        </p:nvSpPr>
        <p:spPr>
          <a:ln>
            <a:noFill/>
          </a:ln>
        </p:spPr>
        <p:txBody>
          <a:bodyPr/>
          <a:lstStyle/>
          <a:p>
            <a:fld id="{B6F15528-21DE-4FAA-801E-634DDDAF4B2B}" type="slidenum">
              <a:rPr lang="en-US" smtClean="0"/>
              <a:pPr/>
              <a:t>3</a:t>
            </a:fld>
            <a:endParaRPr lang="en-US" dirty="0"/>
          </a:p>
        </p:txBody>
      </p:sp>
      <p:sp>
        <p:nvSpPr>
          <p:cNvPr id="5" name="TextBox 4"/>
          <p:cNvSpPr txBox="1"/>
          <p:nvPr/>
        </p:nvSpPr>
        <p:spPr>
          <a:xfrm>
            <a:off x="508000" y="1752600"/>
            <a:ext cx="6870700" cy="1077218"/>
          </a:xfrm>
          <a:prstGeom prst="rect">
            <a:avLst/>
          </a:prstGeom>
          <a:noFill/>
        </p:spPr>
        <p:txBody>
          <a:bodyPr wrap="square" rtlCol="0">
            <a:spAutoFit/>
          </a:bodyPr>
          <a:lstStyle/>
          <a:p>
            <a:r>
              <a:rPr lang="fr-CH" sz="2800" b="1" dirty="0" err="1" smtClean="0"/>
              <a:t>SDL_Images</a:t>
            </a:r>
            <a:endParaRPr lang="fr-CH" sz="2800" b="1" dirty="0" smtClean="0"/>
          </a:p>
          <a:p>
            <a:r>
              <a:rPr lang="en-US" dirty="0" smtClean="0"/>
              <a:t>Format supported:</a:t>
            </a:r>
          </a:p>
          <a:p>
            <a:r>
              <a:rPr lang="en-US" dirty="0" smtClean="0"/>
              <a:t>BMP, GIF, PNG, JPG, PCX, TIF…</a:t>
            </a:r>
            <a:endParaRPr lang="fr-CH" b="1" dirty="0" smtClean="0"/>
          </a:p>
        </p:txBody>
      </p:sp>
      <p:sp>
        <p:nvSpPr>
          <p:cNvPr id="6" name="TextBox 5"/>
          <p:cNvSpPr txBox="1"/>
          <p:nvPr/>
        </p:nvSpPr>
        <p:spPr>
          <a:xfrm>
            <a:off x="495300" y="3352799"/>
            <a:ext cx="6870700" cy="1631216"/>
          </a:xfrm>
          <a:prstGeom prst="rect">
            <a:avLst/>
          </a:prstGeom>
          <a:noFill/>
        </p:spPr>
        <p:txBody>
          <a:bodyPr wrap="square" rtlCol="0">
            <a:spAutoFit/>
          </a:bodyPr>
          <a:lstStyle/>
          <a:p>
            <a:r>
              <a:rPr lang="fr-CH" sz="2800" b="1" dirty="0" smtClean="0"/>
              <a:t>FMOD</a:t>
            </a:r>
          </a:p>
          <a:p>
            <a:r>
              <a:rPr lang="fr-CH" dirty="0" err="1" smtClean="0"/>
              <a:t>Supported</a:t>
            </a:r>
            <a:r>
              <a:rPr lang="fr-CH" dirty="0" smtClean="0"/>
              <a:t> </a:t>
            </a:r>
            <a:r>
              <a:rPr lang="fr-CH" dirty="0" err="1" smtClean="0"/>
              <a:t>platforms</a:t>
            </a:r>
            <a:r>
              <a:rPr lang="fr-CH" dirty="0" smtClean="0"/>
              <a:t>:</a:t>
            </a:r>
          </a:p>
          <a:p>
            <a:r>
              <a:rPr lang="fr-CH" dirty="0" smtClean="0"/>
              <a:t>Linux, Mac, Windows, Playstation, Xbox, Nintendo, </a:t>
            </a:r>
            <a:r>
              <a:rPr lang="fr-CH" dirty="0" err="1" smtClean="0"/>
              <a:t>Android</a:t>
            </a:r>
            <a:endParaRPr lang="fr-CH" dirty="0" smtClean="0"/>
          </a:p>
          <a:p>
            <a:r>
              <a:rPr lang="en-US" dirty="0" smtClean="0"/>
              <a:t>Format supported:</a:t>
            </a:r>
          </a:p>
          <a:p>
            <a:r>
              <a:rPr lang="en-US" dirty="0" smtClean="0"/>
              <a:t>MP3, OGG, WAV, WMA, MIDI…</a:t>
            </a:r>
            <a:endParaRPr lang="fr-CH" b="1" dirty="0" smtClean="0"/>
          </a:p>
        </p:txBody>
      </p:sp>
    </p:spTree>
    <p:extLst>
      <p:ext uri="{BB962C8B-B14F-4D97-AF65-F5344CB8AC3E}">
        <p14:creationId xmlns:p14="http://schemas.microsoft.com/office/powerpoint/2010/main" val="282071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Fonctionnement de la carte</a:t>
            </a:r>
            <a:endParaRPr lang="fr-FR" dirty="0"/>
          </a:p>
        </p:txBody>
      </p:sp>
      <p:pic>
        <p:nvPicPr>
          <p:cNvPr id="1048" name="Picture 24" descr="http://uploads.siteduzero.com/files/188001_189000/18803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74864"/>
            <a:ext cx="4948575" cy="29718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ln>
            <a:noFill/>
          </a:ln>
        </p:spPr>
        <p:txBody>
          <a:bodyPr/>
          <a:lstStyle/>
          <a:p>
            <a:fld id="{B6F15528-21DE-4FAA-801E-634DDDAF4B2B}" type="slidenum">
              <a:rPr lang="en-US" smtClean="0"/>
              <a:pPr/>
              <a:t>4</a:t>
            </a:fld>
            <a:endParaRPr lang="en-US" dirty="0"/>
          </a:p>
        </p:txBody>
      </p:sp>
      <p:pic>
        <p:nvPicPr>
          <p:cNvPr id="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514234"/>
            <a:ext cx="5831681" cy="227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2133600"/>
            <a:ext cx="1343025" cy="4388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p:nvPr/>
        </p:nvPicPr>
        <p:blipFill>
          <a:blip r:embed="rId6">
            <a:extLst>
              <a:ext uri="{28A0092B-C50C-407E-A947-70E740481C1C}">
                <a14:useLocalDpi xmlns:a14="http://schemas.microsoft.com/office/drawing/2010/main" val="0"/>
              </a:ext>
            </a:extLst>
          </a:blip>
          <a:srcRect/>
          <a:stretch>
            <a:fillRect/>
          </a:stretch>
        </p:blipFill>
        <p:spPr bwMode="auto">
          <a:xfrm>
            <a:off x="520700" y="4168141"/>
            <a:ext cx="5755640" cy="2483485"/>
          </a:xfrm>
          <a:prstGeom prst="rect">
            <a:avLst/>
          </a:prstGeom>
          <a:noFill/>
          <a:ln>
            <a:noFill/>
          </a:ln>
        </p:spPr>
      </p:pic>
    </p:spTree>
    <p:extLst>
      <p:ext uri="{BB962C8B-B14F-4D97-AF65-F5344CB8AC3E}">
        <p14:creationId xmlns:p14="http://schemas.microsoft.com/office/powerpoint/2010/main" val="2488562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48"/>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Fonctionnement du jeu</a:t>
            </a:r>
            <a:endParaRPr lang="fr-FR" dirty="0"/>
          </a:p>
        </p:txBody>
      </p:sp>
      <p:grpSp>
        <p:nvGrpSpPr>
          <p:cNvPr id="4" name="Group 3"/>
          <p:cNvGrpSpPr/>
          <p:nvPr/>
        </p:nvGrpSpPr>
        <p:grpSpPr>
          <a:xfrm>
            <a:off x="144551" y="2061956"/>
            <a:ext cx="8111591" cy="3521075"/>
            <a:chOff x="0" y="0"/>
            <a:chExt cx="8498840" cy="3521075"/>
          </a:xfrm>
        </p:grpSpPr>
        <p:grpSp>
          <p:nvGrpSpPr>
            <p:cNvPr id="5" name="Group 4"/>
            <p:cNvGrpSpPr/>
            <p:nvPr/>
          </p:nvGrpSpPr>
          <p:grpSpPr>
            <a:xfrm>
              <a:off x="0" y="0"/>
              <a:ext cx="8498840" cy="3521075"/>
              <a:chOff x="0" y="0"/>
              <a:chExt cx="8498840" cy="3521075"/>
            </a:xfrm>
          </p:grpSpPr>
          <p:grpSp>
            <p:nvGrpSpPr>
              <p:cNvPr id="7" name="Group 6"/>
              <p:cNvGrpSpPr/>
              <p:nvPr/>
            </p:nvGrpSpPr>
            <p:grpSpPr>
              <a:xfrm>
                <a:off x="0" y="0"/>
                <a:ext cx="8498840" cy="3521075"/>
                <a:chOff x="0" y="-66729"/>
                <a:chExt cx="8498974" cy="3521664"/>
              </a:xfrm>
            </p:grpSpPr>
            <p:sp>
              <p:nvSpPr>
                <p:cNvPr id="9" name="Rounded Rectangle 8"/>
                <p:cNvSpPr/>
                <p:nvPr/>
              </p:nvSpPr>
              <p:spPr>
                <a:xfrm>
                  <a:off x="1395663" y="1318661"/>
                  <a:ext cx="1097280" cy="721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a:effectLst/>
                      <a:ea typeface="Calibri"/>
                      <a:cs typeface="Times New Roman"/>
                    </a:rPr>
                    <a:t>Game.c</a:t>
                  </a:r>
                  <a:endParaRPr lang="fr-FR" sz="1100">
                    <a:effectLst/>
                    <a:ea typeface="Calibri"/>
                    <a:cs typeface="Times New Roman"/>
                  </a:endParaRPr>
                </a:p>
              </p:txBody>
            </p:sp>
            <p:grpSp>
              <p:nvGrpSpPr>
                <p:cNvPr id="10" name="Group 9"/>
                <p:cNvGrpSpPr/>
                <p:nvPr/>
              </p:nvGrpSpPr>
              <p:grpSpPr>
                <a:xfrm>
                  <a:off x="0" y="-66729"/>
                  <a:ext cx="8498974" cy="3521664"/>
                  <a:chOff x="0" y="-66729"/>
                  <a:chExt cx="8498974" cy="3521664"/>
                </a:xfrm>
              </p:grpSpPr>
              <p:sp>
                <p:nvSpPr>
                  <p:cNvPr id="11" name="Rounded Rectangle 10"/>
                  <p:cNvSpPr/>
                  <p:nvPr/>
                </p:nvSpPr>
                <p:spPr>
                  <a:xfrm>
                    <a:off x="0" y="1337912"/>
                    <a:ext cx="1097280" cy="721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a:effectLst/>
                        <a:ea typeface="Calibri"/>
                        <a:cs typeface="Times New Roman"/>
                      </a:rPr>
                      <a:t>Main.c</a:t>
                    </a:r>
                    <a:endParaRPr lang="fr-FR" sz="1100">
                      <a:effectLst/>
                      <a:ea typeface="Calibri"/>
                      <a:cs typeface="Times New Roman"/>
                    </a:endParaRPr>
                  </a:p>
                </p:txBody>
              </p:sp>
              <p:sp>
                <p:nvSpPr>
                  <p:cNvPr id="12" name="Rounded Rectangle 11"/>
                  <p:cNvSpPr/>
                  <p:nvPr/>
                </p:nvSpPr>
                <p:spPr>
                  <a:xfrm>
                    <a:off x="0" y="2733575"/>
                    <a:ext cx="1097280" cy="721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a:effectLst/>
                        <a:ea typeface="Calibri"/>
                        <a:cs typeface="Times New Roman"/>
                      </a:rPr>
                      <a:t>Credits.c</a:t>
                    </a:r>
                    <a:endParaRPr lang="fr-FR" sz="1100">
                      <a:effectLst/>
                      <a:ea typeface="Calibri"/>
                      <a:cs typeface="Times New Roman"/>
                    </a:endParaRPr>
                  </a:p>
                </p:txBody>
              </p:sp>
              <p:sp>
                <p:nvSpPr>
                  <p:cNvPr id="13" name="Rounded Rectangle 12"/>
                  <p:cNvSpPr/>
                  <p:nvPr/>
                </p:nvSpPr>
                <p:spPr>
                  <a:xfrm>
                    <a:off x="0" y="-66729"/>
                    <a:ext cx="1097280" cy="721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a:effectLst/>
                        <a:ea typeface="Calibri"/>
                        <a:cs typeface="Times New Roman"/>
                      </a:rPr>
                      <a:t>Audio.c</a:t>
                    </a:r>
                    <a:endParaRPr lang="fr-FR" sz="1100">
                      <a:effectLst/>
                      <a:ea typeface="Calibri"/>
                      <a:cs typeface="Times New Roman"/>
                    </a:endParaRPr>
                  </a:p>
                </p:txBody>
              </p:sp>
              <p:sp>
                <p:nvSpPr>
                  <p:cNvPr id="14" name="Rounded Rectangle 13"/>
                  <p:cNvSpPr/>
                  <p:nvPr/>
                </p:nvSpPr>
                <p:spPr>
                  <a:xfrm>
                    <a:off x="2993457" y="1366788"/>
                    <a:ext cx="856615" cy="721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smtClean="0">
                        <a:effectLst/>
                        <a:ea typeface="Calibri"/>
                        <a:cs typeface="Times New Roman"/>
                      </a:rPr>
                      <a:t>Map.c</a:t>
                    </a:r>
                    <a:endParaRPr lang="fr-FR" sz="1100" dirty="0">
                      <a:effectLst/>
                      <a:ea typeface="Calibri"/>
                      <a:cs typeface="Times New Roman"/>
                    </a:endParaRPr>
                  </a:p>
                </p:txBody>
              </p:sp>
              <p:sp>
                <p:nvSpPr>
                  <p:cNvPr id="15" name="Rounded Rectangle 14"/>
                  <p:cNvSpPr/>
                  <p:nvPr/>
                </p:nvSpPr>
                <p:spPr>
                  <a:xfrm>
                    <a:off x="7632834" y="1337912"/>
                    <a:ext cx="866140" cy="721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a:effectLst/>
                        <a:ea typeface="Calibri"/>
                        <a:cs typeface="Times New Roman"/>
                      </a:rPr>
                      <a:t>Event.c</a:t>
                    </a:r>
                    <a:endParaRPr lang="fr-FR" sz="1100" dirty="0">
                      <a:effectLst/>
                      <a:ea typeface="Calibri"/>
                      <a:cs typeface="Times New Roman"/>
                    </a:endParaRPr>
                  </a:p>
                </p:txBody>
              </p:sp>
              <p:sp>
                <p:nvSpPr>
                  <p:cNvPr id="16" name="Rounded Rectangle 15"/>
                  <p:cNvSpPr/>
                  <p:nvPr/>
                </p:nvSpPr>
                <p:spPr>
                  <a:xfrm>
                    <a:off x="6246796" y="1337912"/>
                    <a:ext cx="1154430" cy="721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a:effectLst/>
                        <a:ea typeface="Calibri"/>
                        <a:cs typeface="Times New Roman"/>
                      </a:rPr>
                      <a:t>Objectevent.c</a:t>
                    </a:r>
                    <a:endParaRPr lang="fr-FR" sz="1100" dirty="0">
                      <a:effectLst/>
                      <a:ea typeface="Calibri"/>
                      <a:cs typeface="Times New Roman"/>
                    </a:endParaRPr>
                  </a:p>
                </p:txBody>
              </p:sp>
              <p:sp>
                <p:nvSpPr>
                  <p:cNvPr id="17" name="Rounded Rectangle 16"/>
                  <p:cNvSpPr/>
                  <p:nvPr/>
                </p:nvSpPr>
                <p:spPr>
                  <a:xfrm>
                    <a:off x="5178392" y="1337912"/>
                    <a:ext cx="836930" cy="721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a:effectLst/>
                        <a:ea typeface="Calibri"/>
                        <a:cs typeface="Times New Roman"/>
                      </a:rPr>
                      <a:t>Object.c</a:t>
                    </a:r>
                    <a:endParaRPr lang="fr-FR" sz="1100">
                      <a:effectLst/>
                      <a:ea typeface="Calibri"/>
                      <a:cs typeface="Times New Roman"/>
                    </a:endParaRPr>
                  </a:p>
                </p:txBody>
              </p:sp>
              <p:sp>
                <p:nvSpPr>
                  <p:cNvPr id="18" name="Rounded Rectangle 17"/>
                  <p:cNvSpPr/>
                  <p:nvPr/>
                </p:nvSpPr>
                <p:spPr>
                  <a:xfrm>
                    <a:off x="4100362" y="1337912"/>
                    <a:ext cx="836930" cy="721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a:effectLst/>
                        <a:ea typeface="Calibri"/>
                        <a:cs typeface="Times New Roman"/>
                      </a:rPr>
                      <a:t>Char.c</a:t>
                    </a:r>
                    <a:endParaRPr lang="fr-FR" sz="1100">
                      <a:effectLst/>
                      <a:ea typeface="Calibri"/>
                      <a:cs typeface="Times New Roman"/>
                    </a:endParaRPr>
                  </a:p>
                </p:txBody>
              </p:sp>
              <p:cxnSp>
                <p:nvCxnSpPr>
                  <p:cNvPr id="19" name="Straight Arrow Connector 18"/>
                  <p:cNvCxnSpPr/>
                  <p:nvPr/>
                </p:nvCxnSpPr>
                <p:spPr>
                  <a:xfrm>
                    <a:off x="2492943" y="1867301"/>
                    <a:ext cx="5005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850105" y="1857676"/>
                    <a:ext cx="2598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937760" y="1838426"/>
                    <a:ext cx="2406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015789" y="1838426"/>
                    <a:ext cx="23100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01827" y="1819175"/>
                    <a:ext cx="23100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283242" y="1068404"/>
                    <a:ext cx="635" cy="26860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5" name="Elbow Connector 24"/>
                  <p:cNvCxnSpPr/>
                  <p:nvPr/>
                </p:nvCxnSpPr>
                <p:spPr>
                  <a:xfrm rot="10800000" flipV="1">
                    <a:off x="2492943" y="1068404"/>
                    <a:ext cx="2954655" cy="519430"/>
                  </a:xfrm>
                  <a:prstGeom prst="bentConnector3">
                    <a:avLst>
                      <a:gd name="adj1" fmla="val 89418"/>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a:off x="5447899" y="1068404"/>
                    <a:ext cx="635" cy="26950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a:off x="3359217" y="1068404"/>
                    <a:ext cx="635" cy="28785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8" name="Elbow Connector 27"/>
                  <p:cNvCxnSpPr/>
                  <p:nvPr/>
                </p:nvCxnSpPr>
                <p:spPr>
                  <a:xfrm rot="10800000" flipV="1">
                    <a:off x="2512194" y="962527"/>
                    <a:ext cx="5582651" cy="519431"/>
                  </a:xfrm>
                  <a:prstGeom prst="bentConnector3">
                    <a:avLst>
                      <a:gd name="adj1" fmla="val 9705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94846" y="962527"/>
                    <a:ext cx="0" cy="374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2"/>
                  </p:cNvCxnSpPr>
                  <p:nvPr/>
                </p:nvCxnSpPr>
                <p:spPr>
                  <a:xfrm>
                    <a:off x="548641" y="654631"/>
                    <a:ext cx="9624" cy="682446"/>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p:nvPr/>
                </p:nvCxnSpPr>
                <p:spPr>
                  <a:xfrm>
                    <a:off x="558265" y="2088682"/>
                    <a:ext cx="0" cy="644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0800000">
                    <a:off x="1097280" y="510139"/>
                    <a:ext cx="7170820" cy="346844"/>
                  </a:xfrm>
                  <a:prstGeom prst="bentConnector3">
                    <a:avLst>
                      <a:gd name="adj1" fmla="val 953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268101" y="856649"/>
                    <a:ext cx="0" cy="481062"/>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8" name="Straight Arrow Connector 7"/>
              <p:cNvCxnSpPr/>
              <p:nvPr/>
            </p:nvCxnSpPr>
            <p:spPr>
              <a:xfrm flipV="1">
                <a:off x="779646" y="731520"/>
                <a:ext cx="0" cy="672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6" name="Straight Arrow Connector 5"/>
            <p:cNvCxnSpPr/>
            <p:nvPr/>
          </p:nvCxnSpPr>
          <p:spPr>
            <a:xfrm>
              <a:off x="1097280" y="1905802"/>
              <a:ext cx="2983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a:xfrm>
            <a:off x="294817" y="6293700"/>
            <a:ext cx="2597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4974" y="6535000"/>
            <a:ext cx="259715" cy="0"/>
          </a:xfrm>
          <a:prstGeom prst="line">
            <a:avLst/>
          </a:prstGeom>
        </p:spPr>
        <p:style>
          <a:lnRef idx="1">
            <a:schemeClr val="accent2"/>
          </a:lnRef>
          <a:fillRef idx="0">
            <a:schemeClr val="accent2"/>
          </a:fillRef>
          <a:effectRef idx="0">
            <a:schemeClr val="accent2"/>
          </a:effectRef>
          <a:fontRef idx="minor">
            <a:schemeClr val="tx1"/>
          </a:fontRef>
        </p:style>
      </p:cxnSp>
      <p:sp>
        <p:nvSpPr>
          <p:cNvPr id="37" name="Rectangle 4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fr-FR"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8" name="Rectangle 44"/>
          <p:cNvSpPr>
            <a:spLocks noChangeArrowheads="1"/>
          </p:cNvSpPr>
          <p:nvPr/>
        </p:nvSpPr>
        <p:spPr bwMode="auto">
          <a:xfrm>
            <a:off x="544689" y="6172200"/>
            <a:ext cx="10815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fr-FR" sz="1400" dirty="0" err="1" smtClean="0">
                <a:latin typeface="Calibri" pitchFamily="34" charset="0"/>
                <a:ea typeface="Calibri" pitchFamily="34" charset="0"/>
                <a:cs typeface="Times New Roman" pitchFamily="18" charset="0"/>
              </a:rPr>
              <a:t>Utilisaton</a:t>
            </a:r>
            <a:endParaRPr lang="fr-FR" sz="1400" dirty="0" smtClean="0">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fr-FR" sz="1400" dirty="0" smtClean="0">
                <a:latin typeface="Calibri" pitchFamily="34" charset="0"/>
                <a:ea typeface="Calibri" pitchFamily="34" charset="0"/>
                <a:cs typeface="Times New Roman" pitchFamily="18" charset="0"/>
              </a:rPr>
              <a:t>Chargement</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Slide Number Placeholder 2"/>
          <p:cNvSpPr>
            <a:spLocks noGrp="1"/>
          </p:cNvSpPr>
          <p:nvPr>
            <p:ph type="sldNum" sz="quarter" idx="12"/>
          </p:nvPr>
        </p:nvSpPr>
        <p:spPr>
          <a:ln>
            <a:noFill/>
          </a:ln>
        </p:spPr>
        <p:txBody>
          <a:bodyPr/>
          <a:lstStyle/>
          <a:p>
            <a:fld id="{B6F15528-21DE-4FAA-801E-634DDDAF4B2B}" type="slidenum">
              <a:rPr lang="en-US" smtClean="0"/>
              <a:pPr/>
              <a:t>5</a:t>
            </a:fld>
            <a:endParaRPr lang="en-US" dirty="0"/>
          </a:p>
        </p:txBody>
      </p:sp>
      <p:grpSp>
        <p:nvGrpSpPr>
          <p:cNvPr id="78" name="Group 77"/>
          <p:cNvGrpSpPr/>
          <p:nvPr/>
        </p:nvGrpSpPr>
        <p:grpSpPr>
          <a:xfrm>
            <a:off x="617348" y="1536867"/>
            <a:ext cx="7234789" cy="4998133"/>
            <a:chOff x="446924" y="1584551"/>
            <a:chExt cx="7234789" cy="4998133"/>
          </a:xfrm>
        </p:grpSpPr>
        <p:sp>
          <p:nvSpPr>
            <p:cNvPr id="79" name="Rounded Rectangle 78"/>
            <p:cNvSpPr/>
            <p:nvPr/>
          </p:nvSpPr>
          <p:spPr>
            <a:xfrm>
              <a:off x="3649752" y="3438297"/>
              <a:ext cx="922249"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smtClean="0">
                  <a:effectLst/>
                  <a:ea typeface="Calibri"/>
                  <a:cs typeface="Times New Roman"/>
                </a:rPr>
                <a:t>Evolue</a:t>
              </a:r>
            </a:p>
          </p:txBody>
        </p:sp>
        <p:sp>
          <p:nvSpPr>
            <p:cNvPr id="80" name="Rounded Rectangle 79"/>
            <p:cNvSpPr/>
            <p:nvPr/>
          </p:nvSpPr>
          <p:spPr>
            <a:xfrm>
              <a:off x="4259345" y="2791043"/>
              <a:ext cx="922249"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smtClean="0">
                  <a:effectLst/>
                  <a:ea typeface="Calibri"/>
                  <a:cs typeface="Times New Roman"/>
                </a:rPr>
                <a:t>MapScroll</a:t>
              </a:r>
              <a:endParaRPr lang="fr-CH" sz="1100" dirty="0" smtClean="0">
                <a:effectLst/>
                <a:ea typeface="Calibri"/>
                <a:cs typeface="Times New Roman"/>
              </a:endParaRPr>
            </a:p>
          </p:txBody>
        </p:sp>
        <p:sp>
          <p:nvSpPr>
            <p:cNvPr id="81" name="Rounded Rectangle 80"/>
            <p:cNvSpPr/>
            <p:nvPr/>
          </p:nvSpPr>
          <p:spPr>
            <a:xfrm>
              <a:off x="3649753" y="4814654"/>
              <a:ext cx="922251"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smtClean="0">
                  <a:ea typeface="Calibri"/>
                  <a:cs typeface="Times New Roman"/>
                </a:rPr>
                <a:t>EssaiDeplacement</a:t>
              </a:r>
              <a:endParaRPr lang="fr-CH" sz="1100" dirty="0" smtClean="0">
                <a:effectLst/>
                <a:ea typeface="Calibri"/>
                <a:cs typeface="Times New Roman"/>
              </a:endParaRPr>
            </a:p>
          </p:txBody>
        </p:sp>
        <p:sp>
          <p:nvSpPr>
            <p:cNvPr id="82" name="Rounded Rectangle 81"/>
            <p:cNvSpPr/>
            <p:nvPr/>
          </p:nvSpPr>
          <p:spPr>
            <a:xfrm>
              <a:off x="5090556" y="6096000"/>
              <a:ext cx="1092342"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smtClean="0">
                  <a:ea typeface="Calibri"/>
                  <a:cs typeface="Times New Roman"/>
                </a:rPr>
                <a:t>CollisionDecor</a:t>
              </a:r>
              <a:endParaRPr lang="fr-CH" sz="1100" dirty="0" smtClean="0">
                <a:effectLst/>
                <a:ea typeface="Calibri"/>
                <a:cs typeface="Times New Roman"/>
              </a:endParaRPr>
            </a:p>
          </p:txBody>
        </p:sp>
        <p:sp>
          <p:nvSpPr>
            <p:cNvPr id="83" name="Rounded Rectangle 82"/>
            <p:cNvSpPr/>
            <p:nvPr/>
          </p:nvSpPr>
          <p:spPr>
            <a:xfrm>
              <a:off x="5997184" y="5487300"/>
              <a:ext cx="1024560"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smtClean="0">
                  <a:ea typeface="Calibri"/>
                  <a:cs typeface="Times New Roman"/>
                </a:rPr>
                <a:t>AfficherMap</a:t>
              </a:r>
              <a:endParaRPr lang="fr-CH" sz="1100" dirty="0" smtClean="0">
                <a:effectLst/>
                <a:ea typeface="Calibri"/>
                <a:cs typeface="Times New Roman"/>
              </a:endParaRPr>
            </a:p>
          </p:txBody>
        </p:sp>
        <p:sp>
          <p:nvSpPr>
            <p:cNvPr id="84" name="Rounded Rectangle 83"/>
            <p:cNvSpPr/>
            <p:nvPr/>
          </p:nvSpPr>
          <p:spPr>
            <a:xfrm>
              <a:off x="6534864" y="4693102"/>
              <a:ext cx="1024560"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smtClean="0">
                  <a:ea typeface="Calibri"/>
                  <a:cs typeface="Times New Roman"/>
                </a:rPr>
                <a:t>ObjectMove</a:t>
              </a:r>
              <a:endParaRPr lang="fr-CH" sz="1100" dirty="0" smtClean="0">
                <a:ea typeface="Calibri"/>
                <a:cs typeface="Times New Roman"/>
              </a:endParaRPr>
            </a:p>
          </p:txBody>
        </p:sp>
        <p:sp>
          <p:nvSpPr>
            <p:cNvPr id="85" name="Rounded Rectangle 84"/>
            <p:cNvSpPr/>
            <p:nvPr/>
          </p:nvSpPr>
          <p:spPr>
            <a:xfrm>
              <a:off x="6657153" y="3438297"/>
              <a:ext cx="1024560"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smtClean="0">
                  <a:ea typeface="Calibri"/>
                  <a:cs typeface="Times New Roman"/>
                </a:rPr>
                <a:t>AfficherPerso</a:t>
              </a:r>
              <a:endParaRPr lang="fr-CH" sz="1100" dirty="0" smtClean="0">
                <a:ea typeface="Calibri"/>
                <a:cs typeface="Times New Roman"/>
              </a:endParaRPr>
            </a:p>
          </p:txBody>
        </p:sp>
        <p:sp>
          <p:nvSpPr>
            <p:cNvPr id="86" name="Rounded Rectangle 85"/>
            <p:cNvSpPr/>
            <p:nvPr/>
          </p:nvSpPr>
          <p:spPr>
            <a:xfrm>
              <a:off x="5997184" y="2791043"/>
              <a:ext cx="1024560"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smtClean="0">
                  <a:ea typeface="Calibri"/>
                  <a:cs typeface="Times New Roman"/>
                </a:rPr>
                <a:t>NiveauFini</a:t>
              </a:r>
              <a:endParaRPr lang="fr-CH" sz="1100" dirty="0" smtClean="0">
                <a:ea typeface="Calibri"/>
                <a:cs typeface="Times New Roman"/>
              </a:endParaRPr>
            </a:p>
          </p:txBody>
        </p:sp>
        <p:sp>
          <p:nvSpPr>
            <p:cNvPr id="87" name="Rounded Rectangle 86"/>
            <p:cNvSpPr/>
            <p:nvPr/>
          </p:nvSpPr>
          <p:spPr>
            <a:xfrm>
              <a:off x="3188628" y="4087110"/>
              <a:ext cx="922249"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smtClean="0">
                  <a:effectLst/>
                  <a:ea typeface="Calibri"/>
                  <a:cs typeface="Times New Roman"/>
                </a:rPr>
                <a:t>Deplace</a:t>
              </a:r>
              <a:endParaRPr lang="fr-CH" sz="1100" dirty="0" smtClean="0">
                <a:effectLst/>
                <a:ea typeface="Calibri"/>
                <a:cs typeface="Times New Roman"/>
              </a:endParaRPr>
            </a:p>
          </p:txBody>
        </p:sp>
        <p:sp>
          <p:nvSpPr>
            <p:cNvPr id="88" name="Rounded Rectangle 87"/>
            <p:cNvSpPr/>
            <p:nvPr/>
          </p:nvSpPr>
          <p:spPr>
            <a:xfrm>
              <a:off x="1597774" y="1601333"/>
              <a:ext cx="922249"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smtClean="0">
                  <a:effectLst/>
                  <a:ea typeface="Calibri"/>
                  <a:cs typeface="Times New Roman"/>
                </a:rPr>
                <a:t>Main</a:t>
              </a:r>
            </a:p>
          </p:txBody>
        </p:sp>
        <p:sp>
          <p:nvSpPr>
            <p:cNvPr id="89" name="Rounded Rectangle 88"/>
            <p:cNvSpPr/>
            <p:nvPr/>
          </p:nvSpPr>
          <p:spPr>
            <a:xfrm>
              <a:off x="4259345" y="5487300"/>
              <a:ext cx="922249"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smtClean="0">
                  <a:effectLst/>
                  <a:ea typeface="Calibri"/>
                  <a:cs typeface="Times New Roman"/>
                </a:rPr>
                <a:t>Audio_Play</a:t>
              </a:r>
              <a:endParaRPr lang="fr-CH" sz="1100" dirty="0" smtClean="0">
                <a:effectLst/>
                <a:ea typeface="Calibri"/>
                <a:cs typeface="Times New Roman"/>
              </a:endParaRPr>
            </a:p>
          </p:txBody>
        </p:sp>
        <p:sp>
          <p:nvSpPr>
            <p:cNvPr id="90" name="Rounded Rectangle 89"/>
            <p:cNvSpPr/>
            <p:nvPr/>
          </p:nvSpPr>
          <p:spPr>
            <a:xfrm>
              <a:off x="446925" y="1584551"/>
              <a:ext cx="922249"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smtClean="0">
                  <a:effectLst/>
                  <a:ea typeface="Calibri"/>
                  <a:cs typeface="Times New Roman"/>
                </a:rPr>
                <a:t>Audio_init</a:t>
              </a:r>
              <a:endParaRPr lang="fr-CH" sz="1100" dirty="0" smtClean="0">
                <a:effectLst/>
                <a:ea typeface="Calibri"/>
                <a:cs typeface="Times New Roman"/>
              </a:endParaRPr>
            </a:p>
          </p:txBody>
        </p:sp>
        <p:sp>
          <p:nvSpPr>
            <p:cNvPr id="91" name="Rounded Rectangle 90"/>
            <p:cNvSpPr/>
            <p:nvPr/>
          </p:nvSpPr>
          <p:spPr>
            <a:xfrm>
              <a:off x="446924" y="2453141"/>
              <a:ext cx="922249"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smtClean="0">
                  <a:effectLst/>
                  <a:ea typeface="Calibri"/>
                  <a:cs typeface="Times New Roman"/>
                </a:rPr>
                <a:t>Credit</a:t>
              </a:r>
              <a:endParaRPr lang="fr-CH" sz="1100" dirty="0" smtClean="0">
                <a:effectLst/>
                <a:ea typeface="Calibri"/>
                <a:cs typeface="Times New Roman"/>
              </a:endParaRPr>
            </a:p>
          </p:txBody>
        </p:sp>
        <p:sp>
          <p:nvSpPr>
            <p:cNvPr id="92" name="Rounded Rectangle 91"/>
            <p:cNvSpPr/>
            <p:nvPr/>
          </p:nvSpPr>
          <p:spPr>
            <a:xfrm>
              <a:off x="1597773" y="2449734"/>
              <a:ext cx="922249"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smtClean="0">
                  <a:effectLst/>
                  <a:ea typeface="Calibri"/>
                  <a:cs typeface="Times New Roman"/>
                </a:rPr>
                <a:t>Game</a:t>
              </a:r>
            </a:p>
          </p:txBody>
        </p:sp>
        <p:sp>
          <p:nvSpPr>
            <p:cNvPr id="93" name="Rounded Rectangle 92"/>
            <p:cNvSpPr/>
            <p:nvPr/>
          </p:nvSpPr>
          <p:spPr>
            <a:xfrm>
              <a:off x="1155698" y="3438297"/>
              <a:ext cx="1130302"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smtClean="0">
                  <a:effectLst/>
                  <a:ea typeface="Calibri"/>
                  <a:cs typeface="Times New Roman"/>
                </a:rPr>
                <a:t>ChargerImages</a:t>
              </a:r>
              <a:endParaRPr lang="fr-CH" sz="1100" dirty="0" smtClean="0">
                <a:effectLst/>
                <a:ea typeface="Calibri"/>
                <a:cs typeface="Times New Roman"/>
              </a:endParaRPr>
            </a:p>
          </p:txBody>
        </p:sp>
        <p:sp>
          <p:nvSpPr>
            <p:cNvPr id="94" name="Rounded Rectangle 93"/>
            <p:cNvSpPr/>
            <p:nvPr/>
          </p:nvSpPr>
          <p:spPr>
            <a:xfrm>
              <a:off x="1142998" y="4054020"/>
              <a:ext cx="1143002"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smtClean="0">
                  <a:effectLst/>
                  <a:ea typeface="Calibri"/>
                  <a:cs typeface="Times New Roman"/>
                </a:rPr>
                <a:t>ChargerObject</a:t>
              </a:r>
              <a:endParaRPr lang="fr-CH" sz="1100" dirty="0" smtClean="0">
                <a:effectLst/>
                <a:ea typeface="Calibri"/>
                <a:cs typeface="Times New Roman"/>
              </a:endParaRPr>
            </a:p>
          </p:txBody>
        </p:sp>
        <p:sp>
          <p:nvSpPr>
            <p:cNvPr id="95" name="Rounded Rectangle 94"/>
            <p:cNvSpPr/>
            <p:nvPr/>
          </p:nvSpPr>
          <p:spPr>
            <a:xfrm>
              <a:off x="1142998" y="4693102"/>
              <a:ext cx="1143002"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smtClean="0">
                  <a:effectLst/>
                  <a:ea typeface="Calibri"/>
                  <a:cs typeface="Times New Roman"/>
                </a:rPr>
                <a:t>ChargerMap</a:t>
              </a:r>
              <a:endParaRPr lang="fr-CH" sz="1100" dirty="0" smtClean="0">
                <a:effectLst/>
                <a:ea typeface="Calibri"/>
                <a:cs typeface="Times New Roman"/>
              </a:endParaRPr>
            </a:p>
          </p:txBody>
        </p:sp>
        <p:sp>
          <p:nvSpPr>
            <p:cNvPr id="96" name="Rounded Rectangle 95"/>
            <p:cNvSpPr/>
            <p:nvPr/>
          </p:nvSpPr>
          <p:spPr>
            <a:xfrm>
              <a:off x="1142997" y="5292268"/>
              <a:ext cx="1143003"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smtClean="0">
                  <a:effectLst/>
                  <a:ea typeface="Calibri"/>
                  <a:cs typeface="Times New Roman"/>
                </a:rPr>
                <a:t>ChargerChars</a:t>
              </a:r>
              <a:endParaRPr lang="fr-CH" sz="1100" dirty="0" smtClean="0">
                <a:effectLst/>
                <a:ea typeface="Calibri"/>
                <a:cs typeface="Times New Roman"/>
              </a:endParaRPr>
            </a:p>
          </p:txBody>
        </p:sp>
        <p:sp>
          <p:nvSpPr>
            <p:cNvPr id="97" name="Rounded Rectangle 96"/>
            <p:cNvSpPr/>
            <p:nvPr/>
          </p:nvSpPr>
          <p:spPr>
            <a:xfrm>
              <a:off x="1142996" y="5973982"/>
              <a:ext cx="1143004"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smtClean="0">
                  <a:effectLst/>
                  <a:ea typeface="Calibri"/>
                  <a:cs typeface="Times New Roman"/>
                </a:rPr>
                <a:t>ChargerChars</a:t>
              </a:r>
              <a:endParaRPr lang="fr-CH" sz="1100" dirty="0" smtClean="0">
                <a:effectLst/>
                <a:ea typeface="Calibri"/>
                <a:cs typeface="Times New Roman"/>
              </a:endParaRPr>
            </a:p>
          </p:txBody>
        </p:sp>
        <p:sp>
          <p:nvSpPr>
            <p:cNvPr id="98" name="Rounded Rectangle 97"/>
            <p:cNvSpPr/>
            <p:nvPr/>
          </p:nvSpPr>
          <p:spPr>
            <a:xfrm>
              <a:off x="4854180" y="1616046"/>
              <a:ext cx="1143004"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smtClean="0">
                  <a:effectLst/>
                  <a:ea typeface="Calibri"/>
                  <a:cs typeface="Times New Roman"/>
                </a:rPr>
                <a:t>LibererMap</a:t>
              </a:r>
              <a:endParaRPr lang="fr-CH" sz="1100" dirty="0" smtClean="0">
                <a:effectLst/>
                <a:ea typeface="Calibri"/>
                <a:cs typeface="Times New Roman"/>
              </a:endParaRPr>
            </a:p>
          </p:txBody>
        </p:sp>
        <p:sp>
          <p:nvSpPr>
            <p:cNvPr id="99" name="Rounded Rectangle 98"/>
            <p:cNvSpPr/>
            <p:nvPr/>
          </p:nvSpPr>
          <p:spPr>
            <a:xfrm>
              <a:off x="6258919" y="1601333"/>
              <a:ext cx="1143004"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smtClean="0">
                  <a:effectLst/>
                  <a:ea typeface="Calibri"/>
                  <a:cs typeface="Times New Roman"/>
                </a:rPr>
                <a:t>LibererObject</a:t>
              </a:r>
              <a:endParaRPr lang="fr-CH" sz="1100" dirty="0" smtClean="0">
                <a:effectLst/>
                <a:ea typeface="Calibri"/>
                <a:cs typeface="Times New Roman"/>
              </a:endParaRPr>
            </a:p>
          </p:txBody>
        </p:sp>
        <p:sp>
          <p:nvSpPr>
            <p:cNvPr id="100" name="Rounded Rectangle 99"/>
            <p:cNvSpPr/>
            <p:nvPr/>
          </p:nvSpPr>
          <p:spPr>
            <a:xfrm>
              <a:off x="3429000" y="1584551"/>
              <a:ext cx="1143004" cy="4866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0"/>
                </a:spcAft>
              </a:pPr>
              <a:r>
                <a:rPr lang="fr-CH" sz="1100" dirty="0" err="1" smtClean="0">
                  <a:effectLst/>
                  <a:ea typeface="Calibri"/>
                  <a:cs typeface="Times New Roman"/>
                </a:rPr>
                <a:t>LibererChars</a:t>
              </a:r>
              <a:endParaRPr lang="fr-CH" sz="1100" dirty="0" smtClean="0">
                <a:effectLst/>
                <a:ea typeface="Calibri"/>
                <a:cs typeface="Times New Roman"/>
              </a:endParaRPr>
            </a:p>
          </p:txBody>
        </p:sp>
        <p:cxnSp>
          <p:nvCxnSpPr>
            <p:cNvPr id="101" name="Straight Arrow Connector 100"/>
            <p:cNvCxnSpPr>
              <a:stCxn id="88" idx="2"/>
              <a:endCxn id="91" idx="0"/>
            </p:cNvCxnSpPr>
            <p:nvPr/>
          </p:nvCxnSpPr>
          <p:spPr>
            <a:xfrm flipH="1">
              <a:off x="908049" y="2088015"/>
              <a:ext cx="1150850" cy="3651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2" name="Straight Arrow Connector 101"/>
            <p:cNvCxnSpPr>
              <a:stCxn id="88" idx="2"/>
              <a:endCxn id="92" idx="0"/>
            </p:cNvCxnSpPr>
            <p:nvPr/>
          </p:nvCxnSpPr>
          <p:spPr>
            <a:xfrm flipH="1">
              <a:off x="2058898" y="2088015"/>
              <a:ext cx="1" cy="3617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3" name="Straight Arrow Connector 102"/>
            <p:cNvCxnSpPr>
              <a:stCxn id="92" idx="2"/>
              <a:endCxn id="93" idx="0"/>
            </p:cNvCxnSpPr>
            <p:nvPr/>
          </p:nvCxnSpPr>
          <p:spPr>
            <a:xfrm flipH="1">
              <a:off x="1720849" y="2936416"/>
              <a:ext cx="338049" cy="5018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4" name="Straight Arrow Connector 103"/>
            <p:cNvCxnSpPr>
              <a:stCxn id="93" idx="2"/>
              <a:endCxn id="94" idx="0"/>
            </p:cNvCxnSpPr>
            <p:nvPr/>
          </p:nvCxnSpPr>
          <p:spPr>
            <a:xfrm flipH="1">
              <a:off x="1714499" y="3924979"/>
              <a:ext cx="0" cy="1290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5" name="Straight Arrow Connector 104"/>
            <p:cNvCxnSpPr>
              <a:stCxn id="94" idx="2"/>
              <a:endCxn id="95" idx="0"/>
            </p:cNvCxnSpPr>
            <p:nvPr/>
          </p:nvCxnSpPr>
          <p:spPr>
            <a:xfrm>
              <a:off x="1714499" y="4540702"/>
              <a:ext cx="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6" name="Straight Arrow Connector 105"/>
            <p:cNvCxnSpPr>
              <a:stCxn id="95" idx="2"/>
              <a:endCxn id="96" idx="0"/>
            </p:cNvCxnSpPr>
            <p:nvPr/>
          </p:nvCxnSpPr>
          <p:spPr>
            <a:xfrm>
              <a:off x="1714499" y="5179784"/>
              <a:ext cx="0" cy="1124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7" name="Straight Arrow Connector 106"/>
            <p:cNvCxnSpPr>
              <a:stCxn id="96" idx="2"/>
              <a:endCxn id="97" idx="0"/>
            </p:cNvCxnSpPr>
            <p:nvPr/>
          </p:nvCxnSpPr>
          <p:spPr>
            <a:xfrm flipH="1">
              <a:off x="1714498" y="5778950"/>
              <a:ext cx="1" cy="1950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8" name="Elbow Connector 107"/>
            <p:cNvCxnSpPr>
              <a:stCxn id="97" idx="2"/>
            </p:cNvCxnSpPr>
            <p:nvPr/>
          </p:nvCxnSpPr>
          <p:spPr>
            <a:xfrm rot="16200000" flipH="1">
              <a:off x="2167840" y="6007322"/>
              <a:ext cx="122018" cy="1028702"/>
            </a:xfrm>
            <a:prstGeom prst="bentConnector2">
              <a:avLst/>
            </a:prstGeom>
          </p:spPr>
          <p:style>
            <a:lnRef idx="1">
              <a:schemeClr val="dk1"/>
            </a:lnRef>
            <a:fillRef idx="0">
              <a:schemeClr val="dk1"/>
            </a:fillRef>
            <a:effectRef idx="0">
              <a:schemeClr val="dk1"/>
            </a:effectRef>
            <a:fontRef idx="minor">
              <a:schemeClr val="tx1"/>
            </a:fontRef>
          </p:style>
        </p:cxnSp>
        <p:cxnSp>
          <p:nvCxnSpPr>
            <p:cNvPr id="109" name="Elbow Connector 108"/>
            <p:cNvCxnSpPr>
              <a:endCxn id="80" idx="1"/>
            </p:cNvCxnSpPr>
            <p:nvPr/>
          </p:nvCxnSpPr>
          <p:spPr>
            <a:xfrm rot="5400000" flipH="1" flipV="1">
              <a:off x="1727123" y="4050462"/>
              <a:ext cx="3548299" cy="1516145"/>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10" name="Straight Arrow Connector 109"/>
            <p:cNvCxnSpPr>
              <a:stCxn id="88" idx="1"/>
              <a:endCxn id="90" idx="3"/>
            </p:cNvCxnSpPr>
            <p:nvPr/>
          </p:nvCxnSpPr>
          <p:spPr>
            <a:xfrm flipH="1" flipV="1">
              <a:off x="1369174" y="1827892"/>
              <a:ext cx="2286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86" idx="0"/>
              <a:endCxn id="99" idx="2"/>
            </p:cNvCxnSpPr>
            <p:nvPr/>
          </p:nvCxnSpPr>
          <p:spPr>
            <a:xfrm flipV="1">
              <a:off x="6509464" y="2088015"/>
              <a:ext cx="320957" cy="7030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9" idx="1"/>
              <a:endCxn id="98" idx="3"/>
            </p:cNvCxnSpPr>
            <p:nvPr/>
          </p:nvCxnSpPr>
          <p:spPr>
            <a:xfrm flipH="1">
              <a:off x="5997184" y="1844674"/>
              <a:ext cx="26173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98" idx="1"/>
              <a:endCxn id="100" idx="3"/>
            </p:cNvCxnSpPr>
            <p:nvPr/>
          </p:nvCxnSpPr>
          <p:spPr>
            <a:xfrm flipH="1" flipV="1">
              <a:off x="4572004" y="1827892"/>
              <a:ext cx="28217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0" idx="1"/>
              <a:endCxn id="88" idx="3"/>
            </p:cNvCxnSpPr>
            <p:nvPr/>
          </p:nvCxnSpPr>
          <p:spPr>
            <a:xfrm flipH="1">
              <a:off x="2520023" y="1827892"/>
              <a:ext cx="90897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5" name="Circular Arrow 114"/>
            <p:cNvSpPr/>
            <p:nvPr/>
          </p:nvSpPr>
          <p:spPr>
            <a:xfrm flipH="1">
              <a:off x="4909023" y="3615985"/>
              <a:ext cx="1273871" cy="1376356"/>
            </a:xfrm>
            <a:prstGeom prst="circular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fr-FR">
                <a:solidFill>
                  <a:schemeClr val="tx1"/>
                </a:solidFill>
              </a:endParaRPr>
            </a:p>
          </p:txBody>
        </p:sp>
        <p:sp>
          <p:nvSpPr>
            <p:cNvPr id="116" name="Circular Arrow 115"/>
            <p:cNvSpPr/>
            <p:nvPr/>
          </p:nvSpPr>
          <p:spPr>
            <a:xfrm flipV="1">
              <a:off x="4909023" y="3712931"/>
              <a:ext cx="1273871" cy="1345063"/>
            </a:xfrm>
            <a:prstGeom prst="circular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fr-FR">
                <a:solidFill>
                  <a:schemeClr val="tx1"/>
                </a:solidFill>
              </a:endParaRPr>
            </a:p>
          </p:txBody>
        </p:sp>
      </p:grpSp>
    </p:spTree>
    <p:extLst>
      <p:ext uri="{BB962C8B-B14F-4D97-AF65-F5344CB8AC3E}">
        <p14:creationId xmlns:p14="http://schemas.microsoft.com/office/powerpoint/2010/main" val="361182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5"/>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Bug et améliorations</a:t>
            </a:r>
            <a:endParaRPr lang="fr-FR" dirty="0"/>
          </a:p>
        </p:txBody>
      </p:sp>
      <p:sp>
        <p:nvSpPr>
          <p:cNvPr id="4" name="Slide Number Placeholder 3"/>
          <p:cNvSpPr>
            <a:spLocks noGrp="1"/>
          </p:cNvSpPr>
          <p:nvPr>
            <p:ph type="sldNum" sz="quarter" idx="12"/>
          </p:nvPr>
        </p:nvSpPr>
        <p:spPr>
          <a:ln>
            <a:noFill/>
          </a:ln>
        </p:spPr>
        <p:txBody>
          <a:bodyPr/>
          <a:lstStyle/>
          <a:p>
            <a:fld id="{B6F15528-21DE-4FAA-801E-634DDDAF4B2B}" type="slidenum">
              <a:rPr lang="en-US" smtClean="0"/>
              <a:pPr/>
              <a:t>6</a:t>
            </a:fld>
            <a:endParaRPr lang="en-US" dirty="0"/>
          </a:p>
        </p:txBody>
      </p:sp>
      <p:sp>
        <p:nvSpPr>
          <p:cNvPr id="5" name="TextBox 4"/>
          <p:cNvSpPr txBox="1"/>
          <p:nvPr/>
        </p:nvSpPr>
        <p:spPr>
          <a:xfrm>
            <a:off x="533400" y="1600200"/>
            <a:ext cx="6096000" cy="646331"/>
          </a:xfrm>
          <a:prstGeom prst="rect">
            <a:avLst/>
          </a:prstGeom>
          <a:noFill/>
        </p:spPr>
        <p:txBody>
          <a:bodyPr wrap="square" rtlCol="0">
            <a:spAutoFit/>
          </a:bodyPr>
          <a:lstStyle/>
          <a:p>
            <a:r>
              <a:rPr lang="fr-CH" b="1" dirty="0" smtClean="0"/>
              <a:t>Bug</a:t>
            </a:r>
          </a:p>
          <a:p>
            <a:pPr marL="285750" indent="-285750">
              <a:buFont typeface="Arial" pitchFamily="34" charset="0"/>
              <a:buChar char="•"/>
            </a:pPr>
            <a:r>
              <a:rPr lang="fr-CH" dirty="0" smtClean="0"/>
              <a:t>Quand on meurt, le jeu crash de tems en temps</a:t>
            </a:r>
            <a:endParaRPr lang="fr-FR" dirty="0"/>
          </a:p>
        </p:txBody>
      </p:sp>
      <p:sp>
        <p:nvSpPr>
          <p:cNvPr id="6" name="TextBox 5"/>
          <p:cNvSpPr txBox="1"/>
          <p:nvPr/>
        </p:nvSpPr>
        <p:spPr>
          <a:xfrm>
            <a:off x="533400" y="2514600"/>
            <a:ext cx="6096000" cy="3139321"/>
          </a:xfrm>
          <a:prstGeom prst="rect">
            <a:avLst/>
          </a:prstGeom>
          <a:noFill/>
        </p:spPr>
        <p:txBody>
          <a:bodyPr wrap="square" rtlCol="0">
            <a:spAutoFit/>
          </a:bodyPr>
          <a:lstStyle/>
          <a:p>
            <a:r>
              <a:rPr lang="fr-CH" b="1" dirty="0" smtClean="0"/>
              <a:t>Améliorations</a:t>
            </a:r>
          </a:p>
          <a:p>
            <a:pPr marL="285750" indent="-285750">
              <a:buFont typeface="Arial" pitchFamily="34" charset="0"/>
              <a:buChar char="•"/>
            </a:pPr>
            <a:r>
              <a:rPr lang="fr-CH" dirty="0" smtClean="0"/>
              <a:t>Utiliser le menu avec la souris</a:t>
            </a:r>
          </a:p>
          <a:p>
            <a:pPr marL="285750" indent="-285750">
              <a:buFont typeface="Arial" pitchFamily="34" charset="0"/>
              <a:buChar char="•"/>
            </a:pPr>
            <a:r>
              <a:rPr lang="fr-CH" dirty="0" smtClean="0"/>
              <a:t>Gravité avec accélération</a:t>
            </a:r>
          </a:p>
          <a:p>
            <a:pPr marL="285750" indent="-285750">
              <a:buFont typeface="Arial" pitchFamily="34" charset="0"/>
              <a:buChar char="•"/>
            </a:pPr>
            <a:r>
              <a:rPr lang="fr-CH" dirty="0" smtClean="0"/>
              <a:t>Ajouter des sons/niveau</a:t>
            </a:r>
            <a:endParaRPr lang="fr-CH" dirty="0"/>
          </a:p>
          <a:p>
            <a:pPr marL="285750" indent="-285750">
              <a:buFont typeface="Arial" pitchFamily="34" charset="0"/>
              <a:buChar char="•"/>
            </a:pPr>
            <a:r>
              <a:rPr lang="fr-CH" dirty="0" smtClean="0"/>
              <a:t>Gestion du son pour l’utilisateur</a:t>
            </a:r>
          </a:p>
          <a:p>
            <a:pPr marL="285750" indent="-285750">
              <a:buFont typeface="Arial" pitchFamily="34" charset="0"/>
              <a:buChar char="•"/>
            </a:pPr>
            <a:r>
              <a:rPr lang="fr-CH" dirty="0" smtClean="0"/>
              <a:t>Editeur de carte</a:t>
            </a:r>
          </a:p>
          <a:p>
            <a:pPr marL="285750" indent="-285750">
              <a:buFont typeface="Arial" pitchFamily="34" charset="0"/>
              <a:buChar char="•"/>
            </a:pPr>
            <a:r>
              <a:rPr lang="fr-CH" dirty="0" smtClean="0"/>
              <a:t>Ajout d’ennemis</a:t>
            </a:r>
          </a:p>
          <a:p>
            <a:pPr marL="285750" indent="-285750">
              <a:buFont typeface="Arial" pitchFamily="34" charset="0"/>
              <a:buChar char="•"/>
            </a:pPr>
            <a:r>
              <a:rPr lang="fr-CH" dirty="0" smtClean="0"/>
              <a:t>L’utilisateur peut changer la taille de l’écran</a:t>
            </a:r>
          </a:p>
          <a:p>
            <a:pPr marL="285750" indent="-285750">
              <a:buFont typeface="Arial" pitchFamily="34" charset="0"/>
              <a:buChar char="•"/>
            </a:pPr>
            <a:r>
              <a:rPr lang="fr-CH" dirty="0" smtClean="0"/>
              <a:t>Ajouter des ennemis</a:t>
            </a:r>
          </a:p>
          <a:p>
            <a:pPr marL="285750" indent="-285750">
              <a:buFont typeface="Arial" pitchFamily="34" charset="0"/>
              <a:buChar char="•"/>
            </a:pPr>
            <a:r>
              <a:rPr lang="fr-CH" dirty="0" smtClean="0"/>
              <a:t>Ajouter du mouvement au champignon</a:t>
            </a:r>
          </a:p>
          <a:p>
            <a:pPr marL="285750" indent="-285750">
              <a:buFont typeface="Arial" pitchFamily="34" charset="0"/>
              <a:buChar char="•"/>
            </a:pPr>
            <a:r>
              <a:rPr lang="fr-CH" dirty="0" smtClean="0"/>
              <a:t>Ajouter des </a:t>
            </a:r>
            <a:r>
              <a:rPr lang="fr-CH" dirty="0" err="1"/>
              <a:t>s</a:t>
            </a:r>
            <a:r>
              <a:rPr lang="fr-CH" dirty="0" err="1" smtClean="0"/>
              <a:t>prites</a:t>
            </a:r>
            <a:r>
              <a:rPr lang="fr-CH" dirty="0" smtClean="0"/>
              <a:t> (par ex. nuage…)</a:t>
            </a:r>
          </a:p>
        </p:txBody>
      </p:sp>
    </p:spTree>
    <p:extLst>
      <p:ext uri="{BB962C8B-B14F-4D97-AF65-F5344CB8AC3E}">
        <p14:creationId xmlns:p14="http://schemas.microsoft.com/office/powerpoint/2010/main" val="1790198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H" sz="13800" dirty="0" smtClean="0"/>
              <a:t>Fin</a:t>
            </a:r>
            <a:endParaRPr lang="fr-FR" sz="13800" dirty="0"/>
          </a:p>
        </p:txBody>
      </p:sp>
      <p:sp>
        <p:nvSpPr>
          <p:cNvPr id="5" name="Subtitle 4"/>
          <p:cNvSpPr>
            <a:spLocks noGrp="1"/>
          </p:cNvSpPr>
          <p:nvPr>
            <p:ph type="subTitle" idx="1"/>
          </p:nvPr>
        </p:nvSpPr>
        <p:spPr/>
        <p:txBody>
          <a:bodyPr/>
          <a:lstStyle/>
          <a:p>
            <a:r>
              <a:rPr lang="fr-CH" dirty="0" smtClean="0"/>
              <a:t>Antoine Drabble</a:t>
            </a:r>
            <a:endParaRPr lang="fr-FR" dirty="0"/>
          </a:p>
        </p:txBody>
      </p:sp>
      <p:sp>
        <p:nvSpPr>
          <p:cNvPr id="4" name="Slide Number Placeholder 3"/>
          <p:cNvSpPr>
            <a:spLocks noGrp="1"/>
          </p:cNvSpPr>
          <p:nvPr>
            <p:ph type="sldNum" sz="quarter" idx="12"/>
          </p:nvPr>
        </p:nvSpPr>
        <p:spPr>
          <a:ln>
            <a:noFill/>
          </a:ln>
        </p:spPr>
        <p:txBody>
          <a:bodyPr/>
          <a:lstStyle/>
          <a:p>
            <a:fld id="{B6F15528-21DE-4FAA-801E-634DDDAF4B2B}" type="slidenum">
              <a:rPr lang="en-US" smtClean="0"/>
              <a:pPr/>
              <a:t>7</a:t>
            </a:fld>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799" y="4019550"/>
            <a:ext cx="288607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70085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1637</TotalTime>
  <Words>824</Words>
  <Application>Microsoft Office PowerPoint</Application>
  <PresentationFormat>On-screen Show (4:3)</PresentationFormat>
  <Paragraphs>104</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Adjacency</vt:lpstr>
      <vt:lpstr>Super Mario Bros.</vt:lpstr>
      <vt:lpstr>PowerPoint Presentation</vt:lpstr>
      <vt:lpstr>Deux librairies</vt:lpstr>
      <vt:lpstr>Fonctionnement de la carte</vt:lpstr>
      <vt:lpstr>Fonctionnement du jeu</vt:lpstr>
      <vt:lpstr>Bug et améliorations</vt:lpstr>
      <vt:lpstr>Fin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Mario Bros.</dc:title>
  <dc:creator>Drabble Antoine</dc:creator>
  <cp:lastModifiedBy>Drabble Antoine</cp:lastModifiedBy>
  <cp:revision>45</cp:revision>
  <dcterms:created xsi:type="dcterms:W3CDTF">2006-08-16T00:00:00Z</dcterms:created>
  <dcterms:modified xsi:type="dcterms:W3CDTF">2013-02-04T12:54:04Z</dcterms:modified>
</cp:coreProperties>
</file>