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90" r:id="rId3"/>
    <p:sldId id="291" r:id="rId4"/>
    <p:sldId id="285" r:id="rId5"/>
    <p:sldId id="292" r:id="rId6"/>
    <p:sldId id="286" r:id="rId7"/>
    <p:sldId id="287" r:id="rId8"/>
    <p:sldId id="288" r:id="rId9"/>
    <p:sldId id="289" r:id="rId10"/>
    <p:sldId id="271" r:id="rId11"/>
    <p:sldId id="275" r:id="rId12"/>
    <p:sldId id="272" r:id="rId13"/>
    <p:sldId id="257" r:id="rId14"/>
    <p:sldId id="259" r:id="rId15"/>
    <p:sldId id="262" r:id="rId16"/>
    <p:sldId id="258" r:id="rId17"/>
    <p:sldId id="280" r:id="rId18"/>
    <p:sldId id="266" r:id="rId19"/>
    <p:sldId id="260" r:id="rId20"/>
    <p:sldId id="261" r:id="rId21"/>
    <p:sldId id="264" r:id="rId22"/>
    <p:sldId id="276" r:id="rId23"/>
    <p:sldId id="277" r:id="rId24"/>
    <p:sldId id="278" r:id="rId25"/>
    <p:sldId id="281" r:id="rId26"/>
    <p:sldId id="268" r:id="rId27"/>
    <p:sldId id="263" r:id="rId28"/>
    <p:sldId id="267" r:id="rId29"/>
    <p:sldId id="269" r:id="rId30"/>
    <p:sldId id="265" r:id="rId31"/>
    <p:sldId id="270" r:id="rId32"/>
    <p:sldId id="273" r:id="rId33"/>
    <p:sldId id="274" r:id="rId34"/>
    <p:sldId id="279" r:id="rId35"/>
    <p:sldId id="282" r:id="rId36"/>
    <p:sldId id="283" r:id="rId37"/>
    <p:sldId id="284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3" autoAdjust="0"/>
    <p:restoredTop sz="94660"/>
  </p:normalViewPr>
  <p:slideViewPr>
    <p:cSldViewPr>
      <p:cViewPr varScale="1">
        <p:scale>
          <a:sx n="88" d="100"/>
          <a:sy n="88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3353-204B-40A1-9881-741047184E83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48809-0063-4D41-9F86-D66A6B6F774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64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38F9-DE5D-45A8-B3AB-A3366A0E9B2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CDD-0A93-4675-B8DD-C9C05C00F055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321D-38C5-41DF-954B-B0C930F73009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D9E-4E3D-4799-B344-694463CBD10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685-381D-43D2-A18C-4361BEC8ED54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DB-B803-46E2-AC21-8C743C7BFA9F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DB8-D5D5-4342-BB2B-B2A775AA202A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1EB0-74D2-4DB3-AC16-F80D792943C7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CDED-690E-48CA-86B0-2951CCDDDD85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003-ED64-4995-931C-E4EB6560431F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4D9D-AA33-40BA-9CBF-5DBBF687A008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Conceptos básicos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Febrero 2013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¿Por qué aprender a programar en lenguaje ensamblador?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Entender la interacción del hardware y software.</a:t>
            </a:r>
          </a:p>
          <a:p>
            <a:endParaRPr lang="es-MX" dirty="0" smtClean="0"/>
          </a:p>
          <a:p>
            <a:r>
              <a:rPr lang="es-MX" dirty="0" smtClean="0"/>
              <a:t>Escribir un driver para un dispositivo muchas veces resulta más sencillo escribirlo en un lenguaje de este tipo.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Términos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Bit – Un dígito del sistema binario.</a:t>
            </a:r>
          </a:p>
          <a:p>
            <a:r>
              <a:rPr lang="es-MX" dirty="0" smtClean="0"/>
              <a:t>Byte – 8 dígitos</a:t>
            </a:r>
          </a:p>
          <a:p>
            <a:r>
              <a:rPr lang="es-MX" dirty="0" err="1" smtClean="0"/>
              <a:t>Nibble</a:t>
            </a:r>
            <a:r>
              <a:rPr lang="es-MX" dirty="0" smtClean="0"/>
              <a:t> – 4 dígitos</a:t>
            </a:r>
          </a:p>
          <a:p>
            <a:endParaRPr lang="es-MX" dirty="0" smtClean="0"/>
          </a:p>
          <a:p>
            <a:r>
              <a:rPr lang="es-MX" dirty="0" smtClean="0"/>
              <a:t>Investigar:</a:t>
            </a:r>
          </a:p>
          <a:p>
            <a:pPr lvl="1"/>
            <a:r>
              <a:rPr lang="es-MX" dirty="0" smtClean="0"/>
              <a:t>Page (página) </a:t>
            </a:r>
          </a:p>
          <a:p>
            <a:pPr lvl="1"/>
            <a:r>
              <a:rPr lang="es-MX" dirty="0" smtClean="0"/>
              <a:t>Word (Palabra)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¿Por qué aprender a programar en lenguaje ensamblador?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Una vez que se aprende el lenguaje ensamblador, es sencillo comprender otros.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12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Ensamblador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programa que “traduce programas” escritos en lenguaje ensamblador en instrucciones en lenguaje máquina.</a:t>
            </a:r>
          </a:p>
          <a:p>
            <a:endParaRPr lang="es-MX" dirty="0" smtClean="0"/>
          </a:p>
          <a:p>
            <a:r>
              <a:rPr lang="es-MX" dirty="0" smtClean="0"/>
              <a:t>Guarda estrecha relación con la arquitectura del hardware.</a:t>
            </a:r>
          </a:p>
          <a:p>
            <a:pPr lvl="1" algn="ctr">
              <a:buNone/>
            </a:pPr>
            <a:endParaRPr lang="es-MX" dirty="0" smtClean="0"/>
          </a:p>
          <a:p>
            <a:pPr lvl="1" algn="ctr">
              <a:buNone/>
            </a:pPr>
            <a:r>
              <a:rPr lang="es-MX" dirty="0" smtClean="0"/>
              <a:t>MOV AX,  0001  =&gt; B801000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EAE1-7ECD-4D09-84E4-0001B9014A73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Lenguaje ensamblador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Hace referencia directamente con el hardware (AX, BX).</a:t>
            </a:r>
          </a:p>
          <a:p>
            <a:endParaRPr lang="es-MX" dirty="0"/>
          </a:p>
          <a:p>
            <a:r>
              <a:rPr lang="es-MX" dirty="0" smtClean="0"/>
              <a:t>Tiende a ser específico de un circuito integrado.</a:t>
            </a:r>
          </a:p>
          <a:p>
            <a:endParaRPr lang="es-MX" dirty="0"/>
          </a:p>
          <a:p>
            <a:r>
              <a:rPr lang="es-MX" dirty="0" smtClean="0"/>
              <a:t>La sintaxis del lenguaje es diferente de la que se utiliza para dar instrucciones al procesador.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ADF-D9A2-43F4-89B9-71B9C9A8B0AE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14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Lenguaje ensamblador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instrucciones no ejecutables que se emplean para estructurar el código fuente toman forma de </a:t>
            </a:r>
            <a:r>
              <a:rPr lang="es-MX" dirty="0" err="1" smtClean="0"/>
              <a:t>pseudo</a:t>
            </a:r>
            <a:r>
              <a:rPr lang="es-MX" dirty="0" smtClean="0"/>
              <a:t>-operaciones.</a:t>
            </a:r>
          </a:p>
          <a:p>
            <a:endParaRPr lang="es-MX" dirty="0"/>
          </a:p>
          <a:p>
            <a:r>
              <a:rPr lang="es-MX" dirty="0" smtClean="0"/>
              <a:t>El ensamblador divide la memoria del programa.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28A9-4F67-4432-996F-7D9C0F1335A9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15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CPU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el CPU se conectan circuitos electrónicos de memoria de propósito general para formar </a:t>
            </a:r>
            <a:r>
              <a:rPr lang="es-MX" b="1" i="1" dirty="0" smtClean="0"/>
              <a:t>registros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Los registros en la sintaxis del lenguaje ensamblador tienen distintos nombres.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3D-3617-4D9E-BAD9-967E24E83200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Microprocesador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17</a:t>
            </a:fld>
            <a:endParaRPr lang="es-MX"/>
          </a:p>
        </p:txBody>
      </p:sp>
      <p:pic>
        <p:nvPicPr>
          <p:cNvPr id="35842" name="Picture 2" descr="http://www.zator.com/Hardware/Images_esp/H3b-F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276872"/>
            <a:ext cx="3524250" cy="3371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Registros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Propósito general.</a:t>
            </a:r>
          </a:p>
          <a:p>
            <a:endParaRPr lang="es-MX" dirty="0"/>
          </a:p>
          <a:p>
            <a:r>
              <a:rPr lang="es-MX" dirty="0" smtClean="0"/>
              <a:t>Especiales, índices, apuntadores de pila, apuntador de instrucción.</a:t>
            </a:r>
          </a:p>
          <a:p>
            <a:endParaRPr lang="es-MX" dirty="0"/>
          </a:p>
          <a:p>
            <a:r>
              <a:rPr lang="es-MX" dirty="0" smtClean="0"/>
              <a:t>Banderas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BD7-44D1-4B99-A257-8E7CFFEE9C82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18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s-MX" dirty="0" smtClean="0"/>
              <a:t>Registros de 16 bits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19</a:t>
            </a:fld>
            <a:endParaRPr lang="es-MX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47664" y="589280"/>
          <a:ext cx="6096000" cy="626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i="1" dirty="0" smtClean="0"/>
                        <a:t>AX (AH,AL)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acumulador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BX (BH,BL)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base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CX (CH, CL)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para conteo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DX (DH, DL)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 datos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apuntador</a:t>
                      </a:r>
                      <a:r>
                        <a:rPr lang="es-MX" baseline="0" dirty="0" smtClean="0"/>
                        <a:t> del </a:t>
                      </a:r>
                      <a:r>
                        <a:rPr lang="es-MX" baseline="0" dirty="0" err="1" smtClean="0"/>
                        <a:t>stack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apuntador de base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índice del destino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</a:t>
                      </a:r>
                      <a:r>
                        <a:rPr lang="es-MX" baseline="0" dirty="0" smtClean="0"/>
                        <a:t> del segmento de código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del segmento de datos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del segmento del </a:t>
                      </a:r>
                      <a:r>
                        <a:rPr lang="es-MX" dirty="0" err="1" smtClean="0"/>
                        <a:t>stack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 segmento extra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IP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Apuntador de instrucciones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SF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 estado de banderas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D0A3-63F2-4F79-ACC2-E85F25B4FFEF}" type="datetime1">
              <a:rPr lang="es-MX" smtClean="0"/>
              <a:pPr/>
              <a:t>04/03/2013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Instrucción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Es una operación que el procesador puede cumplir. Las instrucciones son almacenadas en la memoria principal, esperando a ser atendidas por el procesador.</a:t>
            </a:r>
          </a:p>
          <a:p>
            <a:endParaRPr lang="es-MX" dirty="0" smtClean="0"/>
          </a:p>
          <a:p>
            <a:r>
              <a:rPr lang="es-MX" dirty="0" smtClean="0"/>
              <a:t>Las instrucciones están compuestas por:</a:t>
            </a:r>
          </a:p>
          <a:p>
            <a:pPr lvl="1"/>
            <a:r>
              <a:rPr lang="es-MX" dirty="0" smtClean="0"/>
              <a:t>El código de operación (acción que el procesador debe ejecutar)</a:t>
            </a:r>
          </a:p>
          <a:p>
            <a:pPr lvl="1"/>
            <a:r>
              <a:rPr lang="es-MX" dirty="0" smtClean="0"/>
              <a:t>El código operando (parámetros de la acción)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s-MX" dirty="0" smtClean="0"/>
              <a:t>Registros de banderas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20</a:t>
            </a:fld>
            <a:endParaRPr lang="es-MX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44927"/>
              </p:ext>
            </p:extLst>
          </p:nvPr>
        </p:nvGraphicFramePr>
        <p:xfrm>
          <a:off x="0" y="620688"/>
          <a:ext cx="9144000" cy="6200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33633"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333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de acarreo.</a:t>
                      </a:r>
                      <a:endParaRPr lang="es-MX" dirty="0"/>
                    </a:p>
                  </a:txBody>
                  <a:tcPr/>
                </a:tc>
              </a:tr>
              <a:tr h="899106">
                <a:tc>
                  <a:txBody>
                    <a:bodyPr/>
                    <a:lstStyle/>
                    <a:p>
                      <a:r>
                        <a:rPr lang="es-MX" dirty="0" smtClean="0"/>
                        <a:t>PF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</a:t>
                      </a:r>
                      <a:r>
                        <a:rPr lang="es-MX" dirty="0" smtClean="0"/>
                        <a:t>paridad,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smtClean="0"/>
                        <a:t>es 1 si el resultado de una </a:t>
                      </a:r>
                      <a:r>
                        <a:rPr lang="es-MX" baseline="0" dirty="0" smtClean="0"/>
                        <a:t>operación </a:t>
                      </a:r>
                      <a:r>
                        <a:rPr lang="es-MX" baseline="0" dirty="0" smtClean="0"/>
                        <a:t>de datos tiene un número par de bits iguales 1.</a:t>
                      </a:r>
                      <a:endParaRPr lang="es-MX" dirty="0"/>
                    </a:p>
                  </a:txBody>
                  <a:tcPr/>
                </a:tc>
              </a:tr>
              <a:tr h="333633">
                <a:tc>
                  <a:txBody>
                    <a:bodyPr/>
                    <a:lstStyle/>
                    <a:p>
                      <a:r>
                        <a:rPr lang="es-MX" dirty="0" smtClean="0"/>
                        <a:t>AF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de acarreo auxiliar.</a:t>
                      </a:r>
                      <a:endParaRPr lang="es-MX" dirty="0"/>
                    </a:p>
                  </a:txBody>
                  <a:tcPr/>
                </a:tc>
              </a:tr>
              <a:tr h="484134">
                <a:tc>
                  <a:txBody>
                    <a:bodyPr/>
                    <a:lstStyle/>
                    <a:p>
                      <a:r>
                        <a:rPr lang="es-MX" dirty="0" smtClean="0"/>
                        <a:t>ZF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</a:t>
                      </a:r>
                      <a:r>
                        <a:rPr lang="es-MX" baseline="0" dirty="0" smtClean="0"/>
                        <a:t> activada si una operación es 0</a:t>
                      </a:r>
                      <a:endParaRPr lang="es-MX" dirty="0"/>
                    </a:p>
                  </a:txBody>
                  <a:tcPr/>
                </a:tc>
              </a:tr>
              <a:tr h="583858">
                <a:tc>
                  <a:txBody>
                    <a:bodyPr/>
                    <a:lstStyle/>
                    <a:p>
                      <a:r>
                        <a:rPr lang="es-MX" dirty="0" smtClean="0"/>
                        <a:t>SF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del signo, se activa</a:t>
                      </a:r>
                      <a:r>
                        <a:rPr lang="es-MX" baseline="0" dirty="0" smtClean="0"/>
                        <a:t> si la operación es negativa.</a:t>
                      </a:r>
                      <a:endParaRPr lang="es-MX" dirty="0"/>
                    </a:p>
                  </a:txBody>
                  <a:tcPr/>
                </a:tc>
              </a:tr>
              <a:tr h="899106">
                <a:tc>
                  <a:txBody>
                    <a:bodyPr/>
                    <a:lstStyle/>
                    <a:p>
                      <a:r>
                        <a:rPr lang="es-MX" dirty="0" smtClean="0"/>
                        <a:t>TF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de trampa. Si la</a:t>
                      </a:r>
                      <a:r>
                        <a:rPr lang="es-MX" baseline="0" dirty="0" smtClean="0"/>
                        <a:t> bandera se activa el 8086 ejecuta sólo una instrucción a la vez.</a:t>
                      </a:r>
                      <a:endParaRPr lang="es-MX" dirty="0"/>
                    </a:p>
                  </a:txBody>
                  <a:tcPr/>
                </a:tc>
              </a:tr>
              <a:tr h="691620">
                <a:tc>
                  <a:txBody>
                    <a:bodyPr/>
                    <a:lstStyle/>
                    <a:p>
                      <a:r>
                        <a:rPr lang="es-MX" dirty="0" smtClean="0"/>
                        <a:t>IF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</a:t>
                      </a:r>
                      <a:r>
                        <a:rPr lang="es-MX" baseline="0" dirty="0" smtClean="0"/>
                        <a:t> 8088 atenderá las interrupciones sólo cuando este se encuentre activo.</a:t>
                      </a:r>
                      <a:endParaRPr lang="es-MX" dirty="0"/>
                    </a:p>
                  </a:txBody>
                  <a:tcPr/>
                </a:tc>
              </a:tr>
              <a:tr h="583858">
                <a:tc>
                  <a:txBody>
                    <a:bodyPr/>
                    <a:lstStyle/>
                    <a:p>
                      <a:r>
                        <a:rPr lang="es-MX" dirty="0" smtClean="0"/>
                        <a:t>DF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Cuando es activada,</a:t>
                      </a:r>
                      <a:r>
                        <a:rPr lang="es-MX" baseline="0" dirty="0" smtClean="0"/>
                        <a:t> los registros de índice hay decremento.</a:t>
                      </a:r>
                      <a:endParaRPr lang="es-MX" dirty="0"/>
                    </a:p>
                  </a:txBody>
                  <a:tcPr/>
                </a:tc>
              </a:tr>
              <a:tr h="834083">
                <a:tc>
                  <a:txBody>
                    <a:bodyPr/>
                    <a:lstStyle/>
                    <a:p>
                      <a:r>
                        <a:rPr lang="es-MX" dirty="0" smtClean="0"/>
                        <a:t>OF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Sobreflujo</a:t>
                      </a:r>
                      <a:r>
                        <a:rPr lang="es-MX" baseline="0" dirty="0" smtClean="0"/>
                        <a:t> generado por una operación mayor que el máximo valor posible de representar.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151-1BF9-49FB-879E-C082198A6C45}" type="datetime1">
              <a:rPr lang="es-MX" smtClean="0"/>
              <a:pPr/>
              <a:t>04/03/2013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Direccionamiento a memoria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direcciones están divididas en dos componentes:</a:t>
            </a:r>
          </a:p>
          <a:p>
            <a:endParaRPr lang="es-MX" dirty="0"/>
          </a:p>
          <a:p>
            <a:pPr lvl="1"/>
            <a:r>
              <a:rPr lang="es-MX" dirty="0" smtClean="0"/>
              <a:t>Segmento y desplazamiento (offset).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6784-60A2-4C3A-A6D8-048CC7442541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21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Canales de comunicación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Bus </a:t>
            </a:r>
          </a:p>
          <a:p>
            <a:pPr>
              <a:buNone/>
            </a:pPr>
            <a:r>
              <a:rPr lang="es-MX" dirty="0" smtClean="0"/>
              <a:t>	Vía de comunicación entre los distintos componentes de una computadora.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22</a:t>
            </a:fld>
            <a:endParaRPr lang="es-MX"/>
          </a:p>
        </p:txBody>
      </p:sp>
      <p:pic>
        <p:nvPicPr>
          <p:cNvPr id="1026" name="Picture 2" descr="http://upload.wikimedia.org/wikipedia/commons/thumb/6/68/Motherboard_bus.jpg/280px-Motherboard_b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628800"/>
            <a:ext cx="1509472" cy="1008112"/>
          </a:xfrm>
          <a:prstGeom prst="rect">
            <a:avLst/>
          </a:prstGeom>
          <a:noFill/>
        </p:spPr>
      </p:pic>
      <p:pic>
        <p:nvPicPr>
          <p:cNvPr id="1028" name="Picture 4" descr="http://2.bp.blogspot.com/_xZP7UUYqFKc/TMmacp1KziI/AAAAAAAAABA/x3dV-6MVT-8/s1600/img_grande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645024"/>
            <a:ext cx="2712393" cy="2035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paralelo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Los datos son enviados por bytes al mismo tiempo, con la ayuda de varias líneas (funciones fijas).</a:t>
            </a:r>
          </a:p>
          <a:p>
            <a:endParaRPr lang="es-MX" dirty="0" smtClean="0"/>
          </a:p>
          <a:p>
            <a:r>
              <a:rPr lang="es-MX" dirty="0" smtClean="0"/>
              <a:t>Líneas:</a:t>
            </a:r>
          </a:p>
          <a:p>
            <a:pPr lvl="1"/>
            <a:r>
              <a:rPr lang="es-MX" dirty="0" smtClean="0"/>
              <a:t>Bus de datos</a:t>
            </a:r>
          </a:p>
          <a:p>
            <a:pPr lvl="2"/>
            <a:r>
              <a:rPr lang="es-MX" dirty="0" smtClean="0"/>
              <a:t>Encargadas de indicar la posición de memoria o el dispositivo con el que se desea establecer comunicación.</a:t>
            </a:r>
          </a:p>
          <a:p>
            <a:pPr lvl="1"/>
            <a:r>
              <a:rPr lang="es-MX" dirty="0" smtClean="0"/>
              <a:t>Bus de dirección</a:t>
            </a:r>
          </a:p>
          <a:p>
            <a:pPr lvl="2"/>
            <a:r>
              <a:rPr lang="es-MX" dirty="0" smtClean="0"/>
              <a:t>Direccionar datos a su origen o destino</a:t>
            </a:r>
          </a:p>
          <a:p>
            <a:pPr lvl="1"/>
            <a:r>
              <a:rPr lang="es-MX" dirty="0" smtClean="0"/>
              <a:t>Bus de control</a:t>
            </a:r>
          </a:p>
          <a:p>
            <a:pPr lvl="2"/>
            <a:r>
              <a:rPr lang="es-MX" dirty="0" smtClean="0"/>
              <a:t>Envía señales de arbitraje entre los dispositivos</a:t>
            </a:r>
          </a:p>
          <a:p>
            <a:pPr lvl="2"/>
            <a:endParaRPr lang="es-MX" dirty="0" smtClean="0"/>
          </a:p>
          <a:p>
            <a:r>
              <a:rPr lang="es-MX" dirty="0" smtClean="0"/>
              <a:t>Bus del procesador, los buses de discos duros, tarjetas de expansión y de vídeo, hasta las impresoras.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serial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Actualmente existe una tendencia hacia este tipo de bus.</a:t>
            </a:r>
          </a:p>
          <a:p>
            <a:endParaRPr lang="es-MX" dirty="0" smtClean="0"/>
          </a:p>
          <a:p>
            <a:r>
              <a:rPr lang="es-MX" dirty="0" smtClean="0"/>
              <a:t>Los datos son enviados, bit a bit y se reconstruyen por medio de software.</a:t>
            </a:r>
          </a:p>
          <a:p>
            <a:endParaRPr lang="es-MX" dirty="0" smtClean="0"/>
          </a:p>
          <a:p>
            <a:r>
              <a:rPr lang="es-MX" dirty="0" smtClean="0"/>
              <a:t>Está formado por pocos conductores.</a:t>
            </a:r>
          </a:p>
          <a:p>
            <a:endParaRPr lang="es-MX" dirty="0" smtClean="0"/>
          </a:p>
          <a:p>
            <a:r>
              <a:rPr lang="es-MX" dirty="0" smtClean="0"/>
              <a:t>Existen buses para discos duros, tarjetas de expansión y procesadores.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24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Paralelo vs Serial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Paralelo</a:t>
            </a:r>
          </a:p>
          <a:p>
            <a:pPr lvl="1"/>
            <a:r>
              <a:rPr lang="es-MX" dirty="0" smtClean="0"/>
              <a:t>Mayor velocidad</a:t>
            </a:r>
          </a:p>
          <a:p>
            <a:pPr lvl="1"/>
            <a:r>
              <a:rPr lang="es-MX" dirty="0" smtClean="0"/>
              <a:t>Mayor simplicidad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Serial</a:t>
            </a:r>
          </a:p>
          <a:p>
            <a:pPr lvl="1"/>
            <a:r>
              <a:rPr lang="es-MX" dirty="0" smtClean="0"/>
              <a:t>Menor número de líneas</a:t>
            </a:r>
          </a:p>
          <a:p>
            <a:pPr lvl="1"/>
            <a:r>
              <a:rPr lang="es-MX" dirty="0" smtClean="0"/>
              <a:t>Menor costo (cuando las distancias aumentan)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25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Segmentos y desplazamientos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Un segmento es un área continua de memoria que puede tener una longitud de 64K-byes o mayor.</a:t>
            </a:r>
          </a:p>
          <a:p>
            <a:endParaRPr lang="es-MX" dirty="0" smtClean="0"/>
          </a:p>
          <a:p>
            <a:r>
              <a:rPr lang="es-MX" dirty="0" smtClean="0"/>
              <a:t>El segmento debe comenzar con una localidad de memoria cuya dirección sea límite de 16 bytes (párrafo).</a:t>
            </a:r>
          </a:p>
          <a:p>
            <a:endParaRPr lang="es-MX" dirty="0"/>
          </a:p>
          <a:p>
            <a:r>
              <a:rPr lang="es-MX" dirty="0" smtClean="0"/>
              <a:t>La dirección de inicio de un segmento define su localización.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DB1B-7540-44F1-A828-37B13A1AE71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ensamblador permite que un programa en ejecución haga uso hasta de cuatro tipos de segmentos.</a:t>
            </a:r>
          </a:p>
          <a:p>
            <a:endParaRPr lang="es-MX" dirty="0"/>
          </a:p>
          <a:p>
            <a:pPr lvl="1"/>
            <a:r>
              <a:rPr lang="es-MX" dirty="0" smtClean="0"/>
              <a:t>Código</a:t>
            </a:r>
          </a:p>
          <a:p>
            <a:pPr lvl="1"/>
            <a:r>
              <a:rPr lang="es-MX" dirty="0" smtClean="0"/>
              <a:t>Datos</a:t>
            </a:r>
          </a:p>
          <a:p>
            <a:pPr lvl="1"/>
            <a:r>
              <a:rPr lang="es-MX" dirty="0" smtClean="0"/>
              <a:t>Pila</a:t>
            </a:r>
          </a:p>
          <a:p>
            <a:pPr lvl="1"/>
            <a:r>
              <a:rPr lang="es-MX" dirty="0" smtClean="0"/>
              <a:t>Uno más de datos o segmento extra de código.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914-0001-4B98-8B3F-34CD0E7937D3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27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</a:t>
            </a:r>
            <a:br>
              <a:rPr lang="es-MX" dirty="0" smtClean="0"/>
            </a:br>
            <a:r>
              <a:rPr lang="es-MX" dirty="0" smtClean="0"/>
              <a:t>Modos de operación del procesador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(Real, protegido y de administración)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EC3-55A6-411A-8D64-9DA1D6F59888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28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requeridos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Editor</a:t>
            </a:r>
          </a:p>
          <a:p>
            <a:r>
              <a:rPr lang="es-MX" dirty="0" smtClean="0"/>
              <a:t>MASM</a:t>
            </a:r>
          </a:p>
          <a:p>
            <a:r>
              <a:rPr lang="es-MX" dirty="0" smtClean="0"/>
              <a:t>ASM</a:t>
            </a:r>
          </a:p>
          <a:p>
            <a:r>
              <a:rPr lang="es-MX" dirty="0" smtClean="0"/>
              <a:t>LINK</a:t>
            </a:r>
          </a:p>
          <a:p>
            <a:r>
              <a:rPr lang="es-MX" dirty="0" smtClean="0"/>
              <a:t>DEBUG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5725-165F-4520-9350-478B24AC40C9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29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instrucción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Acceso a Memoria</a:t>
            </a:r>
          </a:p>
          <a:p>
            <a:pPr lvl="1"/>
            <a:r>
              <a:rPr lang="es-MX" dirty="0" smtClean="0"/>
              <a:t>Acceso a la memoria o transferencia de información entre registros.</a:t>
            </a:r>
          </a:p>
          <a:p>
            <a:r>
              <a:rPr lang="es-MX" dirty="0" smtClean="0"/>
              <a:t>Operaciones Aritméticas</a:t>
            </a:r>
          </a:p>
          <a:p>
            <a:pPr lvl="1"/>
            <a:r>
              <a:rPr lang="es-MX" dirty="0" smtClean="0"/>
              <a:t>Operaciones tales como suma, resta, división o multiplicación.</a:t>
            </a:r>
          </a:p>
          <a:p>
            <a:r>
              <a:rPr lang="es-MX" dirty="0" smtClean="0"/>
              <a:t>Operaciones Lógicas</a:t>
            </a:r>
          </a:p>
          <a:p>
            <a:pPr lvl="1"/>
            <a:r>
              <a:rPr lang="es-MX" dirty="0" smtClean="0"/>
              <a:t>Operaciones como Y, O, NO, NO EXCLUSIVO, etc.</a:t>
            </a:r>
          </a:p>
          <a:p>
            <a:r>
              <a:rPr lang="es-MX" dirty="0" smtClean="0"/>
              <a:t>Control</a:t>
            </a:r>
          </a:p>
          <a:p>
            <a:pPr lvl="1"/>
            <a:r>
              <a:rPr lang="es-MX" dirty="0" smtClean="0"/>
              <a:t>Controles de secuencia, conexiones condicionales, etc.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s-MX" dirty="0" smtClean="0"/>
              <a:t>Mnemónico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Un mnemónico es una palabra que sustituye a un código de operación (lenguaje de máquina).</a:t>
            </a:r>
          </a:p>
          <a:p>
            <a:endParaRPr lang="es-MX" dirty="0" smtClean="0"/>
          </a:p>
          <a:p>
            <a:r>
              <a:rPr lang="es-MX" dirty="0" smtClean="0"/>
              <a:t>Ejemplo: </a:t>
            </a:r>
          </a:p>
          <a:p>
            <a:pPr lvl="1"/>
            <a:r>
              <a:rPr lang="es-MX" dirty="0" smtClean="0"/>
              <a:t>MOV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El procesador no entiende la palabra, se tiene que hacer una traducción a código objeto.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EB64-02F5-4387-8A4A-19D0B4E576A8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30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Formatos de instrucciones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s-MX" sz="2400" dirty="0" smtClean="0"/>
              <a:t>[etiqueta] mnemónico de la instrucción [operando] [;comentario]</a:t>
            </a:r>
          </a:p>
          <a:p>
            <a:pPr algn="ctr">
              <a:buNone/>
            </a:pPr>
            <a:r>
              <a:rPr lang="es-MX" dirty="0" smtClean="0"/>
              <a:t>MOV AX, AX</a:t>
            </a:r>
          </a:p>
          <a:p>
            <a:pPr algn="ctr">
              <a:buNone/>
            </a:pPr>
            <a:r>
              <a:rPr lang="es-MX" dirty="0" smtClean="0"/>
              <a:t>SUB AX,AX</a:t>
            </a:r>
          </a:p>
          <a:p>
            <a:pPr algn="ctr">
              <a:buNone/>
            </a:pPr>
            <a:endParaRPr lang="es-MX" dirty="0" smtClean="0"/>
          </a:p>
          <a:p>
            <a:pPr algn="ctr">
              <a:buNone/>
            </a:pPr>
            <a:r>
              <a:rPr lang="es-MX" dirty="0" smtClean="0"/>
              <a:t>Formato de la instrucción substraer es:</a:t>
            </a:r>
          </a:p>
          <a:p>
            <a:pPr algn="ctr">
              <a:buNone/>
            </a:pPr>
            <a:r>
              <a:rPr lang="es-MX" b="1" i="1" dirty="0" smtClean="0"/>
              <a:t>SUB Destino, fuente</a:t>
            </a:r>
          </a:p>
          <a:p>
            <a:pPr algn="ctr">
              <a:buNone/>
            </a:pPr>
            <a:endParaRPr lang="es-MX" dirty="0"/>
          </a:p>
          <a:p>
            <a:pPr algn="ctr">
              <a:buNone/>
            </a:pPr>
            <a:r>
              <a:rPr lang="es-MX" dirty="0" smtClean="0"/>
              <a:t>El contenido de AX (fuente) se resta de sí mismo (destino)  y el resultado (cero) se guarda en AX.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44C-0675-4D37-9372-B7F51F431E23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31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Estructura de un programa en ensamblador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 un macroensamblador es posible procesar hasta cuatro tipos de segmentos.</a:t>
            </a:r>
          </a:p>
          <a:p>
            <a:endParaRPr lang="es-MX" dirty="0" smtClean="0"/>
          </a:p>
          <a:p>
            <a:r>
              <a:rPr lang="es-MX" dirty="0" smtClean="0"/>
              <a:t>El programa requiere al menos de dos segmentos: </a:t>
            </a:r>
          </a:p>
          <a:p>
            <a:pPr lvl="1"/>
            <a:r>
              <a:rPr lang="es-MX" dirty="0" smtClean="0"/>
              <a:t>El de código</a:t>
            </a:r>
          </a:p>
          <a:p>
            <a:pPr lvl="1"/>
            <a:r>
              <a:rPr lang="es-MX" dirty="0" smtClean="0"/>
              <a:t>El de pila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32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Instrucciones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ADD</a:t>
            </a:r>
          </a:p>
          <a:p>
            <a:r>
              <a:rPr lang="es-MX" dirty="0" smtClean="0"/>
              <a:t>SUB</a:t>
            </a:r>
          </a:p>
          <a:p>
            <a:r>
              <a:rPr lang="es-MX" dirty="0" smtClean="0"/>
              <a:t>JMP</a:t>
            </a:r>
          </a:p>
          <a:p>
            <a:r>
              <a:rPr lang="es-MX" dirty="0" smtClean="0"/>
              <a:t>MOV</a:t>
            </a:r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Preparar una exposición con los siguientes temas:</a:t>
            </a:r>
          </a:p>
          <a:p>
            <a:endParaRPr lang="es-MX" dirty="0" smtClean="0"/>
          </a:p>
          <a:p>
            <a:pPr lvl="2"/>
            <a:r>
              <a:rPr lang="es-MX" dirty="0" smtClean="0"/>
              <a:t>Registros de propósito general</a:t>
            </a:r>
          </a:p>
          <a:p>
            <a:pPr lvl="2"/>
            <a:r>
              <a:rPr lang="es-MX" dirty="0" smtClean="0"/>
              <a:t>Registros de segmento</a:t>
            </a:r>
          </a:p>
          <a:p>
            <a:pPr lvl="2"/>
            <a:r>
              <a:rPr lang="es-MX" dirty="0" smtClean="0"/>
              <a:t>Registro de puntero</a:t>
            </a:r>
          </a:p>
          <a:p>
            <a:pPr lvl="2"/>
            <a:r>
              <a:rPr lang="es-MX" dirty="0" smtClean="0"/>
              <a:t>Registros de banderas  o estados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34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s-MX" dirty="0" smtClean="0"/>
              <a:t>.MODEL SMALL ;</a:t>
            </a:r>
            <a:r>
              <a:rPr lang="es-MX" b="1" dirty="0" smtClean="0"/>
              <a:t>Modelo de memoria </a:t>
            </a:r>
          </a:p>
          <a:p>
            <a:pPr lvl="1">
              <a:buNone/>
            </a:pPr>
            <a:r>
              <a:rPr lang="es-MX" dirty="0" smtClean="0"/>
              <a:t>.DATA</a:t>
            </a:r>
          </a:p>
          <a:p>
            <a:pPr lvl="1">
              <a:buNone/>
            </a:pPr>
            <a:r>
              <a:rPr lang="es-MX" dirty="0" smtClean="0"/>
              <a:t>Texto DB  ‘    1’, 0Dh, 0Ah, '$‘</a:t>
            </a:r>
          </a:p>
          <a:p>
            <a:pPr lvl="1">
              <a:buNone/>
            </a:pPr>
            <a:r>
              <a:rPr lang="es-MX" dirty="0" smtClean="0"/>
              <a:t>Texto1 DB  ‘   123’, 0Dh, 0Ah, '$'</a:t>
            </a:r>
          </a:p>
          <a:p>
            <a:pPr lvl="1">
              <a:buNone/>
            </a:pPr>
            <a:r>
              <a:rPr lang="es-MX" smtClean="0"/>
              <a:t>Texto2 DB  ‘12345’, </a:t>
            </a:r>
            <a:r>
              <a:rPr lang="es-MX" dirty="0" smtClean="0"/>
              <a:t>0Dh, 0Ah, '$'</a:t>
            </a:r>
          </a:p>
          <a:p>
            <a:pPr lvl="1">
              <a:buNone/>
            </a:pPr>
            <a:endParaRPr lang="es-MX" dirty="0" smtClean="0"/>
          </a:p>
          <a:p>
            <a:pPr lvl="1">
              <a:buNone/>
            </a:pPr>
            <a:r>
              <a:rPr lang="es-MX" dirty="0" smtClean="0"/>
              <a:t>.STACK</a:t>
            </a:r>
          </a:p>
          <a:p>
            <a:pPr lvl="1">
              <a:buNone/>
            </a:pPr>
            <a:r>
              <a:rPr lang="es-MX" dirty="0" smtClean="0"/>
              <a:t>.CODE</a:t>
            </a:r>
          </a:p>
          <a:p>
            <a:pPr lvl="1">
              <a:buNone/>
            </a:pPr>
            <a:r>
              <a:rPr lang="es-MX" dirty="0" smtClean="0"/>
              <a:t>Programa:</a:t>
            </a:r>
          </a:p>
          <a:p>
            <a:pPr lvl="1">
              <a:buNone/>
            </a:pPr>
            <a:r>
              <a:rPr lang="es-MX" dirty="0" smtClean="0"/>
              <a:t>	</a:t>
            </a:r>
            <a:r>
              <a:rPr lang="es-MX" sz="2400" dirty="0" smtClean="0"/>
              <a:t>   	MOV AX, @DATA</a:t>
            </a:r>
          </a:p>
          <a:p>
            <a:pPr lvl="2">
              <a:buNone/>
            </a:pPr>
            <a:r>
              <a:rPr lang="es-MX" dirty="0" smtClean="0"/>
              <a:t>MOV DS, AX</a:t>
            </a:r>
          </a:p>
          <a:p>
            <a:pPr lvl="2">
              <a:buNone/>
            </a:pPr>
            <a:endParaRPr lang="es-MX" dirty="0" smtClean="0"/>
          </a:p>
          <a:p>
            <a:pPr lvl="2">
              <a:buNone/>
            </a:pPr>
            <a:endParaRPr lang="es-MX" dirty="0" smtClean="0"/>
          </a:p>
          <a:p>
            <a:pPr lvl="2">
              <a:buNone/>
            </a:pPr>
            <a:endParaRPr lang="es-MX" dirty="0" smtClean="0"/>
          </a:p>
          <a:p>
            <a:pPr lvl="2">
              <a:buNone/>
            </a:pPr>
            <a:r>
              <a:rPr lang="es-MX" dirty="0" smtClean="0"/>
              <a:t>MOV AX,4C00H ; </a:t>
            </a:r>
            <a:r>
              <a:rPr lang="es-MX" b="1" dirty="0" smtClean="0"/>
              <a:t>Función para finalizar el programa</a:t>
            </a:r>
          </a:p>
          <a:p>
            <a:pPr lvl="2">
              <a:buNone/>
            </a:pPr>
            <a:r>
              <a:rPr lang="es-MX" dirty="0" smtClean="0"/>
              <a:t>INT 21H</a:t>
            </a:r>
          </a:p>
          <a:p>
            <a:pPr lvl="1">
              <a:buNone/>
            </a:pPr>
            <a:r>
              <a:rPr lang="es-MX" dirty="0" smtClean="0"/>
              <a:t>END Programa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35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 de memoria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TINY.-  Exclusivo de programas .COM, los cuales tienen sus datos, código y pila en un segmento.</a:t>
            </a:r>
          </a:p>
          <a:p>
            <a:endParaRPr lang="es-MX" dirty="0" smtClean="0"/>
          </a:p>
          <a:p>
            <a:r>
              <a:rPr lang="es-MX" dirty="0" smtClean="0"/>
              <a:t>SMALL.- Exige que el código quepa en un segmento de 64K y los datos en otro segmento de 64K. </a:t>
            </a:r>
          </a:p>
          <a:p>
            <a:endParaRPr lang="es-MX" dirty="0" smtClean="0"/>
          </a:p>
          <a:p>
            <a:r>
              <a:rPr lang="es-MX" dirty="0" smtClean="0"/>
              <a:t>La directiva .MODEL genera automáticamente las asociaciones necesarias para los segmentos.</a:t>
            </a:r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Modelos de memoria:</a:t>
            </a:r>
          </a:p>
          <a:p>
            <a:pPr lvl="1"/>
            <a:r>
              <a:rPr lang="es-MX" dirty="0" smtClean="0"/>
              <a:t>MEDIUM, COMPACT, LARGE</a:t>
            </a:r>
          </a:p>
          <a:p>
            <a:endParaRPr lang="es-MX" dirty="0" smtClean="0"/>
          </a:p>
          <a:p>
            <a:r>
              <a:rPr lang="es-MX" dirty="0" smtClean="0"/>
              <a:t>Investigar las directivas:</a:t>
            </a:r>
          </a:p>
          <a:p>
            <a:pPr lvl="1"/>
            <a:r>
              <a:rPr lang="es-MX" dirty="0" smtClean="0"/>
              <a:t> ASSUME </a:t>
            </a:r>
          </a:p>
          <a:p>
            <a:pPr lvl="1"/>
            <a:r>
              <a:rPr lang="es-MX" dirty="0" smtClean="0"/>
              <a:t>SEGMENT</a:t>
            </a:r>
          </a:p>
          <a:p>
            <a:pPr lvl="1"/>
            <a:r>
              <a:rPr lang="es-MX" dirty="0" smtClean="0"/>
              <a:t>OFFSET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37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de operación u </a:t>
            </a:r>
            <a:r>
              <a:rPr lang="es-MX" dirty="0" err="1" smtClean="0"/>
              <a:t>opcode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Porción de una instrucción de lenguaje máquina que especifica la operación a ser realizada.</a:t>
            </a:r>
          </a:p>
          <a:p>
            <a:endParaRPr lang="es-MX" dirty="0" smtClean="0"/>
          </a:p>
          <a:p>
            <a:r>
              <a:rPr lang="es-MX" dirty="0" smtClean="0"/>
              <a:t>MOV es un código de operación que es formada por una lista de argumentos.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código de operación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MX" dirty="0" smtClean="0"/>
              <a:t>Instrucción:</a:t>
            </a:r>
          </a:p>
          <a:p>
            <a:pPr>
              <a:buNone/>
            </a:pPr>
            <a:r>
              <a:rPr lang="es-MX" dirty="0" smtClean="0"/>
              <a:t>	MOV AL, 55h ; Copiar al registro bajo AL 55h (21 decimal)</a:t>
            </a:r>
          </a:p>
          <a:p>
            <a:pPr>
              <a:buNone/>
            </a:pPr>
            <a:r>
              <a:rPr lang="es-MX" dirty="0" smtClean="0"/>
              <a:t>Código máquina</a:t>
            </a:r>
          </a:p>
          <a:p>
            <a:pPr>
              <a:buNone/>
            </a:pPr>
            <a:r>
              <a:rPr lang="es-MX" dirty="0" smtClean="0"/>
              <a:t>	B055</a:t>
            </a:r>
          </a:p>
          <a:p>
            <a:pPr>
              <a:buNone/>
            </a:pPr>
            <a:r>
              <a:rPr lang="es-MX" dirty="0" smtClean="0"/>
              <a:t>Código máquina en binario</a:t>
            </a:r>
          </a:p>
          <a:p>
            <a:pPr>
              <a:buNone/>
            </a:pPr>
            <a:r>
              <a:rPr lang="es-MX" sz="3200" dirty="0" smtClean="0"/>
              <a:t>	</a:t>
            </a:r>
            <a:r>
              <a:rPr lang="es-MX" sz="3200" b="1" dirty="0" smtClean="0">
                <a:solidFill>
                  <a:srgbClr val="0070C0"/>
                </a:solidFill>
              </a:rPr>
              <a:t>1011</a:t>
            </a:r>
            <a:r>
              <a:rPr lang="es-MX" sz="3200" b="1" dirty="0" smtClean="0">
                <a:solidFill>
                  <a:srgbClr val="00B050"/>
                </a:solidFill>
              </a:rPr>
              <a:t>1000</a:t>
            </a:r>
            <a:r>
              <a:rPr lang="es-MX" sz="3200" dirty="0" smtClean="0"/>
              <a:t>      </a:t>
            </a:r>
            <a:r>
              <a:rPr lang="es-MX" sz="3200" b="1" dirty="0" smtClean="0"/>
              <a:t> 0101010100000000 ; </a:t>
            </a:r>
            <a:r>
              <a:rPr lang="es-MX" b="1" dirty="0" smtClean="0"/>
              <a:t>MOV AX, 0055h</a:t>
            </a:r>
            <a:endParaRPr lang="es-MX" sz="3200" b="1" dirty="0" smtClean="0"/>
          </a:p>
          <a:p>
            <a:pPr>
              <a:buNone/>
            </a:pPr>
            <a:r>
              <a:rPr lang="es-MX" dirty="0" smtClean="0"/>
              <a:t>	</a:t>
            </a:r>
            <a:r>
              <a:rPr lang="es-MX" b="1" dirty="0" smtClean="0">
                <a:solidFill>
                  <a:schemeClr val="tx2"/>
                </a:solidFill>
              </a:rPr>
              <a:t>10110</a:t>
            </a:r>
            <a:r>
              <a:rPr lang="es-MX" b="1" dirty="0" smtClean="0">
                <a:solidFill>
                  <a:srgbClr val="00B050"/>
                </a:solidFill>
              </a:rPr>
              <a:t>100</a:t>
            </a:r>
            <a:r>
              <a:rPr lang="es-MX" dirty="0" smtClean="0"/>
              <a:t>       </a:t>
            </a:r>
            <a:r>
              <a:rPr lang="es-MX" b="1" dirty="0" smtClean="0"/>
              <a:t>01010101 ; MOV AH, 55h</a:t>
            </a:r>
            <a:endParaRPr lang="es-MX" sz="3200" dirty="0" smtClean="0"/>
          </a:p>
          <a:p>
            <a:pPr>
              <a:buNone/>
            </a:pPr>
            <a:r>
              <a:rPr lang="es-MX" dirty="0" smtClean="0"/>
              <a:t>	</a:t>
            </a:r>
            <a:r>
              <a:rPr lang="es-MX" b="1" dirty="0" smtClean="0">
                <a:solidFill>
                  <a:schemeClr val="tx2"/>
                </a:solidFill>
              </a:rPr>
              <a:t>10110 </a:t>
            </a:r>
            <a:r>
              <a:rPr lang="es-MX" b="1" dirty="0" smtClean="0">
                <a:solidFill>
                  <a:srgbClr val="00B050"/>
                </a:solidFill>
              </a:rPr>
              <a:t>000      </a:t>
            </a:r>
            <a:r>
              <a:rPr lang="es-MX" b="1" dirty="0" smtClean="0"/>
              <a:t>01010101;  MOV AL, 55h</a:t>
            </a:r>
            <a:endParaRPr lang="es-MX" dirty="0" smtClean="0"/>
          </a:p>
          <a:p>
            <a:pPr>
              <a:buNone/>
            </a:pPr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539552" y="53749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MOV</a:t>
            </a:r>
            <a:endParaRPr lang="es-MX" b="1" dirty="0"/>
          </a:p>
        </p:txBody>
      </p:sp>
      <p:cxnSp>
        <p:nvCxnSpPr>
          <p:cNvPr id="11" name="10 Conector recto de flecha"/>
          <p:cNvCxnSpPr>
            <a:stCxn id="9" idx="0"/>
          </p:cNvCxnSpPr>
          <p:nvPr/>
        </p:nvCxnSpPr>
        <p:spPr>
          <a:xfrm flipV="1">
            <a:off x="971600" y="4654877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899592" y="58772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Registro AL</a:t>
            </a:r>
            <a:endParaRPr lang="es-MX" b="1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547664" y="4654877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303" t="33157" r="11367" b="18212"/>
          <a:stretch>
            <a:fillRect/>
          </a:stretch>
        </p:blipFill>
        <p:spPr bwMode="auto">
          <a:xfrm>
            <a:off x="3563888" y="5085184"/>
            <a:ext cx="4824536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17 CuadroTexto"/>
          <p:cNvSpPr txBox="1"/>
          <p:nvPr/>
        </p:nvSpPr>
        <p:spPr>
          <a:xfrm>
            <a:off x="1995824" y="613326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55 en binario</a:t>
            </a:r>
            <a:endParaRPr lang="es-MX" b="1" dirty="0"/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2483768" y="4654877"/>
            <a:ext cx="576064" cy="151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Conjunto de instrucciones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Especificación detallada de instrucciones que un  CPU puede ejecutar.</a:t>
            </a:r>
          </a:p>
          <a:p>
            <a:endParaRPr lang="es-MX" dirty="0" smtClean="0"/>
          </a:p>
          <a:p>
            <a:r>
              <a:rPr lang="es-MX" dirty="0" smtClean="0"/>
              <a:t>Tiene aspectos del procesador que son visibles a un programador.</a:t>
            </a:r>
          </a:p>
          <a:p>
            <a:r>
              <a:rPr lang="es-MX" dirty="0" smtClean="0"/>
              <a:t>Incluye:</a:t>
            </a:r>
          </a:p>
          <a:p>
            <a:pPr lvl="2"/>
            <a:r>
              <a:rPr lang="es-MX" dirty="0" smtClean="0"/>
              <a:t>Arquitectura de memoria</a:t>
            </a:r>
          </a:p>
          <a:p>
            <a:pPr lvl="2"/>
            <a:r>
              <a:rPr lang="es-MX" dirty="0" smtClean="0"/>
              <a:t>Interrupciones</a:t>
            </a:r>
          </a:p>
          <a:p>
            <a:pPr lvl="2"/>
            <a:r>
              <a:rPr lang="es-MX" dirty="0" smtClean="0"/>
              <a:t>Tipos de datos nativos</a:t>
            </a:r>
          </a:p>
          <a:p>
            <a:pPr lvl="2"/>
            <a:r>
              <a:rPr lang="es-MX" dirty="0" smtClean="0"/>
              <a:t>Instrucciones</a:t>
            </a:r>
          </a:p>
          <a:p>
            <a:pPr lvl="2"/>
            <a:r>
              <a:rPr lang="es-MX" dirty="0" smtClean="0"/>
              <a:t>Registros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conjunto de instrucciones (8088)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Aritmética</a:t>
            </a:r>
          </a:p>
          <a:p>
            <a:pPr lvl="1"/>
            <a:r>
              <a:rPr lang="es-MX" dirty="0" smtClean="0"/>
              <a:t>ADC, ADD, DIV, IDIV, IMUL, MUL, SBB, SUB</a:t>
            </a:r>
          </a:p>
          <a:p>
            <a:r>
              <a:rPr lang="es-MX" dirty="0" smtClean="0"/>
              <a:t>Lógica</a:t>
            </a:r>
          </a:p>
          <a:p>
            <a:pPr lvl="1"/>
            <a:r>
              <a:rPr lang="es-MX" dirty="0" smtClean="0"/>
              <a:t>AND, NEG, NOT, OR,  TEST, XOR</a:t>
            </a:r>
          </a:p>
          <a:p>
            <a:r>
              <a:rPr lang="es-MX" dirty="0" smtClean="0"/>
              <a:t>Transferencia</a:t>
            </a:r>
          </a:p>
          <a:p>
            <a:pPr lvl="1"/>
            <a:r>
              <a:rPr lang="es-MX" dirty="0" smtClean="0"/>
              <a:t>MOV, MOVS (MOVSB) (MOVSW)</a:t>
            </a:r>
          </a:p>
          <a:p>
            <a:r>
              <a:rPr lang="es-MX" dirty="0" smtClean="0"/>
              <a:t>Carga</a:t>
            </a:r>
          </a:p>
          <a:p>
            <a:pPr lvl="1"/>
            <a:r>
              <a:rPr lang="es-MX" dirty="0" smtClean="0"/>
              <a:t>LODS (LODSB) (LODSW), LAHF, LDS, LEA, LES</a:t>
            </a:r>
          </a:p>
          <a:p>
            <a:pPr lvl="1"/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conjunto de instrucciones (8088)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Salto</a:t>
            </a:r>
          </a:p>
          <a:p>
            <a:pPr lvl="1"/>
            <a:r>
              <a:rPr lang="es-MX" dirty="0" smtClean="0"/>
              <a:t>JA (JNBE), JAE (JNB) (JNC), JB (JNAE) (JC), JBE (JNA), JCXZ, JE (JZ), JG (JNLE), JGE (JNL), JL (JNGE), JLE (JNG), JMP, JNE (JNZ), JNO, JNP (JPO), JNS, JO, JP (JPE), IS</a:t>
            </a:r>
          </a:p>
          <a:p>
            <a:r>
              <a:rPr lang="es-MX" dirty="0" err="1" smtClean="0"/>
              <a:t>Loop</a:t>
            </a:r>
            <a:endParaRPr lang="es-MX" dirty="0" smtClean="0"/>
          </a:p>
          <a:p>
            <a:pPr lvl="1"/>
            <a:r>
              <a:rPr lang="es-MX" dirty="0" smtClean="0"/>
              <a:t>LOOP, LOOPE (LOOPZ), LOOPNE (LOOPNZ)</a:t>
            </a:r>
          </a:p>
          <a:p>
            <a:r>
              <a:rPr lang="es-MX" dirty="0" err="1" smtClean="0"/>
              <a:t>Stack</a:t>
            </a:r>
            <a:endParaRPr lang="es-MX" dirty="0" smtClean="0"/>
          </a:p>
          <a:p>
            <a:pPr lvl="1"/>
            <a:r>
              <a:rPr lang="es-MX" dirty="0" smtClean="0"/>
              <a:t>POP, POPF, PUSH, PUSHF</a:t>
            </a:r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conjunto de instrucciones (8088)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Conteo</a:t>
            </a:r>
          </a:p>
          <a:p>
            <a:pPr lvl="1"/>
            <a:r>
              <a:rPr lang="es-MX" dirty="0" smtClean="0"/>
              <a:t>DEC, INC</a:t>
            </a:r>
          </a:p>
          <a:p>
            <a:endParaRPr lang="es-MX" dirty="0" smtClean="0"/>
          </a:p>
          <a:p>
            <a:r>
              <a:rPr lang="es-MX" dirty="0" smtClean="0"/>
              <a:t>Comparación</a:t>
            </a:r>
          </a:p>
          <a:p>
            <a:pPr lvl="1"/>
            <a:r>
              <a:rPr lang="es-MX" dirty="0" smtClean="0"/>
              <a:t>CMP, CMPS (CMPSB) (CMPSW)</a:t>
            </a:r>
          </a:p>
          <a:p>
            <a:endParaRPr lang="es-MX" dirty="0" smtClean="0"/>
          </a:p>
          <a:p>
            <a:r>
              <a:rPr lang="es-MX" dirty="0" smtClean="0"/>
              <a:t>Bandera:</a:t>
            </a:r>
          </a:p>
          <a:p>
            <a:pPr lvl="1"/>
            <a:r>
              <a:rPr lang="es-MX" dirty="0" smtClean="0"/>
              <a:t>CLC, CLD, CLI, CMC, STC, STD, STI</a:t>
            </a:r>
          </a:p>
          <a:p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9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1391</Words>
  <Application>Microsoft Office PowerPoint</Application>
  <PresentationFormat>Presentación en pantalla (4:3)</PresentationFormat>
  <Paragraphs>366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Conceptos básicos</vt:lpstr>
      <vt:lpstr>Instrucción</vt:lpstr>
      <vt:lpstr>Tipos de instrucción</vt:lpstr>
      <vt:lpstr>Código de operación u opcode</vt:lpstr>
      <vt:lpstr>Ejemplo de código de operación</vt:lpstr>
      <vt:lpstr>Conjunto de instrucciones</vt:lpstr>
      <vt:lpstr>Ejemplo de conjunto de instrucciones (8088)</vt:lpstr>
      <vt:lpstr>Ejemplo de conjunto de instrucciones (8088)</vt:lpstr>
      <vt:lpstr>Ejemplo de conjunto de instrucciones (8088)</vt:lpstr>
      <vt:lpstr>¿Por qué aprender a programar en lenguaje ensamblador?</vt:lpstr>
      <vt:lpstr>Términos </vt:lpstr>
      <vt:lpstr>¿Por qué aprender a programar en lenguaje ensamblador?</vt:lpstr>
      <vt:lpstr>Ensamblador</vt:lpstr>
      <vt:lpstr>Lenguaje ensamblador</vt:lpstr>
      <vt:lpstr>Lenguaje ensamblador</vt:lpstr>
      <vt:lpstr>CPU</vt:lpstr>
      <vt:lpstr>Microprocesador</vt:lpstr>
      <vt:lpstr>Registros</vt:lpstr>
      <vt:lpstr>Registros de 16 bits</vt:lpstr>
      <vt:lpstr>Registros de banderas</vt:lpstr>
      <vt:lpstr>Direccionamiento a memoria</vt:lpstr>
      <vt:lpstr>Canales de comunicación</vt:lpstr>
      <vt:lpstr>Bus paralelo</vt:lpstr>
      <vt:lpstr>Bus serial</vt:lpstr>
      <vt:lpstr>Paralelo vs Serial</vt:lpstr>
      <vt:lpstr>Segmentos y desplazamientos</vt:lpstr>
      <vt:lpstr>Segmentos</vt:lpstr>
      <vt:lpstr>Tarea Modos de operación del procesador  (Real, protegido y de administración)</vt:lpstr>
      <vt:lpstr>Programas requeridos</vt:lpstr>
      <vt:lpstr>Mnemónico</vt:lpstr>
      <vt:lpstr>Formatos de instrucciones</vt:lpstr>
      <vt:lpstr>Estructura de un programa en ensamblador</vt:lpstr>
      <vt:lpstr>Instrucciones</vt:lpstr>
      <vt:lpstr>Actividad </vt:lpstr>
      <vt:lpstr>Código</vt:lpstr>
      <vt:lpstr>Modelos de memoria</vt:lpstr>
      <vt:lpstr>Tarea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</dc:title>
  <dc:creator>servkey</dc:creator>
  <cp:lastModifiedBy>servkey</cp:lastModifiedBy>
  <cp:revision>13</cp:revision>
  <dcterms:created xsi:type="dcterms:W3CDTF">2012-03-06T18:22:40Z</dcterms:created>
  <dcterms:modified xsi:type="dcterms:W3CDTF">2013-03-04T23:55:57Z</dcterms:modified>
</cp:coreProperties>
</file>