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9" r:id="rId2"/>
    <p:sldId id="28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07E98-8C68-45CB-8094-AA3A27F664C1}" type="datetimeFigureOut">
              <a:rPr lang="es-MX" smtClean="0"/>
              <a:pPr/>
              <a:t>07/02/2013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8D10-42D1-4230-9C5F-63DD2645CD9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63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F8D-7DB6-4499-8780-0778F130B064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31E-99FC-49BA-9519-06424C030512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1234-B018-4E09-8A20-C6BCF120A719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76B-BCA4-49B6-872F-D7A0A8DE97B6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5798-8236-4A3B-A279-C59D61A5AD05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08-7F0C-4982-AFCA-81F68AF626A0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B344-45D0-4C1A-BE0D-3210543AE9B0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00-CF8B-4655-97E2-7CED45B15D52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4EAB-5553-4C78-9C7A-B394E499B3E7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C0D-0CA5-42F3-8C5C-03D19C2C9ECA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8EB-C884-4A2E-A732-EE366E5168C5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678C-606D-44FD-8540-44E8A254D594}" type="datetime1">
              <a:rPr lang="es-MX" smtClean="0"/>
              <a:pPr/>
              <a:t>07/02/2013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Arquitecturas de Computadoras II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Febrero 2013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Primeras computadoras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Primera computadora comercial en 1951.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10</a:t>
            </a:fld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23916" t="47735" r="31197" b="6120"/>
          <a:stretch>
            <a:fillRect/>
          </a:stretch>
        </p:blipFill>
        <p:spPr bwMode="auto">
          <a:xfrm>
            <a:off x="1619672" y="2276872"/>
            <a:ext cx="570548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46B-CAAE-4694-A0A4-79F7475DB7AF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Primeras computadoras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11</a:t>
            </a:fld>
            <a:endParaRPr lang="es-MX"/>
          </a:p>
        </p:txBody>
      </p:sp>
      <p:pic>
        <p:nvPicPr>
          <p:cNvPr id="29698" name="Picture 2" descr="http://upload.wikimedia.org/wikipedia/commons/thumb/1/17/Edvac.jpg/250px-Edv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2381250" cy="3086101"/>
          </a:xfrm>
          <a:prstGeom prst="rect">
            <a:avLst/>
          </a:prstGeom>
          <a:noFill/>
        </p:spPr>
      </p:pic>
      <p:pic>
        <p:nvPicPr>
          <p:cNvPr id="29700" name="Picture 4" descr="http://upload.wikimedia.org/wikipedia/commons/thumb/0/03/PDP-8i_cpu.jpg/350px-PDP-8i_cp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3333750" cy="2505076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4F2-228B-4D52-A297-AAD06FEBBB91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microprocesador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1971 Intel entrega el primer microprocesador Intel 4004.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CPU de 4 bits</a:t>
            </a:r>
          </a:p>
          <a:p>
            <a:pPr lvl="1"/>
            <a:r>
              <a:rPr lang="es-MX" dirty="0" smtClean="0"/>
              <a:t>Contiene 2.300 transistores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65850" t="55589" r="14660" b="14957"/>
          <a:stretch>
            <a:fillRect/>
          </a:stretch>
        </p:blipFill>
        <p:spPr bwMode="auto">
          <a:xfrm>
            <a:off x="6084168" y="2636912"/>
            <a:ext cx="23762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1BD2-5CB2-4F10-AFDC-A384A9FC6226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Computadoras personales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1977, Apple inicia un estándar en las computadoras personales de “bajo costo” y “alto desempeño”.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13</a:t>
            </a:fld>
            <a:endParaRPr lang="es-MX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31003" t="54608" r="34150" b="10047"/>
          <a:stretch>
            <a:fillRect/>
          </a:stretch>
        </p:blipFill>
        <p:spPr bwMode="auto">
          <a:xfrm>
            <a:off x="2339752" y="3429000"/>
            <a:ext cx="42484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99-109D-45F2-B341-C64332AB3ACD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Computadoras portátiles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1981, primer computadora portátil de la historia, Osborne-1.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14</a:t>
            </a:fld>
            <a:endParaRPr lang="es-MX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14466" t="53626" r="17613" b="6493"/>
          <a:stretch>
            <a:fillRect/>
          </a:stretch>
        </p:blipFill>
        <p:spPr bwMode="auto">
          <a:xfrm>
            <a:off x="827584" y="3212976"/>
            <a:ext cx="7128792" cy="251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8433-3C53-423B-9061-287CC6786494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Computadora de escritorio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Xerox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15</a:t>
            </a:fld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36909" t="19636" r="40057" b="25383"/>
          <a:stretch>
            <a:fillRect/>
          </a:stretch>
        </p:blipFill>
        <p:spPr bwMode="auto">
          <a:xfrm>
            <a:off x="4644008" y="1916832"/>
            <a:ext cx="28083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B607-60B4-4FF8-A758-BBDD0686CA07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Intel </a:t>
            </a:r>
            <a:r>
              <a:rPr lang="es-MX" b="1" dirty="0" err="1" smtClean="0"/>
              <a:t>Nehalem</a:t>
            </a:r>
            <a:r>
              <a:rPr lang="es-MX" dirty="0" smtClean="0"/>
              <a:t> </a:t>
            </a:r>
          </a:p>
          <a:p>
            <a:pPr lvl="1"/>
            <a:r>
              <a:rPr lang="es-MX" dirty="0" smtClean="0"/>
              <a:t>Es el nombre en clave utilizado para designar a la </a:t>
            </a:r>
            <a:r>
              <a:rPr lang="es-MX" dirty="0" err="1" smtClean="0"/>
              <a:t>microarquitectura</a:t>
            </a:r>
            <a:r>
              <a:rPr lang="es-MX" dirty="0" smtClean="0"/>
              <a:t> de procesadores Intel, sucesora de la </a:t>
            </a:r>
            <a:r>
              <a:rPr lang="es-MX" i="1" dirty="0" err="1" smtClean="0"/>
              <a:t>microarquitectura</a:t>
            </a:r>
            <a:r>
              <a:rPr lang="es-MX" i="1" dirty="0" smtClean="0"/>
              <a:t> Intel </a:t>
            </a:r>
            <a:r>
              <a:rPr lang="es-MX" i="1" dirty="0" err="1" smtClean="0"/>
              <a:t>Core</a:t>
            </a:r>
            <a:r>
              <a:rPr lang="es-MX" dirty="0" smtClean="0"/>
              <a:t>.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Mejora del rendimiento y del consumo energético.</a:t>
            </a:r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16</a:t>
            </a:fld>
            <a:endParaRPr lang="es-MX"/>
          </a:p>
        </p:txBody>
      </p:sp>
      <p:pic>
        <p:nvPicPr>
          <p:cNvPr id="38914" name="Picture 2" descr="http://t2.gstatic.com/images?q=tbn:ANd9GcTlWOrm9w6lDiBMXzMoeGfnIugjYLKUoBnUOiw6EgHO0ikFsox6e8h5-SF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25144"/>
            <a:ext cx="2714625" cy="1685926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F1D2-9BD2-4E37-97DE-435B6656FE76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Sandy Bridge </a:t>
            </a:r>
          </a:p>
          <a:p>
            <a:r>
              <a:rPr lang="es-MX" dirty="0" smtClean="0"/>
              <a:t>Es el nombre de la arquitectura desarrolla por Intel como sucesora de </a:t>
            </a:r>
            <a:r>
              <a:rPr lang="es-MX" i="1" dirty="0" err="1" smtClean="0"/>
              <a:t>Nehalem</a:t>
            </a:r>
            <a:r>
              <a:rPr lang="es-MX" dirty="0" smtClean="0"/>
              <a:t> en enero de 2011. </a:t>
            </a:r>
          </a:p>
          <a:p>
            <a:r>
              <a:rPr lang="es-MX" dirty="0" smtClean="0"/>
              <a:t>Los inicios de su desarrollo se remontan al 2005.</a:t>
            </a:r>
          </a:p>
          <a:p>
            <a:pPr lvl="1"/>
            <a:r>
              <a:rPr lang="es-MX" dirty="0" smtClean="0"/>
              <a:t>GPU, unidad de procesamiento gráfico.</a:t>
            </a:r>
          </a:p>
          <a:p>
            <a:pPr lvl="1"/>
            <a:r>
              <a:rPr lang="es-MX" dirty="0" smtClean="0"/>
              <a:t>Soporte de hasta 32 </a:t>
            </a:r>
            <a:r>
              <a:rPr lang="es-MX" dirty="0" err="1" smtClean="0"/>
              <a:t>GiB</a:t>
            </a:r>
            <a:r>
              <a:rPr lang="es-MX" dirty="0" smtClean="0"/>
              <a:t> de RAM DDR3</a:t>
            </a:r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HyperThreading</a:t>
            </a:r>
            <a:r>
              <a:rPr lang="es-MX" dirty="0" smtClean="0"/>
              <a:t> </a:t>
            </a:r>
          </a:p>
          <a:p>
            <a:endParaRPr lang="es-MX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3B05-4EA2-4AFA-ADD9-32C245737811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Intel – </a:t>
            </a:r>
            <a:r>
              <a:rPr lang="es-MX" dirty="0" err="1" smtClean="0"/>
              <a:t>Xeon</a:t>
            </a:r>
            <a:r>
              <a:rPr lang="es-MX" dirty="0" smtClean="0"/>
              <a:t> 7500: Lo que viene después de RISC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s-MX" dirty="0" smtClean="0"/>
              <a:t>En estos chips hay siete nuevas instrucciones para el microprocesador. 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18</a:t>
            </a:fld>
            <a:endParaRPr lang="es-MX"/>
          </a:p>
        </p:txBody>
      </p:sp>
      <p:pic>
        <p:nvPicPr>
          <p:cNvPr id="28674" name="Picture 2" descr="http://www.tecnozona.com/wp-content/uploads/2010/04/xeon7500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72816"/>
            <a:ext cx="4050248" cy="3765848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7EB-AF16-4BDB-B0FD-4B093466BF2B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Procesadores Modernos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actualidad los procesadores son una combinación de CISC y RISC 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19</a:t>
            </a:fld>
            <a:endParaRPr lang="es-MX"/>
          </a:p>
        </p:txBody>
      </p:sp>
      <p:pic>
        <p:nvPicPr>
          <p:cNvPr id="26628" name="Picture 4" descr="http://www.tecnozona.com/wp-content/uploads/2010/03/core-i7.jpg"/>
          <p:cNvPicPr>
            <a:picLocks noChangeAspect="1" noChangeArrowheads="1"/>
          </p:cNvPicPr>
          <p:nvPr/>
        </p:nvPicPr>
        <p:blipFill>
          <a:blip r:embed="rId2" cstate="print"/>
          <a:srcRect b="38503"/>
          <a:stretch>
            <a:fillRect/>
          </a:stretch>
        </p:blipFill>
        <p:spPr bwMode="auto">
          <a:xfrm>
            <a:off x="2915816" y="3068960"/>
            <a:ext cx="3087414" cy="3384376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7F16-9940-44FB-9125-D62D57E3EB3A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Sabes...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¿Cuál es la Arquitectura Von </a:t>
            </a:r>
            <a:r>
              <a:rPr lang="es-MX" dirty="0" err="1" smtClean="0"/>
              <a:t>Neumann</a:t>
            </a:r>
            <a:r>
              <a:rPr lang="es-MX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Programación?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algoritmo?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programa?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sistema?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Materias </a:t>
            </a:r>
            <a:r>
              <a:rPr lang="es-MX" dirty="0" smtClean="0"/>
              <a:t>de programación que han cursado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Expectativas </a:t>
            </a:r>
            <a:r>
              <a:rPr lang="es-MX" dirty="0" smtClean="0"/>
              <a:t>del curso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Procesador AMD </a:t>
            </a:r>
            <a:r>
              <a:rPr lang="es-MX" dirty="0" err="1" smtClean="0"/>
              <a:t>Opteron</a:t>
            </a:r>
            <a:r>
              <a:rPr lang="es-MX" dirty="0" smtClean="0"/>
              <a:t>™ de Seis Núcleos</a:t>
            </a:r>
            <a:r>
              <a:rPr lang="es-MX" b="1" dirty="0" smtClean="0"/>
              <a:t> 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997152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Ofrecen a los servidores el rendimiento necesario para afrontar las tareas del mundo real. </a:t>
            </a:r>
          </a:p>
          <a:p>
            <a:endParaRPr lang="es-MX" dirty="0" smtClean="0"/>
          </a:p>
          <a:p>
            <a:r>
              <a:rPr lang="es-MX" dirty="0" smtClean="0"/>
              <a:t>A diferencia de los productos de la competencia centrados en un rendimiento </a:t>
            </a:r>
            <a:r>
              <a:rPr lang="es-MX" b="1" dirty="0" smtClean="0"/>
              <a:t>BRUTO</a:t>
            </a:r>
            <a:r>
              <a:rPr lang="es-MX" dirty="0" smtClean="0"/>
              <a:t>, los AMD brindan una única plataforma que puede satisfacer las mayores exigencias de tu empresa con el consiguiente aumento del rendimiento.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20</a:t>
            </a:fld>
            <a:endParaRPr lang="es-MX"/>
          </a:p>
        </p:txBody>
      </p:sp>
      <p:pic>
        <p:nvPicPr>
          <p:cNvPr id="32770" name="Picture 2" descr="http://www.amd.com/PublishingImages/Public/Logo_ProductLogos/100WPNG/opteron_new_100x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6872"/>
            <a:ext cx="2372025" cy="2016224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5D22-1AAD-42B6-B90F-49CD40CA6F18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Procesador CELL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8 núcleos, creado por Sony, Toshiba e IBM, basados en RISC.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21</a:t>
            </a:fld>
            <a:endParaRPr lang="es-MX"/>
          </a:p>
        </p:txBody>
      </p:sp>
      <p:sp>
        <p:nvSpPr>
          <p:cNvPr id="31746" name="AutoShape 2" descr="data:image/jpeg;base64,/9j/4AAQSkZJRgABAQAAAQABAAD/2wCEAAkGBhQSERUUExMWFRUWFRcYFxgYFhcYFxgYGBcYGhgYFxcYGyYeGBojGRYXHy8gIycpLCwsFR4xNTAqNSYrLCoBCQoKDgwOGg8PGiwkHyQsKSwpLCwsLCwsLCwtLCwpLCw0LCwpLCwsLCwsLCwsLCwsLCwpKSwsLCwsLCwpKSwsLP/AABEIAMIBAwMBIgACEQEDEQH/xAAbAAABBQEBAAAAAAAAAAAAAAAEAAIDBQYBB//EAD0QAAECBAQCBwcDAwQDAQEAAAECEQADITEEEkFRBWEGEyIycYGhQlKRscHR8BTh8SNichUWgpIHM9KyQ//EABoBAAIDAQEAAAAAAAAAAAAAAAECAAMEBQb/xAA0EQACAQIEAwUHBQADAQAAAAAAAQIDEQQSITFBUfAiYXGBoRMyM5Gx0eEjQlLB8RQ0ogX/2gAMAwEAAhEDEQA/APT2jscJjsMMQTsIlVxX1ipxvD1iqajbX94vFGGgwSirh4VPeWpmCkgdpJDpoptH50Nabw3qXqLb003D0fSNDisElYr8RFTiOFKTaou+vwiGSrh5LhdeoCRChAExNLkam3zgnNdiIB6QbIDJENkJzF0sA1TonZ+ZPziZQD0dud/SAJNNbnIjmJCh+UiWOFPlAEVgLHcMkzUhC3CmOVQuIzfEuiU6T2pf9RN3R3m5p+zxqZwH7Q6RMUkdktWxiJnSpYl00oy1RhEcXXXNU72+LQHLw65pJBZIPbWWYbgbmN3xfByp6Tnl5ZlGUmj1q58PGKniPD0KliWk5Mtsun3gpcjRUxkdFHjx5fkoJk8MJaOygfFR3VvDJeFcmtBrvyiPF4SZK7wzJ95I+abiJMLjRT5pv5ix84LuaaMqbj2GT/pqjKSN3t5bw+ZhHO5agsf3hqFvzA2/+dPKGT8Yo9hDqJoAK/A6eMLqXNpK7OyMYuSsBCiS9E7q0BBjb4ZasqCuhy1HPlFDwTguTtrqs67ch9405lhQEGxwcVXVR9laDes1Lty/Kw3CY1E2apIulIJ5l2f68ngTiiFM5Lgn2QBXwt8oz85M2WvrJJcpq3I3CknT0iuUrMvwVKD7Tflx8Tfw2MzwzpxLUQmcDLV6fnxjSSpwUHSQQdQXEFNM7KY4QoUceCE6YbHYRgEGkw0qhxEMaIQ5ChzQoJC1zQs0RvCJggJM0NeGPHQYhDpMKERHIhCGdgwrkdxFXiMOtD0zDlbzEXgjhTEM9TDxqa7MpUKoNP3/AIh4UPjaDcVhkM5o2sZHjcvEGYjKHlhQapDE0zL1Yeg0iXOZPBqL7crcnwNFCig/1AlQlS5r5KzJparGoQk1I0rU8osuGYtcw5Sm7nMCLCjqD9knasGKbRVVwc46x1CE4gFWUOTyrblfzAaBOMzZiZbyk5lEtS4ASVEtqAAXOkV2E4PPkzDLTNHUl3zD+ojVkKYs9v3rF9LlhKQgDsgEMa0IbXVqPeEl4DR9jFxae25i/wDWSkaqf2S7uRtGk4fggQlZSzgFjoducVnSfjuHwykTJqCZisystHJUpyolnYWDuaMIpJX/AJbl58pk9h2zJW5Z7sUj4QPaW01NNWlKvadOKt36XNvN4chWlYoOJ9FEqOYDKr3k/XQ+caTDz0rSlaS6VAKB3BDgxKYsuc6NRxdpLVcdn14nnauCYhCgMhUCWChT/sNIv+GdHupqrtKN1fQbCNK0NmS3DQbhqYmdRKMnoAyyxEGS23eBl4cjnDAqAI9Q8BvxxYix8TFfjeGpVU9lrEUIidGK3gebNKrwNyLMkU2K4UFhlgK50CvsfQ84rpWFn4dT4eYSBdBe3MX+Y5xpQkQv04Vo/p66QsqfGOhspYycbKWv1+YHw3pykkJnpMtW+h/OUaaRiUrDpUFDcGM5xDhKFJqy9x7XkdfP4xSJ4dNknNh1qH9hf5fZxFeZx946VLEwqe6/LiehQnjI8P6csQnEoKDbMLRqcNiEzE5pagtO4Lt4i484sTTNSZIY4Y48cKoIRPCiQSD+GFBIHPDSI7DssQA1MdArDo5EIdMcIh0caIQa8MxOKShOZRYflBEPEOIJkpzKPgNTGQmYleLVnWSmS7BqKXumXsN1wrZVUqKIbO4rMxKyEdiWkspZq39qB7Uw+kX/AA3IhyQ5Sns5u0QaMpYf+dIqcKoICWyJy91LslI8/mb+kPkDICk5u8o3s7OLP8YVRZzJ4qM+09lt3sqJ3QnrVdbKUZM49pZBJl5sxLtTLuANoKk4+ehRw/VjO9cSkvLUAKr7QfrLDKX84s7gspQcEdks77wLipglSyoDNkSSEhzbYQ6zJ9wrxvYVve9B+FkolAI6zvKUcy1OSTU1MFzkFIe435RipfHEqKlrKgtjUWANgUKsOcWfBR+okmdOmFGGJARKQrtKUk3LuQCR3dbnSGbio6l0MEmrvWTBOmnQz9dkXLWEzEDL2nykO7FqgvrzjLYH/wASzisddNQlD1yOpR8HAA8THqqiAQ7B2bck2A3PKHdWdW+NqtU6Vb4iEstzLCriIxyJd2xBg8OJaEoSGShISnwAYRPHMw3FQDQg/KOtDJ8jFUTTebcUKE8CzcZVhBEsFCI5mHBgU4tUMOIVvBsFJkxwZ3EL9KNVQMVncw2DYe7CjKRqXgadOADCg+cchqkA3iWJ4jpakEd5js0RzJYOjjT7w4IG0dSog+R8uYiMiAcVw4LDKAUOd/8Atr5vFOnhM2SvNhpikKHs28hv5E+EaMmoADkmgiwOGCAAspZdKkVVokA3vo9oqlS0vHQ6GHr1dt+uZS4Hp6U9nFyKj20UJ8dPlEmM/wDIMhv6MlalaZiG9CfpE2K4Ulb67OdG0UKj18Iq08DdQABFbH/6FCPXlFd5Lc3wxUGuT7ypnYrFTVFapq0lVWT3RyFYUaZPC2DEO2rGFByMzf8AOjyNmERIBHQI7Fp0zmWGlMPeGExCCMA8T4rLkoUpagGDtrAfH+kSJCTUZviz2oLnYRmJeHUtfWTw6+8iUahOy526tQj+YRvgiqpVUEOKVYhXWz3yGqJdjMG6vclcrn0g0rq5qpmpQAaBI0A2hoVU1JJuTc/m0Lq4sjC2rOHWrupotvqOyPer3ghE8hQcuHDhtOVmMDZ9/wBoeIdopjLLsWEjFJKsgcKYkkC4oMoFjUuXtDMVjAhKlrACQKnT8t8YESWLiGzBnKhMOaWpBSUEAirOR7pIDPCNMsvCVoy0S9SlxgGJJmqCBlohNHOvbIbs7kxosCnrEt1SU5SB2bEj3Ry9Izv+3VSldZhJhGUgKlKKgC9cqV7Hnr4Rb4bGLxLyBKXhwlOVY9pzQIlNo1X5tSA8uXU6N6VRK2jt5/ksZ+FC2GubNuMzu5Bdy5jQ8P4KooeaWUbZaFLWPIuAWibg/AhJSnMO0AABdmFPOLV4DtawcNhpXz1HryMvP4AqWVFPaSVFR1U5Ll9/KB8w1Ea4qgHH8LRNFaHcX894i0FxGBzvNBmTnrzd2o9TAhiyx3Apkqo7Sd03HiIrVzCb/njFitwObOEodmSEDCiSVKepFPmYOlpDEkJFHdxlI2s+aJmV7CqEmrorQnlDxIVsYMUDXO6W0t8YjDVoANHDmJcS5AMKo/zEgwJ3ERox6Os6sK7bOwB8a6WrBacRv8f20gXI1JbkQwG5h36JO5gh4blq7nw0gXFuUXEFz8OpMyTLE4VCkt2mp3WqNd72MU/+5kT1tMeWSSkhTFKU7AFJ7XOhcv4bVQit4pwGVPHbQCdFWUPMX8C4iZmbaGK9n2WtChwfG1CcJcsKMsmoUo9lABclYBKRq1bCNJJWqhUXJDuGYl6s2m0QcL4OmTK6tIFQoKKqlTgipalGFBpaCwm2YUTZqH6wq3HxNZVVZbIcqcdEkjeFDxLzVKgCdAn9o5DWMns1zRo8sNrrDpc0KAKSCDYguD5x1Ra8A9ORxTdJ+LHDy0kCswlKAKrUf7E6+NhEXGelYQRLkDrZyqJAqlPM7/Ic7RR51lRmTJhmziMqpruEj3JOw3UL6bwrd9EZ61aMI3bIMPhCF55jKnCwuiS+3vzdzp6QUOXmTcncnUw1NmAYbQ5CvKLIwscOrVdR66I67RIF0vSOQ0o2pDFXgSGGZGt8IfKQT41PkIUQljoFPz8MKGvEsiWVKSkAklhS9786fKIFK+iGypZJAS5JNGjX8E4EJQStZzTWIc1ygkln1Nbx3g/BBJ7RYrOug5D7x3GcQX14lJKEOjMlSwVZy7FCAFCouavWghGzs4XC5Fmnvy64/QtM0J4rcPxFQmCVOSErUFFCkklC8twHqlQFWPxg8F7QhvHRwxX/AOq17paze345Xfal6h7wXJxSVhwX/NYgSWAcbwKXNqRlVumj+I1g6EFQRJwjNWkjMY7hcyWD2XTuK+mkDSpjnvAs7BnBLMSN23jZgwDjeComAt2CS7gDZvltEuc+eCSV6b8jKollZfSrb0L1Fjr67wwl3LigIYirUdtdNHtVtbGbgFSFqIkhilPbB7JKadpNxvS9HtDZS0EKzZlTNCBmJJO1izu28FMzVKWXKpPV7rb1MvOQJM0rky1JMxyZmU1unKKsyn7VHLDxNhw3HqnJBMspLsCTf/E33odtYsJqwU5VWKW1FNnpp2a7wLxDhy1SSJMwylIylLbCmUDUbivnaJcE5U2owt5/UlxLS0uSpzYJDlRuwSL0q8QyOIhb5SC1+848QzjzjI8S4riJb/qEAiiRMSl0hj7OgL1qAX0jqMSqdMH6YMQDlLsW3mF3vvDNp6ounhaUo3i7WNiFqP8AH3MITSL+tPgbRLLBCQ5csHO5aphTFMPzWF2OUtXZCTNB8djeHQP1QNtNDbyP2jnWlN/X6H7xE77EcbOxN1I/CY5HOvGtPIwoFkNnnzZRdFMcZOITLXPIkqJTVnzHuvTKtJPtBlCjjWNB0k4i6lSpMxKuzUg0dq5yKJSNXMUy+BpyFJAUCKg/TY86x1fDGliWk9nNbcaBRuoBnqTXyZWney2OnTxsVT7W/IEwEgOUoL5u/MNDNPupeqUPQC6vNiWUEFjRqNs0TfoygMghy2ZxRSXqncOKUgqfJqSSCDYMzKJ0OzMKg20h1pwMs5RqrM5a+gCBCIiaZhiKio3iIRYZriJIDAuPy0OTUPDYcDtsx8PwCCRHDHQfn+AQioeG+zb/ADibDYNcxYQkOo/Ld9ucAZJ7IbIlFaglIdShb5/DeNnwfg6ZIc1WbnbkOUScJ4OmQndZ7yvoNhB7RW5HZw2FVPtS3+gwmKvFyiRlmpTMlm5IFLklgOyABzL2i1UmBVYgposeYt+esKbyox/DVdXlkKWApitJmq6zq9pZmEiWa7cnEVuCJkvkmCUlA7eZJSBsJkglioswXKVU6Ro52CQvtAkHdJ2FH8Nv3cTGS8yQmenMlwQsXCgCxDdoF6Dx1iACpQE+WFLllD1ANFAaGlUuNOcCYnAqSeyMw94ZQsGhJNO0SQ732bVk6dPRKX1ahPNAlwM6buVAEZ2agYExNwacgy2TMMwgnOVE58xqcyTVH+LBoIRuF4qfa7QDdpIYj/JF/Mb6xYyZ4WHSQRAcwyVq7wC3YKBYvWgVYnleI5UgylOUuDTMmh3JUmgqfkPMELtMdBiGTMekSmIA6Yr8VwdKgrISgqDFu6dap8doOJjmaCJKEZqzMXjcBMlFlgZdFAdk8nAp5wp4CJY7RzGoY23BA+fKLriOM60KCQ8lNCq+ZYFAmocAtbU6APGc4jJCCAhTul1AigOyVatv84sRxsThvZax2IpjKfO53c0IowbWIuHyJcjN1csJzFy2rWFe6OQYQppAZq/msdRB3MfutoIOPOwiNWNVy+H3gObiMuhiBWP5RMotkH9erf6fKJZeMPtVHr+8CSz2cyywLs3aL2qAXAcjy3jqyyil7evOv1gWWwZQa1YeJiPebk5EKAHhRMotiymTMpbVwGrRyACtqpSSR2mjqFFmVUu7MHSWAKSeVWpY1rFZwDErWgqmJKUgnq1LYqKVVJWWd6C9WgXGdOMHLLdbmYt2EqUB5gMfJ4ocrPVnQdKylTpRbfFl/HRAfDeKysQjPKWFJtRwQdiDUHxguLE76nOlFweWSsxFNXDDelPIaQKgq6xQKUhDdkgsQXD5gO9S0TYhZSLGtj42fb9oCncRlyglUxWQFWXMxZ29pg7Frsw2iNs0UYyvbi+Y4oNzb82taGZoG/1RBmBgk9Y1EnNQEgLNTlZwCCA2hZhBU5LaZS5F3BGhHjq/lD34DVaLpuz/ANJsFglTVhKA5PwA3J2jb8L4UiQlk1Ue8rU/Yco8/lcYm4dSZspOdFQvKCs6XAqGL0FaeUa/gvS6TiQGUAo6O4J2SrU8qHlFedS2OphcMqesve+hfPCzaRHmiNcsEvY7ihgG4IjhDwKvElFw43D08X9T84nlTwoOC/56RCAszBZXMssdjY/aOSiojtpY7XfnB7Qxct4hCqmYAAvLOUu5Ghq5BpR7U5bNA6QCoidLD2K7BQGY1/sYWJIcjys5stThiPDfziIrSrsqYPTKfR4gTOY/hiiszVf1EMyClAWiWj3VSbtqVoOaJuEcUUgLWuYP08sEFRWVjNQpEpRAWQxIKVOQaPFyvAKSSqWoh7pcMTu5Brb4aQBjMMicpIWDLnJOZJAzpfKACpJBSqhatmuIJCw4fxdExTB0rYHIsZVtuxuOYcRYFUZvC8C7eWYhkCoyH+kT7yQe3h1D+1TGL8rgEOqmRleO9JwV/p5ZJKu+pNWGv/HSlVGg1jnSTpAWVKkkZ2OZTsBplBFXehaug1IqOG8IMlOZVZiycyj3qBmAFrtTuigq5iXsVVKihFth0/GqWBLSSEIpoWIunYk+0bVIGpiH9ML9r0A8qUDR0JGlNhT6EUhwT4fCGV0efrVnVd3twQzqUszeYMCT8CsVSrMPX4QeTXyb+I4VG7EaPb02hlJopsVc6exsSCA7jXUDlCTIDuB5HaDcfkCCuYWCbnX94w2L4muZMBSSGogChH7w2Y0UaEq17fM1k9RUorGYlgO0oEskGgs7VPziJEtSS6qU1APoaQFw7jhlnLOTne6kjtAc0bVv/EX2GmImpzy1BQq9XHtFlC4qQTrSBmsGrRlF/qfPdfgrTjR7p+P7R2LNHCwoP2Re5rf08I5EzR7yv2E3rp80VHT3rTgV9U5YpzhPua0Gln5PHkKcOTWPfyn+YGHD5QVm6qW/vZEv50p4xVl1uaMPjVThlaMp/wCMuETJSJsxYKUzMoQDqE5u021WHnGvxeNTLRnUWG1lHwBv9IbMxwSoBqF3JChlaruzKChZoz3G+H4krXNXKJkOAlSSDlDCqgLAl6nlygq2w6pPEVc09muD61Hf7mVmU4SUq9kuwaxcMc3jSLufi5eJQpKUBVKoKAAP+L2BIqNvOMUvKBmzUu/3EEcAwsydNTMZpSFOHAOYj2QlRY+FhBdjXXpUlDXSxqeFcDl4crEtJDm5VmYV7KSLM51esWUwBq+v7x1Jpt+8NFBQNS1m5UdvKFtY485ub1fHuAMTwsg5pZyq1tXxeh8/iIocWjNMKyoyptit8yFNYLzH/wDXkqLPH9IQlTJGZA7xBZ/A7fOCMHi5c3tSwkH3WDi1wbitVDwECcbK/E30Pb012tu/rT6DuG9M52GIRiBmRop+y2hzFzL8FuNlRt8BxaXPDoVVqpNFDxG3O0YdWFGXs0c909w5tBqgsbDS6TDcHh0SyEpeSod0C3PKBfxlsd0KhIz/AJfg6cKqlovlxPRCIgXh9UnKr08xFZguJzkJBnIK0aTEVpvSihTYK3TFvInpWApCgoHUfl+UWFt7kqJxCXWRQVNhEqVvEJD0IeGS8Nlqkn/F6fzau0QJMZcNVJBuPzVjpDpWI0UMpHw2cHZ6ViZoIAJMlSWALjnpt5BmpvD5ssEMQ8EkRDNMAJCgBIavmXjK9K+k/VvKlVmKpS43AOjaq08SII6VdJhJHVorMNKXBuw2U1SfZFdhGXlqUhFarJzd0dhxSt/8Uk7qNTEK5zUVdnMDhOqLntTS2ZTdzYAaFrD2bmpiww6lOEivKB5a/Jg5r5lzvrEwmZfJ/jv4xZGNtzg1qzrO/wC3h1zC0rAJBuKX+PhtCWry0/eK4q/Pz8rBKMaAO0DQXERrkZnzJwu7gfnKI5qwASTlADkuWbzgY49JtQ1uKemsZvpHxNaldURlAqwpn1fYgctYFrF1Ck6srLYH43xcz1BKXyAskbn3t/AaQLO4UtJDgHMzMR4nwA3tBOFlpkBE5WVQU4DValqhiagUJavk+dOSAFllKPdY91hQA6M9fEvEPQQgoLKiOatUlwSFE6k12GYG4FWEVsrFrQrOlRCndwb+O/nCmzCSSo1N47IlZqmiReCM1fQupfTicAAUoUdyFAnxALQoo/0qjVCFlNWISSPjCiWMTp4a+tj1EKjrwwiHJST/ABAPPiIgjD8TVL1obgvW+gNbmBxLL/b6xBj8SiSgrmFgPEknYDeAy6lOpCV4bgHGuj0mfMStCerSSTMQgnKqzMKBJd3p4MamzkYdKQAkMAAABYAbCwvA0niKVJC0MpB1SXbxDOIJGISzuGYl9A25084lrD1q1SrPtfIlKozPGOO5+xLPZ1VqrwbT5wPxrjhmEol0RqbFbb8uUC4TCWWtJKKlgWzZbh9A9H3peLIx4s6GFwmXtT+QXwvhmcZ5jplJPaVZ62BN/KuzmkNUQVulkgGjApdjQkOWNrbQaZpmMCGlpIZIYUDAFYewTqKX3JiXD8LExWbuIT3i+uydCeYpy3bxOocw3FmYLrpmF27PeGopU3ixRlWmyVpLD45aVqguzJsGdxERloUqgACR2U+0fDd/TxNbmZLloSCFIICfZsHqWJv9aRnnTW6MlaEUrguExk6Q6kKKk6oNVNtciZSla7KFo7i+MMrrZKFJVTrEpof+q6eSvJUAp6QIUWIKK0KrFq1aotbV4nmJzEO7igILLFrEUXqS1BqDFTvTdkCFSpFfq9ffrUv+D9LJc0MpkkXNQAdlJV2pZ5Kpzi+Co8xxWEUe06klmE2XQtQ9pCdH2BFKpET8N6TTcMpIWc0ojvs6CW91BJS5F0Uc1SIeMlI2RmpLTr7HpOaBJEmaJy1qm5pagMsvKBlNPa1FD8YG4T0gk4gDIoOQ4Dgv/ioUWPCvKLLLDDDiqM50o6SCQnKis1VABUgmwA94+gqaQV0l46MNKKhVVANWJsANVHQeZpGFwMpS19dMqtQORLvlSTUnd9dVHkKRsWclFXZDhsOp862M1QcPUIBLvW9ah6qNTQNB0tPxqTr4kneClSgS41LvcnStniOZhFBLkUdvPaGiravc4leu60rLZdX62IwBtvy/P3jii5d3hLW5c/SGvFhlkdjjwo4YgoxSyNA28dRhJc4ETBmGxAZzsbjbQ0jsJJa1PltbziMMWr6lRxLompj1CiUgv1ala/2q3/y+MZuZLUlRSoFKhcKofhtzj0OXit6fLy2owA8XiPHYeVNQUrSFEAlrKB1KVUNHFR8Lshvp4mcN+0vUwAEH4PC9coJDiWnvEUJO16n5A8xBEzgExJIRM7KqF+8zjai67tFphUJlgIAytod9XO77wyVy3EYzsfp8fQLlygkABgBQBmppRoUMPn6woexxi8eOvCmgAsC43ZvSIpk5vz5mKQWd7HeJ8RTJlGYp2AsA5Ph94804lxybiJmapNkIS/ZfQbnc6tSPTJyHT2q20+QsbeWsVeC4FKlLK0oZZF7gVL5aBvhpCKV2d/CUFHV7kfRThipSCqZ/7F3GgGzWf83eDpNLWk0GWWQHI7pOyvd0bQ+MHYniZSrKhOYi9Wc07KSbqqKcxzY1WICknXQi/kRDJtamqVCDkpNaoxvDZUsraYogCtEklTezcM4erxcTcSZiqBpQVRFW8SLO3kIh4vwjK0yQly9UO2hqjY8naHYPHIWCgUUmhBoX8Dzi1SUhttA2dPSw5atX5+v0pAE3GKfJKGaYqoSCKcy5/HiKbjHUJaE55inYU7IAqpT2AAJrSkWHRzh6JSDN6wLUvvrcsGIOUA0VUXpyeBOTWxXUqKCu+uutQ3hKDJlkzVAqutTggM7JchwagkMKtyEVmOxJmKJQGT5AE7msDcT4sZiymoQmgD3bUvcwVwuSjIVLIYOydVW8tX525wYxaV2V04NvNPyXLr0Fh+G5papkw9kMzEBSqs4e9j4s0NwOJWlwO0n3TZq6PSpekF4ieZ/eLJAZKQ1G1IZgT5X0ED4PhzqJKmQk1VZ+Q5/f4lpNamhpPQtpGISs3YnQllHveS9KaCB58tUuZmlnqyQHADoOnaSaGmoY0vAy5PWLCZSSVqcJS4sA5KiTQa1PnFljmdKHDpAeymDD2hFPs4p2OdiYypWnB269eu8pVYJlZkKOHmKIeoVJmEtUppX4KpSL7A9Mp0oGXP7woFBKpoI95KksfJYfmYrZ3auKbaNTTyhBYDApzAAUVp/iq48LeEBxlHbUejjYy0np38PwOmS1T55nHMUjN1SVVLG6laJJo5GwAtB6kFmpR6sHPM+VBsBHcGtgHL570bLo3g1oeqc1PyzGIotavczYmv7R2W31Gy5RJIB1N+dbwROJYBvlX7xAg1f1/wDoRIssHoByv5QxjUUyJUijZR8iIr8QMi200MWHX05+NuT7xUdIeIiXlAYrPp+0MmGNPO7R3H9bVmiYSjEOBxqVMFMk7nuvyJ+sHTEZTQUqb1attxQfGC2i10GnaW4KpBEIB7QQttfzxiCTeJcqlDK7M4qWRA0yaU2TB860QIFRBTFcbMrZqVmrREJZMXi7Fki3KA1FWjesNcElYi6nbM3hChhmr29IUSz5gvH+PXzL1UzQaXN2vpfTT+OpVp/P2Vza0UvGeOiQkAp/qkOlDgsFZmUSkulwQdyCGAdxmcD0rny5hKiZiVFyk0/6+74WjIs0nfY6iwmWDSV/7664noAmJIOUu1CNiD6RDOcggHKSCxFxzDxkeJ4teYz8OsuWJHtJs6Vp1TsbeEWvBukonMiaky5nN8p8CbeBhzfQksqXEIHC1Jqli5rlOVTUZszh3zO+hbUvZJlBCSS2Ys7Bh4AePxhKUE3WkeYiFXEUAhRUlTeyDXyZ2PNi0S5eSSpiR3i1WY0Ll9NR9oFxnBUzDmLhWi03+P0PZAFGit45PnT1IWEnKkigByID0HIXqakmM9xLjhUDLQoiWQQoj2hqAbhNPNoGS6vxMVRylWShtbU3K+ByEALSkiapJMyYVPpVKUtRNH5u20UiuIqmKSn2AOzlDDkaUtppHOhuKmqTqZQoyg9WNibDlW/mLhHBZdQhOT/G3mLGHUrPUaNJubk/LrmV2B4YFZpk05ZYfK7dog2Z3NdoMlLTNzHKEhycu73NTe1LaeNbOwKpSyF0SVUN0v8AQxYYWiGF4u31LxTaOASRa+mz3It9hEU/FLIRLFTZKQKD+5QEQ4yatNEJKlqolIDuYt+D8M6pBzsZiy61XJYuBWwSbNe+zLOVtEU1a0acW5MlwXCkISliSsh1q5lu6SHAt4/CBcZgFIJKXINSfuItk3EdmkOS+la0EIpNHCq1nV1ZTAP+fm8NdLgqtXnVqE71hfnp+wiHFjs/nOLBU+JYpnZgwsLX+ttIdJU6b6qH1EB4JZYPsIlkTcpUDbMCDt4wGhqmuofJq+7fR4epdqW2+xvEUpnDbePwOsM4ljBLS6tbDc/SKx6ab0QPxLjKZQ3UbAD1OojI4rE515iXJa97werD9ctySSbl7R3GYRCQEBO4Je3nuYJ2aFFU13k8tYUMth8+QfV4DkcaVJVlSc6fdNR/xNx8vGJl4tLZBcXe43EArwqSXb1iFs4RmrSVzT4HiMuaCR2VG4NDR9faFYUtnu7g/lPI+kZuasIS5oNPzyvB3BJ6lp/qKIJch9uevhBRzq9BQtZ+Cf3+5YpxeW5pBH6kOK3isxPdPl84llKcJOzfnrFjRgk2tEEYpRrUs0VippdgbaxazGWksWLGK3JlGx9DEQtTcnE87iFABWTVoUNYps+Zle0o5iXKtT+Uh6gQLn41/eIpON0V+fbxhuInc7flIzHq9jnXrQQoKI5vF9w/hSsTJExFFOQRZKm1TWh9KaQBwDo+rEqzLcSwfNX7c/5j0ORhghISkMBQNEaOXisUk8sNzHLlLSMuRT6uLeEdwsubYIL+I+heNPj5aSMoFdG2a9NBD8JherFL+vtWeirW0vCuUUtgRrVZbWS66fLx0JFrTNkiSpGWUEsZbkFaiKrJpmU9hRh65kdAkhb9Z/Sr2brcGz7c+VjeNNipoCSVMAKEvQByCXvTWOAnKO1mp3qV50pEu27o1YVzldS8ziCmWhh2UpG9ABEMjiWdWUBQcOCRRQdnB/LwNxFC1EBPdpQHKrM51szV8oFWM5MplPr3hY992Yg6AH1chjda2xdqWbKqNjURSYzATUTU9VWWsgMVHsKOo1KNdWY2EWaQQAkOotr3i1ySfrEsvFI7ilMo+ydtiDYVEC7WxXVkoQcnwIk9HJmF/wDcROVMCVqY9pAuEUNrGmw0vYysSFhwfGrN47QzE4pMtJWtTJSKkxmsL0ukzJhCgZKn7C9FDTM1j+PD7nAnKrXeaKdka54C4hMNBofvEuFnEuCzpLFtYgx6gQCNyPT9oi3Mi3BHii6T9IhhkBkhS1EhILt2WdRapDkMPHat4fz1+4jO9LujqsSlJQ2dDsCWCgpnD6Fw4NqmJO9tDbhsvtFn29DK/wC+8U/fDbdXLb4ZY2PRzpB+pl5mZSSyhVqhwU3IetK2MYVHRLFEt1CxzLBP/YlvWN70R6OKw8skso5kqWWJQ4olGhIvXmYSGj0Oli8jp2e/Dn/nPgXaJhTZw4di7V1b6iKXjeFmrXmSVLDDsv2g3u6Ecr+MWWMxSjmzFxm7ABJCUiyUk1IqTBnDVDLmZja2gDkn1+0WNcTm05ShNqk7/wB8zKysckSillJmpNakH/k/P2SBpDP9SdDVzPd9d/GNZxDhEuf3gygGCgwUPPXwLiMrxLgcyS5bOj30i3+SbimoceEBHRo4yM9JaMEKvz81ibDqNyo5R+NA0lOazGhNxs9zeCcHhTOIB7ib6Zjt9z5Q25pqVFTjmYVg8H1xzq7g7o95td2Hr87KbJNx+feJ5YAozU0+w+kcEoJq9IZaHAq1XVlmf+ASZuUuqoFwSWiFHHUhRBSyasRcQNxbH5jlSfE/vtAeFUAQ/p+VgNnQw+EUo3qeRscLJSuWFJY+BNaGims5bwhLkfxT4vY7DUxnsOpSXWheT5Ef3Cx8B8ItcD0nSqiwEKcV9nxO0LqJUwrhwuua3X3HqkAHUcvwQosuqJ7qyEsGZiPIxyJnZiyU/wCf/n8nkUg0HhBWM748R9IUKEPQftPUsAkBCWDUgkD6fMQoULV2Z57C/EiD4RI7Z1CqHUMC0B9IJpTKXlJT2UGhapUXNN4UKKX8T5HSw/urriP4qo/pVl//AOf0ij6CTSUrBJIBDB6DwGkKFF5P/n7y8TRYiIxHIUQ6xY8EQDNLh/6koV2JqPA7RluLTCcZNJJJzLqTWioUKJD3jPivgvwK7pRPVkkjMWzGjlqM1IrOjqQrFywoOMqjWtRLUQfFwD5R2FFj3Zmwn/XXmelYIMgQ3H93/kPrChQOJxJfEK8W8o7+0KFDjEWQZjQXjmHmlM+XlJHbNi3sq2jkKCXQ0qRtzIMf3z4n5wVw5XaTzIB8HtChQf2lD9/zDB/7Jg0AJHj1iqwWnujwhQozrY1Y3314I864skJxMwJDDKCwoHY18YuuD0Qn/EfKFCi+OwcQ/wBKn1yLBQ+YiLGqZCm90woUHgZI/Ej4/wBmZld783ieWkZ0hqZh84UKKz05yf3W0p8ogQfr8oUKIQSJ6gKKI8zChQoIL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1748" name="AutoShape 4" descr="data:image/jpeg;base64,/9j/4AAQSkZJRgABAQAAAQABAAD/2wCEAAkGBhQSERUUExMWFRUWFRcYFxgYFhcYFxgYGBcYGhgYFxcYGyYeGBojGRYXHy8gIycpLCwsFR4xNTAqNSYrLCoBCQoKDgwOGg8PGiwkHyQsKSwpLCwsLCwsLCwtLCwpLCw0LCwpLCwsLCwsLCwsLCwsLCwpKSwsLCwsLCwpKSwsLP/AABEIAMIBAwMBIgACEQEDEQH/xAAbAAABBQEBAAAAAAAAAAAAAAAEAAIDBQYBB//EAD0QAAECBAQCBwcDAwQDAQEAAAECEQADITEEEkFRBWEGEyIycYGhQlKRscHR8BTh8SNichUWgpIHM9KyQ//EABoBAAIDAQEAAAAAAAAAAAAAAAECAAMEBQb/xAA0EQACAQIEAwUHBQADAQAAAAAAAQIDEQQSITFBUfAiYXGBoRMyM5Gx0eEjQlLB8RQ0ogX/2gAMAwEAAhEDEQA/APT2jscJjsMMQTsIlVxX1ipxvD1iqajbX94vFGGgwSirh4VPeWpmCkgdpJDpoptH50Nabw3qXqLb003D0fSNDisElYr8RFTiOFKTaou+vwiGSrh5LhdeoCRChAExNLkam3zgnNdiIB6QbIDJENkJzF0sA1TonZ+ZPziZQD0dud/SAJNNbnIjmJCh+UiWOFPlAEVgLHcMkzUhC3CmOVQuIzfEuiU6T2pf9RN3R3m5p+zxqZwH7Q6RMUkdktWxiJnSpYl00oy1RhEcXXXNU72+LQHLw65pJBZIPbWWYbgbmN3xfByp6Tnl5ZlGUmj1q58PGKniPD0KliWk5Mtsun3gpcjRUxkdFHjx5fkoJk8MJaOygfFR3VvDJeFcmtBrvyiPF4SZK7wzJ95I+abiJMLjRT5pv5ix84LuaaMqbj2GT/pqjKSN3t5bw+ZhHO5agsf3hqFvzA2/+dPKGT8Yo9hDqJoAK/A6eMLqXNpK7OyMYuSsBCiS9E7q0BBjb4ZasqCuhy1HPlFDwTguTtrqs67ch9405lhQEGxwcVXVR9laDes1Lty/Kw3CY1E2apIulIJ5l2f68ngTiiFM5Lgn2QBXwt8oz85M2WvrJJcpq3I3CknT0iuUrMvwVKD7Tflx8Tfw2MzwzpxLUQmcDLV6fnxjSSpwUHSQQdQXEFNM7KY4QoUceCE6YbHYRgEGkw0qhxEMaIQ5ChzQoJC1zQs0RvCJggJM0NeGPHQYhDpMKERHIhCGdgwrkdxFXiMOtD0zDlbzEXgjhTEM9TDxqa7MpUKoNP3/AIh4UPjaDcVhkM5o2sZHjcvEGYjKHlhQapDE0zL1Yeg0iXOZPBqL7crcnwNFCig/1AlQlS5r5KzJparGoQk1I0rU8osuGYtcw5Sm7nMCLCjqD9knasGKbRVVwc46x1CE4gFWUOTyrblfzAaBOMzZiZbyk5lEtS4ASVEtqAAXOkV2E4PPkzDLTNHUl3zD+ojVkKYs9v3rF9LlhKQgDsgEMa0IbXVqPeEl4DR9jFxae25i/wDWSkaqf2S7uRtGk4fggQlZSzgFjoducVnSfjuHwykTJqCZisystHJUpyolnYWDuaMIpJX/AJbl58pk9h2zJW5Z7sUj4QPaW01NNWlKvadOKt36XNvN4chWlYoOJ9FEqOYDKr3k/XQ+caTDz0rSlaS6VAKB3BDgxKYsuc6NRxdpLVcdn14nnauCYhCgMhUCWChT/sNIv+GdHupqrtKN1fQbCNK0NmS3DQbhqYmdRKMnoAyyxEGS23eBl4cjnDAqAI9Q8BvxxYix8TFfjeGpVU9lrEUIidGK3gebNKrwNyLMkU2K4UFhlgK50CvsfQ84rpWFn4dT4eYSBdBe3MX+Y5xpQkQv04Vo/p66QsqfGOhspYycbKWv1+YHw3pykkJnpMtW+h/OUaaRiUrDpUFDcGM5xDhKFJqy9x7XkdfP4xSJ4dNknNh1qH9hf5fZxFeZx946VLEwqe6/LiehQnjI8P6csQnEoKDbMLRqcNiEzE5pagtO4Lt4i484sTTNSZIY4Y48cKoIRPCiQSD+GFBIHPDSI7DssQA1MdArDo5EIdMcIh0caIQa8MxOKShOZRYflBEPEOIJkpzKPgNTGQmYleLVnWSmS7BqKXumXsN1wrZVUqKIbO4rMxKyEdiWkspZq39qB7Uw+kX/AA3IhyQ5Sns5u0QaMpYf+dIqcKoICWyJy91LslI8/mb+kPkDICk5u8o3s7OLP8YVRZzJ4qM+09lt3sqJ3QnrVdbKUZM49pZBJl5sxLtTLuANoKk4+ehRw/VjO9cSkvLUAKr7QfrLDKX84s7gspQcEdks77wLipglSyoDNkSSEhzbYQ6zJ9wrxvYVve9B+FkolAI6zvKUcy1OSTU1MFzkFIe435RipfHEqKlrKgtjUWANgUKsOcWfBR+okmdOmFGGJARKQrtKUk3LuQCR3dbnSGbio6l0MEmrvWTBOmnQz9dkXLWEzEDL2nykO7FqgvrzjLYH/wASzisddNQlD1yOpR8HAA8THqqiAQ7B2bck2A3PKHdWdW+NqtU6Vb4iEstzLCriIxyJd2xBg8OJaEoSGShISnwAYRPHMw3FQDQg/KOtDJ8jFUTTebcUKE8CzcZVhBEsFCI5mHBgU4tUMOIVvBsFJkxwZ3EL9KNVQMVncw2DYe7CjKRqXgadOADCg+cchqkA3iWJ4jpakEd5js0RzJYOjjT7w4IG0dSog+R8uYiMiAcVw4LDKAUOd/8Atr5vFOnhM2SvNhpikKHs28hv5E+EaMmoADkmgiwOGCAAspZdKkVVokA3vo9oqlS0vHQ6GHr1dt+uZS4Hp6U9nFyKj20UJ8dPlEmM/wDIMhv6MlalaZiG9CfpE2K4Ulb67OdG0UKj18Iq08DdQABFbH/6FCPXlFd5Lc3wxUGuT7ypnYrFTVFapq0lVWT3RyFYUaZPC2DEO2rGFByMzf8AOjyNmERIBHQI7Fp0zmWGlMPeGExCCMA8T4rLkoUpagGDtrAfH+kSJCTUZviz2oLnYRmJeHUtfWTw6+8iUahOy526tQj+YRvgiqpVUEOKVYhXWz3yGqJdjMG6vclcrn0g0rq5qpmpQAaBI0A2hoVU1JJuTc/m0Lq4sjC2rOHWrupotvqOyPer3ghE8hQcuHDhtOVmMDZ9/wBoeIdopjLLsWEjFJKsgcKYkkC4oMoFjUuXtDMVjAhKlrACQKnT8t8YESWLiGzBnKhMOaWpBSUEAirOR7pIDPCNMsvCVoy0S9SlxgGJJmqCBlohNHOvbIbs7kxosCnrEt1SU5SB2bEj3Ry9Izv+3VSldZhJhGUgKlKKgC9cqV7Hnr4Rb4bGLxLyBKXhwlOVY9pzQIlNo1X5tSA8uXU6N6VRK2jt5/ksZ+FC2GubNuMzu5Bdy5jQ8P4KooeaWUbZaFLWPIuAWibg/AhJSnMO0AABdmFPOLV4DtawcNhpXz1HryMvP4AqWVFPaSVFR1U5Ll9/KB8w1Ea4qgHH8LRNFaHcX894i0FxGBzvNBmTnrzd2o9TAhiyx3Apkqo7Sd03HiIrVzCb/njFitwObOEodmSEDCiSVKepFPmYOlpDEkJFHdxlI2s+aJmV7CqEmrorQnlDxIVsYMUDXO6W0t8YjDVoANHDmJcS5AMKo/zEgwJ3ERox6Os6sK7bOwB8a6WrBacRv8f20gXI1JbkQwG5h36JO5gh4blq7nw0gXFuUXEFz8OpMyTLE4VCkt2mp3WqNd72MU/+5kT1tMeWSSkhTFKU7AFJ7XOhcv4bVQit4pwGVPHbQCdFWUPMX8C4iZmbaGK9n2WtChwfG1CcJcsKMsmoUo9lABclYBKRq1bCNJJWqhUXJDuGYl6s2m0QcL4OmTK6tIFQoKKqlTgipalGFBpaCwm2YUTZqH6wq3HxNZVVZbIcqcdEkjeFDxLzVKgCdAn9o5DWMns1zRo8sNrrDpc0KAKSCDYguD5x1Ra8A9ORxTdJ+LHDy0kCswlKAKrUf7E6+NhEXGelYQRLkDrZyqJAqlPM7/Ic7RR51lRmTJhmziMqpruEj3JOw3UL6bwrd9EZ61aMI3bIMPhCF55jKnCwuiS+3vzdzp6QUOXmTcncnUw1NmAYbQ5CvKLIwscOrVdR66I67RIF0vSOQ0o2pDFXgSGGZGt8IfKQT41PkIUQljoFPz8MKGvEsiWVKSkAklhS9786fKIFK+iGypZJAS5JNGjX8E4EJQStZzTWIc1ygkln1Nbx3g/BBJ7RYrOug5D7x3GcQX14lJKEOjMlSwVZy7FCAFCouavWghGzs4XC5Fmnvy64/QtM0J4rcPxFQmCVOSErUFFCkklC8twHqlQFWPxg8F7QhvHRwxX/AOq17paze345Xfal6h7wXJxSVhwX/NYgSWAcbwKXNqRlVumj+I1g6EFQRJwjNWkjMY7hcyWD2XTuK+mkDSpjnvAs7BnBLMSN23jZgwDjeComAt2CS7gDZvltEuc+eCSV6b8jKollZfSrb0L1Fjr67wwl3LigIYirUdtdNHtVtbGbgFSFqIkhilPbB7JKadpNxvS9HtDZS0EKzZlTNCBmJJO1izu28FMzVKWXKpPV7rb1MvOQJM0rky1JMxyZmU1unKKsyn7VHLDxNhw3HqnJBMspLsCTf/E33odtYsJqwU5VWKW1FNnpp2a7wLxDhy1SSJMwylIylLbCmUDUbivnaJcE5U2owt5/UlxLS0uSpzYJDlRuwSL0q8QyOIhb5SC1+848QzjzjI8S4riJb/qEAiiRMSl0hj7OgL1qAX0jqMSqdMH6YMQDlLsW3mF3vvDNp6ounhaUo3i7WNiFqP8AH3MITSL+tPgbRLLBCQ5csHO5aphTFMPzWF2OUtXZCTNB8djeHQP1QNtNDbyP2jnWlN/X6H7xE77EcbOxN1I/CY5HOvGtPIwoFkNnnzZRdFMcZOITLXPIkqJTVnzHuvTKtJPtBlCjjWNB0k4i6lSpMxKuzUg0dq5yKJSNXMUy+BpyFJAUCKg/TY86x1fDGliWk9nNbcaBRuoBnqTXyZWney2OnTxsVT7W/IEwEgOUoL5u/MNDNPupeqUPQC6vNiWUEFjRqNs0TfoygMghy2ZxRSXqncOKUgqfJqSSCDYMzKJ0OzMKg20h1pwMs5RqrM5a+gCBCIiaZhiKio3iIRYZriJIDAuPy0OTUPDYcDtsx8PwCCRHDHQfn+AQioeG+zb/ADibDYNcxYQkOo/Ld9ucAZJ7IbIlFaglIdShb5/DeNnwfg6ZIc1WbnbkOUScJ4OmQndZ7yvoNhB7RW5HZw2FVPtS3+gwmKvFyiRlmpTMlm5IFLklgOyABzL2i1UmBVYgposeYt+esKbyox/DVdXlkKWApitJmq6zq9pZmEiWa7cnEVuCJkvkmCUlA7eZJSBsJkglioswXKVU6Ro52CQvtAkHdJ2FH8Nv3cTGS8yQmenMlwQsXCgCxDdoF6Dx1iACpQE+WFLllD1ANFAaGlUuNOcCYnAqSeyMw94ZQsGhJNO0SQ732bVk6dPRKX1ahPNAlwM6buVAEZ2agYExNwacgy2TMMwgnOVE58xqcyTVH+LBoIRuF4qfa7QDdpIYj/JF/Mb6xYyZ4WHSQRAcwyVq7wC3YKBYvWgVYnleI5UgylOUuDTMmh3JUmgqfkPMELtMdBiGTMekSmIA6Yr8VwdKgrISgqDFu6dap8doOJjmaCJKEZqzMXjcBMlFlgZdFAdk8nAp5wp4CJY7RzGoY23BA+fKLriOM60KCQ8lNCq+ZYFAmocAtbU6APGc4jJCCAhTul1AigOyVatv84sRxsThvZax2IpjKfO53c0IowbWIuHyJcjN1csJzFy2rWFe6OQYQppAZq/msdRB3MfutoIOPOwiNWNVy+H3gObiMuhiBWP5RMotkH9erf6fKJZeMPtVHr+8CSz2cyywLs3aL2qAXAcjy3jqyyil7evOv1gWWwZQa1YeJiPebk5EKAHhRMotiymTMpbVwGrRyACtqpSSR2mjqFFmVUu7MHSWAKSeVWpY1rFZwDErWgqmJKUgnq1LYqKVVJWWd6C9WgXGdOMHLLdbmYt2EqUB5gMfJ4ocrPVnQdKylTpRbfFl/HRAfDeKysQjPKWFJtRwQdiDUHxguLE76nOlFweWSsxFNXDDelPIaQKgq6xQKUhDdkgsQXD5gO9S0TYhZSLGtj42fb9oCncRlyglUxWQFWXMxZ29pg7Frsw2iNs0UYyvbi+Y4oNzb82taGZoG/1RBmBgk9Y1EnNQEgLNTlZwCCA2hZhBU5LaZS5F3BGhHjq/lD34DVaLpuz/ANJsFglTVhKA5PwA3J2jb8L4UiQlk1Ue8rU/Yco8/lcYm4dSZspOdFQvKCs6XAqGL0FaeUa/gvS6TiQGUAo6O4J2SrU8qHlFedS2OphcMqesve+hfPCzaRHmiNcsEvY7ihgG4IjhDwKvElFw43D08X9T84nlTwoOC/56RCAszBZXMssdjY/aOSiojtpY7XfnB7Qxct4hCqmYAAvLOUu5Ghq5BpR7U5bNA6QCoidLD2K7BQGY1/sYWJIcjys5stThiPDfziIrSrsqYPTKfR4gTOY/hiiszVf1EMyClAWiWj3VSbtqVoOaJuEcUUgLWuYP08sEFRWVjNQpEpRAWQxIKVOQaPFyvAKSSqWoh7pcMTu5Brb4aQBjMMicpIWDLnJOZJAzpfKACpJBSqhatmuIJCw4fxdExTB0rYHIsZVtuxuOYcRYFUZvC8C7eWYhkCoyH+kT7yQe3h1D+1TGL8rgEOqmRleO9JwV/p5ZJKu+pNWGv/HSlVGg1jnSTpAWVKkkZ2OZTsBplBFXehaug1IqOG8IMlOZVZiycyj3qBmAFrtTuigq5iXsVVKihFth0/GqWBLSSEIpoWIunYk+0bVIGpiH9ML9r0A8qUDR0JGlNhT6EUhwT4fCGV0efrVnVd3twQzqUszeYMCT8CsVSrMPX4QeTXyb+I4VG7EaPb02hlJopsVc6exsSCA7jXUDlCTIDuB5HaDcfkCCuYWCbnX94w2L4muZMBSSGogChH7w2Y0UaEq17fM1k9RUorGYlgO0oEskGgs7VPziJEtSS6qU1APoaQFw7jhlnLOTne6kjtAc0bVv/EX2GmImpzy1BQq9XHtFlC4qQTrSBmsGrRlF/qfPdfgrTjR7p+P7R2LNHCwoP2Re5rf08I5EzR7yv2E3rp80VHT3rTgV9U5YpzhPua0Gln5PHkKcOTWPfyn+YGHD5QVm6qW/vZEv50p4xVl1uaMPjVThlaMp/wCMuETJSJsxYKUzMoQDqE5u021WHnGvxeNTLRnUWG1lHwBv9IbMxwSoBqF3JChlaruzKChZoz3G+H4krXNXKJkOAlSSDlDCqgLAl6nlygq2w6pPEVc09muD61Hf7mVmU4SUq9kuwaxcMc3jSLufi5eJQpKUBVKoKAAP+L2BIqNvOMUvKBmzUu/3EEcAwsydNTMZpSFOHAOYj2QlRY+FhBdjXXpUlDXSxqeFcDl4crEtJDm5VmYV7KSLM51esWUwBq+v7x1Jpt+8NFBQNS1m5UdvKFtY485ub1fHuAMTwsg5pZyq1tXxeh8/iIocWjNMKyoyptit8yFNYLzH/wDXkqLPH9IQlTJGZA7xBZ/A7fOCMHi5c3tSwkH3WDi1wbitVDwECcbK/E30Pb012tu/rT6DuG9M52GIRiBmRop+y2hzFzL8FuNlRt8BxaXPDoVVqpNFDxG3O0YdWFGXs0c909w5tBqgsbDS6TDcHh0SyEpeSod0C3PKBfxlsd0KhIz/AJfg6cKqlovlxPRCIgXh9UnKr08xFZguJzkJBnIK0aTEVpvSihTYK3TFvInpWApCgoHUfl+UWFt7kqJxCXWRQVNhEqVvEJD0IeGS8Nlqkn/F6fzau0QJMZcNVJBuPzVjpDpWI0UMpHw2cHZ6ViZoIAJMlSWALjnpt5BmpvD5ssEMQ8EkRDNMAJCgBIavmXjK9K+k/VvKlVmKpS43AOjaq08SII6VdJhJHVorMNKXBuw2U1SfZFdhGXlqUhFarJzd0dhxSt/8Uk7qNTEK5zUVdnMDhOqLntTS2ZTdzYAaFrD2bmpiww6lOEivKB5a/Jg5r5lzvrEwmZfJ/jv4xZGNtzg1qzrO/wC3h1zC0rAJBuKX+PhtCWry0/eK4q/Pz8rBKMaAO0DQXERrkZnzJwu7gfnKI5qwASTlADkuWbzgY49JtQ1uKemsZvpHxNaldURlAqwpn1fYgctYFrF1Ck6srLYH43xcz1BKXyAskbn3t/AaQLO4UtJDgHMzMR4nwA3tBOFlpkBE5WVQU4DValqhiagUJavk+dOSAFllKPdY91hQA6M9fEvEPQQgoLKiOatUlwSFE6k12GYG4FWEVsrFrQrOlRCndwb+O/nCmzCSSo1N47IlZqmiReCM1fQupfTicAAUoUdyFAnxALQoo/0qjVCFlNWISSPjCiWMTp4a+tj1EKjrwwiHJST/ABAPPiIgjD8TVL1obgvW+gNbmBxLL/b6xBj8SiSgrmFgPEknYDeAy6lOpCV4bgHGuj0mfMStCerSSTMQgnKqzMKBJd3p4MamzkYdKQAkMAAABYAbCwvA0niKVJC0MpB1SXbxDOIJGISzuGYl9A25084lrD1q1SrPtfIlKozPGOO5+xLPZ1VqrwbT5wPxrjhmEol0RqbFbb8uUC4TCWWtJKKlgWzZbh9A9H3peLIx4s6GFwmXtT+QXwvhmcZ5jplJPaVZ62BN/KuzmkNUQVulkgGjApdjQkOWNrbQaZpmMCGlpIZIYUDAFYewTqKX3JiXD8LExWbuIT3i+uydCeYpy3bxOocw3FmYLrpmF27PeGopU3ixRlWmyVpLD45aVqguzJsGdxERloUqgACR2U+0fDd/TxNbmZLloSCFIICfZsHqWJv9aRnnTW6MlaEUrguExk6Q6kKKk6oNVNtciZSla7KFo7i+MMrrZKFJVTrEpof+q6eSvJUAp6QIUWIKK0KrFq1aotbV4nmJzEO7igILLFrEUXqS1BqDFTvTdkCFSpFfq9ffrUv+D9LJc0MpkkXNQAdlJV2pZ5Kpzi+Co8xxWEUe06klmE2XQtQ9pCdH2BFKpET8N6TTcMpIWc0ojvs6CW91BJS5F0Uc1SIeMlI2RmpLTr7HpOaBJEmaJy1qm5pagMsvKBlNPa1FD8YG4T0gk4gDIoOQ4Dgv/ioUWPCvKLLLDDDiqM50o6SCQnKis1VABUgmwA94+gqaQV0l46MNKKhVVANWJsANVHQeZpGFwMpS19dMqtQORLvlSTUnd9dVHkKRsWclFXZDhsOp862M1QcPUIBLvW9ah6qNTQNB0tPxqTr4kneClSgS41LvcnStniOZhFBLkUdvPaGiravc4leu60rLZdX62IwBtvy/P3jii5d3hLW5c/SGvFhlkdjjwo4YgoxSyNA28dRhJc4ETBmGxAZzsbjbQ0jsJJa1PltbziMMWr6lRxLompj1CiUgv1ala/2q3/y+MZuZLUlRSoFKhcKofhtzj0OXit6fLy2owA8XiPHYeVNQUrSFEAlrKB1KVUNHFR8Lshvp4mcN+0vUwAEH4PC9coJDiWnvEUJO16n5A8xBEzgExJIRM7KqF+8zjai67tFphUJlgIAytod9XO77wyVy3EYzsfp8fQLlygkABgBQBmppRoUMPn6woexxi8eOvCmgAsC43ZvSIpk5vz5mKQWd7HeJ8RTJlGYp2AsA5Ph94804lxybiJmapNkIS/ZfQbnc6tSPTJyHT2q20+QsbeWsVeC4FKlLK0oZZF7gVL5aBvhpCKV2d/CUFHV7kfRThipSCqZ/7F3GgGzWf83eDpNLWk0GWWQHI7pOyvd0bQ+MHYniZSrKhOYi9Wc07KSbqqKcxzY1WICknXQi/kRDJtamqVCDkpNaoxvDZUsraYogCtEklTezcM4erxcTcSZiqBpQVRFW8SLO3kIh4vwjK0yQly9UO2hqjY8naHYPHIWCgUUmhBoX8Dzi1SUhttA2dPSw5atX5+v0pAE3GKfJKGaYqoSCKcy5/HiKbjHUJaE55inYU7IAqpT2AAJrSkWHRzh6JSDN6wLUvvrcsGIOUA0VUXpyeBOTWxXUqKCu+uutQ3hKDJlkzVAqutTggM7JchwagkMKtyEVmOxJmKJQGT5AE7msDcT4sZiymoQmgD3bUvcwVwuSjIVLIYOydVW8tX525wYxaV2V04NvNPyXLr0Fh+G5papkw9kMzEBSqs4e9j4s0NwOJWlwO0n3TZq6PSpekF4ieZ/eLJAZKQ1G1IZgT5X0ED4PhzqJKmQk1VZ+Q5/f4lpNamhpPQtpGISs3YnQllHveS9KaCB58tUuZmlnqyQHADoOnaSaGmoY0vAy5PWLCZSSVqcJS4sA5KiTQa1PnFljmdKHDpAeymDD2hFPs4p2OdiYypWnB269eu8pVYJlZkKOHmKIeoVJmEtUppX4KpSL7A9Mp0oGXP7woFBKpoI95KksfJYfmYrZ3auKbaNTTyhBYDApzAAUVp/iq48LeEBxlHbUejjYy0np38PwOmS1T55nHMUjN1SVVLG6laJJo5GwAtB6kFmpR6sHPM+VBsBHcGtgHL570bLo3g1oeqc1PyzGIotavczYmv7R2W31Gy5RJIB1N+dbwROJYBvlX7xAg1f1/wDoRIssHoByv5QxjUUyJUijZR8iIr8QMi200MWHX05+NuT7xUdIeIiXlAYrPp+0MmGNPO7R3H9bVmiYSjEOBxqVMFMk7nuvyJ+sHTEZTQUqb1attxQfGC2i10GnaW4KpBEIB7QQttfzxiCTeJcqlDK7M4qWRA0yaU2TB860QIFRBTFcbMrZqVmrREJZMXi7Fki3KA1FWjesNcElYi6nbM3hChhmr29IUSz5gvH+PXzL1UzQaXN2vpfTT+OpVp/P2Vza0UvGeOiQkAp/qkOlDgsFZmUSkulwQdyCGAdxmcD0rny5hKiZiVFyk0/6+74WjIs0nfY6iwmWDSV/7664noAmJIOUu1CNiD6RDOcggHKSCxFxzDxkeJ4teYz8OsuWJHtJs6Vp1TsbeEWvBukonMiaky5nN8p8CbeBhzfQksqXEIHC1Jqli5rlOVTUZszh3zO+hbUvZJlBCSS2Ys7Bh4AePxhKUE3WkeYiFXEUAhRUlTeyDXyZ2PNi0S5eSSpiR3i1WY0Ll9NR9oFxnBUzDmLhWi03+P0PZAFGit45PnT1IWEnKkigByID0HIXqakmM9xLjhUDLQoiWQQoj2hqAbhNPNoGS6vxMVRylWShtbU3K+ByEALSkiapJMyYVPpVKUtRNH5u20UiuIqmKSn2AOzlDDkaUtppHOhuKmqTqZQoyg9WNibDlW/mLhHBZdQhOT/G3mLGHUrPUaNJubk/LrmV2B4YFZpk05ZYfK7dog2Z3NdoMlLTNzHKEhycu73NTe1LaeNbOwKpSyF0SVUN0v8AQxYYWiGF4u31LxTaOASRa+mz3It9hEU/FLIRLFTZKQKD+5QEQ4yatNEJKlqolIDuYt+D8M6pBzsZiy61XJYuBWwSbNe+zLOVtEU1a0acW5MlwXCkISliSsh1q5lu6SHAt4/CBcZgFIJKXINSfuItk3EdmkOS+la0EIpNHCq1nV1ZTAP+fm8NdLgqtXnVqE71hfnp+wiHFjs/nOLBU+JYpnZgwsLX+ttIdJU6b6qH1EB4JZYPsIlkTcpUDbMCDt4wGhqmuofJq+7fR4epdqW2+xvEUpnDbePwOsM4ljBLS6tbDc/SKx6ab0QPxLjKZQ3UbAD1OojI4rE515iXJa97werD9ctySSbl7R3GYRCQEBO4Je3nuYJ2aFFU13k8tYUMth8+QfV4DkcaVJVlSc6fdNR/xNx8vGJl4tLZBcXe43EArwqSXb1iFs4RmrSVzT4HiMuaCR2VG4NDR9faFYUtnu7g/lPI+kZuasIS5oNPzyvB3BJ6lp/qKIJch9uevhBRzq9BQtZ+Cf3+5YpxeW5pBH6kOK3isxPdPl84llKcJOzfnrFjRgk2tEEYpRrUs0VippdgbaxazGWksWLGK3JlGx9DEQtTcnE87iFABWTVoUNYps+Zle0o5iXKtT+Uh6gQLn41/eIpON0V+fbxhuInc7flIzHq9jnXrQQoKI5vF9w/hSsTJExFFOQRZKm1TWh9KaQBwDo+rEqzLcSwfNX7c/5j0ORhghISkMBQNEaOXisUk8sNzHLlLSMuRT6uLeEdwsubYIL+I+heNPj5aSMoFdG2a9NBD8JherFL+vtWeirW0vCuUUtgRrVZbWS66fLx0JFrTNkiSpGWUEsZbkFaiKrJpmU9hRh65kdAkhb9Z/Sr2brcGz7c+VjeNNipoCSVMAKEvQByCXvTWOAnKO1mp3qV50pEu27o1YVzldS8ziCmWhh2UpG9ABEMjiWdWUBQcOCRRQdnB/LwNxFC1EBPdpQHKrM51szV8oFWM5MplPr3hY992Yg6AH1chjda2xdqWbKqNjURSYzATUTU9VWWsgMVHsKOo1KNdWY2EWaQQAkOotr3i1ySfrEsvFI7ilMo+ydtiDYVEC7WxXVkoQcnwIk9HJmF/wDcROVMCVqY9pAuEUNrGmw0vYysSFhwfGrN47QzE4pMtJWtTJSKkxmsL0ukzJhCgZKn7C9FDTM1j+PD7nAnKrXeaKdka54C4hMNBofvEuFnEuCzpLFtYgx6gQCNyPT9oi3Mi3BHii6T9IhhkBkhS1EhILt2WdRapDkMPHat4fz1+4jO9LujqsSlJQ2dDsCWCgpnD6Fw4NqmJO9tDbhsvtFn29DK/wC+8U/fDbdXLb4ZY2PRzpB+pl5mZSSyhVqhwU3IetK2MYVHRLFEt1CxzLBP/YlvWN70R6OKw8skso5kqWWJQ4olGhIvXmYSGj0Oli8jp2e/Dn/nPgXaJhTZw4di7V1b6iKXjeFmrXmSVLDDsv2g3u6Ecr+MWWMxSjmzFxm7ABJCUiyUk1IqTBnDVDLmZja2gDkn1+0WNcTm05ShNqk7/wB8zKysckSillJmpNakH/k/P2SBpDP9SdDVzPd9d/GNZxDhEuf3gygGCgwUPPXwLiMrxLgcyS5bOj30i3+SbimoceEBHRo4yM9JaMEKvz81ibDqNyo5R+NA0lOazGhNxs9zeCcHhTOIB7ib6Zjt9z5Q25pqVFTjmYVg8H1xzq7g7o95td2Hr87KbJNx+feJ5YAozU0+w+kcEoJq9IZaHAq1XVlmf+ASZuUuqoFwSWiFHHUhRBSyasRcQNxbH5jlSfE/vtAeFUAQ/p+VgNnQw+EUo3qeRscLJSuWFJY+BNaGims5bwhLkfxT4vY7DUxnsOpSXWheT5Ef3Cx8B8ItcD0nSqiwEKcV9nxO0LqJUwrhwuua3X3HqkAHUcvwQosuqJ7qyEsGZiPIxyJnZiyU/wCf/n8nkUg0HhBWM748R9IUKEPQftPUsAkBCWDUgkD6fMQoULV2Z57C/EiD4RI7Z1CqHUMC0B9IJpTKXlJT2UGhapUXNN4UKKX8T5HSw/urriP4qo/pVl//AOf0ij6CTSUrBJIBDB6DwGkKFF5P/n7y8TRYiIxHIUQ6xY8EQDNLh/6koV2JqPA7RluLTCcZNJJJzLqTWioUKJD3jPivgvwK7pRPVkkjMWzGjlqM1IrOjqQrFywoOMqjWtRLUQfFwD5R2FFj3Zmwn/XXmelYIMgQ3H93/kPrChQOJxJfEK8W8o7+0KFDjEWQZjQXjmHmlM+XlJHbNi3sq2jkKCXQ0qRtzIMf3z4n5wVw5XaTzIB8HtChQf2lD9/zDB/7Jg0AJHj1iqwWnujwhQozrY1Y3314I864skJxMwJDDKCwoHY18YuuD0Qn/EfKFCi+OwcQ/wBKn1yLBQ+YiLGqZCm90woUHgZI/Ej4/wBmZld783ieWkZ0hqZh84UKKz05yf3W0p8ogQfr8oUKIQSJ6gKKI8zChQoIL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1750" name="Picture 6" descr="http://images.dailytech.com/nimage/4572_large_4537_large_4446_large_4180_large_4130_large_2995_large_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852936"/>
            <a:ext cx="2602660" cy="2463700"/>
          </a:xfrm>
          <a:prstGeom prst="rect">
            <a:avLst/>
          </a:prstGeom>
          <a:noFill/>
        </p:spPr>
      </p:pic>
      <p:pic>
        <p:nvPicPr>
          <p:cNvPr id="31752" name="Picture 8" descr="PS3Vers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2857500" cy="2609851"/>
          </a:xfrm>
          <a:prstGeom prst="rect">
            <a:avLst/>
          </a:prstGeom>
          <a:noFill/>
        </p:spPr>
      </p:pic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8F0-A1D4-48AF-AA7D-C7C3E70A455E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Xenon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Xenon</a:t>
            </a:r>
            <a:r>
              <a:rPr lang="es-MX" dirty="0" smtClean="0"/>
              <a:t> es el núcleo de la consola Xbox 360 de Microsoft. </a:t>
            </a:r>
          </a:p>
          <a:p>
            <a:r>
              <a:rPr lang="es-MX" dirty="0" smtClean="0"/>
              <a:t>Está basado en la ISA </a:t>
            </a:r>
            <a:r>
              <a:rPr lang="es-MX" dirty="0" err="1" smtClean="0"/>
              <a:t>PowerPC</a:t>
            </a:r>
            <a:r>
              <a:rPr lang="es-MX" dirty="0" smtClean="0"/>
              <a:t>, cuenta con tres núcleos independientes y simétricos a 3,2 GHz con 32 </a:t>
            </a:r>
            <a:r>
              <a:rPr lang="es-MX" dirty="0" err="1" smtClean="0"/>
              <a:t>KiB</a:t>
            </a:r>
            <a:r>
              <a:rPr lang="es-MX" dirty="0" smtClean="0"/>
              <a:t> de caché L1. 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22</a:t>
            </a:fld>
            <a:endParaRPr lang="es-MX"/>
          </a:p>
        </p:txBody>
      </p:sp>
      <p:pic>
        <p:nvPicPr>
          <p:cNvPr id="41986" name="Picture 2" descr="http://2.bp.blogspot.com/-76rxE7-7HJY/TlBbSV_J5rI/AAAAAAAAASU/M793ess-9yM/s1600/xbox.jpg"/>
          <p:cNvPicPr>
            <a:picLocks noChangeAspect="1" noChangeArrowheads="1"/>
          </p:cNvPicPr>
          <p:nvPr/>
        </p:nvPicPr>
        <p:blipFill>
          <a:blip r:embed="rId2" cstate="print"/>
          <a:srcRect t="14219" b="12315"/>
          <a:stretch>
            <a:fillRect/>
          </a:stretch>
        </p:blipFill>
        <p:spPr bwMode="auto">
          <a:xfrm>
            <a:off x="4188296" y="4221088"/>
            <a:ext cx="3048000" cy="2232248"/>
          </a:xfrm>
          <a:prstGeom prst="rect">
            <a:avLst/>
          </a:prstGeom>
          <a:noFill/>
        </p:spPr>
      </p:pic>
      <p:pic>
        <p:nvPicPr>
          <p:cNvPr id="41990" name="Picture 6" descr="http://a.imagehost.org/0349/CGPU.jpg"/>
          <p:cNvPicPr>
            <a:picLocks noChangeAspect="1" noChangeArrowheads="1"/>
          </p:cNvPicPr>
          <p:nvPr/>
        </p:nvPicPr>
        <p:blipFill>
          <a:blip r:embed="rId3" cstate="print"/>
          <a:srcRect l="15686" t="4986" r="25490"/>
          <a:stretch>
            <a:fillRect/>
          </a:stretch>
        </p:blipFill>
        <p:spPr bwMode="auto">
          <a:xfrm>
            <a:off x="1187624" y="4365104"/>
            <a:ext cx="2160240" cy="1919114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B16-2A2F-4AE6-9FFA-0EB27C259C96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Computadoras personales actuales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23</a:t>
            </a:fld>
            <a:endParaRPr lang="es-MX"/>
          </a:p>
        </p:txBody>
      </p:sp>
      <p:pic>
        <p:nvPicPr>
          <p:cNvPr id="50178" name="Picture 2" descr="http://gallery.techarena.in/data/513/medium/apple-mac-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8840"/>
            <a:ext cx="3888432" cy="1666471"/>
          </a:xfrm>
          <a:prstGeom prst="rect">
            <a:avLst/>
          </a:prstGeom>
          <a:noFill/>
        </p:spPr>
      </p:pic>
      <p:pic>
        <p:nvPicPr>
          <p:cNvPr id="50180" name="Picture 4" descr="http://1.bp.blogspot.com/_UtsxsBpT5Fc/SgUUQGRN_aI/AAAAAAAAAAU/EZ5WR03awTo/s400/lateest%2Blapto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221088"/>
            <a:ext cx="2544713" cy="2244533"/>
          </a:xfrm>
          <a:prstGeom prst="rect">
            <a:avLst/>
          </a:prstGeom>
          <a:noFill/>
        </p:spPr>
      </p:pic>
      <p:pic>
        <p:nvPicPr>
          <p:cNvPr id="50182" name="Picture 6" descr="http://t0.gstatic.com/images?q=tbn:ANd9GcRxIJMvqTn2J5tAfZJcblqFn8zIwNPNDDa8r0nzcURPskBsT943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789040"/>
            <a:ext cx="2592288" cy="2592289"/>
          </a:xfrm>
          <a:prstGeom prst="rect">
            <a:avLst/>
          </a:prstGeom>
          <a:noFill/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9C8D-2131-47F2-8141-6695EE2D2001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Investigar los tipos registros (AX, EAX, EBX, CS).</a:t>
            </a:r>
          </a:p>
          <a:p>
            <a:endParaRPr lang="es-MX" dirty="0" smtClean="0"/>
          </a:p>
          <a:p>
            <a:r>
              <a:rPr lang="es-MX" dirty="0" smtClean="0"/>
              <a:t>Arquitectura ARM, definición, características, ejemplos.</a:t>
            </a:r>
          </a:p>
          <a:p>
            <a:endParaRPr lang="es-MX" dirty="0" smtClean="0"/>
          </a:p>
          <a:p>
            <a:r>
              <a:rPr lang="es-MX" dirty="0" smtClean="0"/>
              <a:t>Procesadores y  arquitecturas para dispositivos móviles, </a:t>
            </a:r>
            <a:r>
              <a:rPr lang="es-MX" dirty="0" err="1" smtClean="0"/>
              <a:t>tablets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Incluye núcleos, etc.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24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7FD-EA8D-4DC0-BFB1-005EC886CC60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ARM Holdings </a:t>
            </a:r>
            <a:r>
              <a:rPr lang="es-MX" dirty="0" err="1" smtClean="0"/>
              <a:t>plc</a:t>
            </a:r>
            <a:r>
              <a:rPr lang="es-MX" dirty="0" smtClean="0"/>
              <a:t> es una multinacional dedicada a los semiconductores y al desarrollo de software con sede en Cambridge, Reino Unido.</a:t>
            </a:r>
          </a:p>
          <a:p>
            <a:endParaRPr lang="es-MX" dirty="0" smtClean="0"/>
          </a:p>
          <a:p>
            <a:r>
              <a:rPr lang="es-MX" dirty="0" smtClean="0"/>
              <a:t>Principal negocio son los procesadores.</a:t>
            </a:r>
          </a:p>
          <a:p>
            <a:endParaRPr lang="es-MX" dirty="0" smtClean="0"/>
          </a:p>
          <a:p>
            <a:r>
              <a:rPr lang="es-MX" dirty="0" smtClean="0"/>
              <a:t>Considerada la empresa dominante en el campo de los chips de </a:t>
            </a:r>
            <a:r>
              <a:rPr lang="es-MX" dirty="0" err="1" smtClean="0"/>
              <a:t>smartphones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25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5606-CAA9-4641-89F7-DD8D8372E7ED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r>
              <a:rPr lang="es-MX" sz="2000" dirty="0" smtClean="0"/>
              <a:t>La arquitectura ARM (</a:t>
            </a:r>
            <a:r>
              <a:rPr lang="es-MX" sz="2000" dirty="0" err="1" smtClean="0"/>
              <a:t>Advanced</a:t>
            </a:r>
            <a:r>
              <a:rPr lang="es-MX" sz="2000" dirty="0" smtClean="0"/>
              <a:t> RISC Machine) fue creado en 1985.</a:t>
            </a:r>
          </a:p>
          <a:p>
            <a:r>
              <a:rPr lang="es-MX" sz="2000" dirty="0" smtClean="0"/>
              <a:t>La filosofía RISC es que la eficiencia</a:t>
            </a:r>
          </a:p>
          <a:p>
            <a:pPr>
              <a:buNone/>
            </a:pPr>
            <a:r>
              <a:rPr lang="es-MX" sz="2000" dirty="0" smtClean="0"/>
              <a:t> 	viene de hacer las cosas menos complicadas. </a:t>
            </a:r>
          </a:p>
          <a:p>
            <a:r>
              <a:rPr lang="es-MX" sz="2000" dirty="0" smtClean="0"/>
              <a:t>Gracias a su diseño sencillo el ARM tiene relativamente pocos componentes en el chip:</a:t>
            </a:r>
          </a:p>
          <a:p>
            <a:pPr lvl="1"/>
            <a:r>
              <a:rPr lang="es-MX" sz="2000" dirty="0" smtClean="0"/>
              <a:t>No alcanza altas temperaturas y tiene bajos requerimientos de energía.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26</a:t>
            </a:fld>
            <a:endParaRPr lang="es-MX"/>
          </a:p>
        </p:txBody>
      </p:sp>
      <p:pic>
        <p:nvPicPr>
          <p:cNvPr id="1026" name="Picture 2" descr="http://www.desinformado.com/mobile/wp-content/uploads/2010/07/Microsoft-Licenses-ARM-Architecture-chip.jpg"/>
          <p:cNvPicPr>
            <a:picLocks noChangeAspect="1" noChangeArrowheads="1"/>
          </p:cNvPicPr>
          <p:nvPr/>
        </p:nvPicPr>
        <p:blipFill>
          <a:blip r:embed="rId2" cstate="print"/>
          <a:srcRect l="15907" r="14103"/>
          <a:stretch>
            <a:fillRect/>
          </a:stretch>
        </p:blipFill>
        <p:spPr bwMode="auto">
          <a:xfrm>
            <a:off x="5076056" y="2060848"/>
            <a:ext cx="3168352" cy="3017912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1D1-8BBD-4629-ADAF-974DE6841621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En 1987, la arquitectura ARM tuvo su primera aparición en productos comerciales con los asistentes digitales personales Newton de Apple.</a:t>
            </a:r>
          </a:p>
          <a:p>
            <a:endParaRPr lang="es-MX" dirty="0" smtClean="0"/>
          </a:p>
          <a:p>
            <a:r>
              <a:rPr lang="es-MX" dirty="0" smtClean="0"/>
              <a:t>En 1995, Digital Semiconductor y ARM, Ltd. crean el </a:t>
            </a:r>
            <a:r>
              <a:rPr lang="es-MX" dirty="0" err="1" smtClean="0"/>
              <a:t>StrongARM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De aquí nace el </a:t>
            </a:r>
            <a:r>
              <a:rPr lang="es-MX" dirty="0" err="1" smtClean="0"/>
              <a:t>StrongARM</a:t>
            </a:r>
            <a:r>
              <a:rPr lang="es-MX" dirty="0" smtClean="0"/>
              <a:t> de 200 </a:t>
            </a:r>
            <a:r>
              <a:rPr lang="es-MX" dirty="0" err="1" smtClean="0"/>
              <a:t>Mhz.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En 1998, Intel obtiene una licencia de Digital Semiconductor y ARM, Ltd.  para producir el </a:t>
            </a:r>
            <a:r>
              <a:rPr lang="es-MX" dirty="0" err="1" smtClean="0"/>
              <a:t>StrongARM</a:t>
            </a:r>
            <a:r>
              <a:rPr lang="es-MX" dirty="0" smtClean="0"/>
              <a:t> a partir del 2000, con algunos cambios que lo hacen tres veces más rápido que el anterior, utilizando menos energía que el actual.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EB82-3BDD-49B9-830E-B4DD9FFBFC70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Actividad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Elaborar un diagrama que represente el proceso de carga de una computadora.</a:t>
            </a:r>
          </a:p>
          <a:p>
            <a:endParaRPr lang="es-MX" dirty="0" smtClean="0"/>
          </a:p>
          <a:p>
            <a:r>
              <a:rPr lang="es-MX" dirty="0" smtClean="0"/>
              <a:t>Elaborar un diagrama para el proceso de carga de un ejecutable.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28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9200-BAF9-445C-A989-C5187157F133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Von </a:t>
            </a:r>
            <a:r>
              <a:rPr lang="es-MX" dirty="0" err="1" smtClean="0"/>
              <a:t>Neumman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6512" y="1639341"/>
            <a:ext cx="4464496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/>
              <a:t>El término </a:t>
            </a:r>
            <a:r>
              <a:rPr lang="es-MX" i="1" dirty="0" smtClean="0"/>
              <a:t>arquitectura de von </a:t>
            </a:r>
            <a:r>
              <a:rPr lang="es-MX" i="1" dirty="0" err="1" smtClean="0"/>
              <a:t>Neumann</a:t>
            </a:r>
            <a:r>
              <a:rPr lang="es-MX" dirty="0" smtClean="0"/>
              <a:t> se adoptó a partir de 1945.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ALU, la unidad de control, la memoria, un dispositivo de entrada/salida y el bus de datos.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43010" name="Picture 2" descr="Archivo:Arquitecturaneuma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1556792"/>
            <a:ext cx="4762500" cy="4210050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D632-5493-4D5B-939C-EB69ACC108EB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Actividad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Buscar la definición de:</a:t>
            </a:r>
          </a:p>
          <a:p>
            <a:pPr lvl="1"/>
            <a:r>
              <a:rPr lang="es-MX" dirty="0" smtClean="0"/>
              <a:t>ALU</a:t>
            </a:r>
          </a:p>
          <a:p>
            <a:pPr lvl="1"/>
            <a:r>
              <a:rPr lang="es-MX" dirty="0" smtClean="0"/>
              <a:t>Unidad de Control</a:t>
            </a:r>
          </a:p>
          <a:p>
            <a:pPr lvl="1"/>
            <a:r>
              <a:rPr lang="es-MX" dirty="0" smtClean="0"/>
              <a:t>Dispositivos de entrada y salida</a:t>
            </a:r>
          </a:p>
          <a:p>
            <a:pPr lvl="1"/>
            <a:r>
              <a:rPr lang="es-MX" dirty="0" smtClean="0"/>
              <a:t>Bus de datos</a:t>
            </a:r>
          </a:p>
          <a:p>
            <a:pPr lvl="1"/>
            <a:r>
              <a:rPr lang="es-MX" dirty="0" smtClean="0"/>
              <a:t>Memoria principal</a:t>
            </a:r>
          </a:p>
          <a:p>
            <a:pPr lvl="1"/>
            <a:r>
              <a:rPr lang="es-MX" dirty="0" smtClean="0"/>
              <a:t>Memoria cache</a:t>
            </a:r>
          </a:p>
          <a:p>
            <a:pPr lvl="1"/>
            <a:r>
              <a:rPr lang="es-MX" dirty="0" smtClean="0"/>
              <a:t>BIOS, UEFI</a:t>
            </a:r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5D62-E958-4C9E-A3E9-3EF423FEB6D9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Arquitecturas CISC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CISC (del inglés </a:t>
            </a:r>
            <a:r>
              <a:rPr lang="es-MX" dirty="0" err="1" smtClean="0"/>
              <a:t>complex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set </a:t>
            </a:r>
            <a:r>
              <a:rPr lang="es-MX" dirty="0" err="1" smtClean="0"/>
              <a:t>computer</a:t>
            </a:r>
            <a:r>
              <a:rPr lang="es-MX" dirty="0" smtClean="0"/>
              <a:t>) es un modelo de arquitectura de computadora.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Los microprocesadores CISC tienen un conjunto de instrucciones complejo que permiten operaciones complejas.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2050" name="AutoShape 2" descr="data:image/jpeg;base64,/9j/4AAQSkZJRgABAQAAAQABAAD/2wCEAAkGBhQSEBUUEhQVFRUVFBQUFBQQFhUUFhQVFxUVFhQUFxQXHCYeGBojGRUVHy8gIygqLCwsFR4xNTAqNSYrLCkBCQoKDgwOGg8PGioiHyQ0LiwtLC8wKi4vLy0sKi0sNCwsLCwpKSwvLCwpLCksLCwsKiwsLCwsLCwsLCwpLCwsLP/AABEIAOEA4QMBIgACEQEDEQH/xAAcAAACAgMBAQAAAAAAAAAAAAAABwUGAQMEAgj/xABKEAABAwEEBQcIBwYEBgMAAAABAAIDEQQFEiEGMUFRcQcTImGBkbEUMjVyc6GywSQzQlKSs9EjJTRDYoLC4fDxFhdEU4PSFVSi/8QAGgEAAgMBAQAAAAAAAAAAAAAAAAUCAwQBBv/EADcRAAEDAgMECAUDBAMAAAAAAAEAAgMEEQUhMRITQXEiMlFhkaHR8BQVgbHBMzRCJGJy4QYlUv/aAAwDAQACEQMRAD8AeKEIQhBWFkrCEIQhCEIQhCEIQvE87WNLnODWjMucQAB1k6lSr85VrPFVsAM7htBwxj+8ip7B2qyOJ8hs0XVUkzIxd5srxVcF439BB9dKxnU5wxdjRme5Jq+OUW1z1HOc20/Yg6He7zj3quh7nuyBc47quJTGPDj/ADPglsmJgdQeKb94cq9mZlE2SU76YG97s/cq/beVyd31ccbOt1ZD8h7lT7Po/O/7IaP6zT3a1IwaHffl7GN+Z/RbWUcLf435pRNizuLwOS22nlCtj9c7m9UYa3wFfeoyfSSd/nTSu4yP/VWCDRGAaw93rOP+Gi7otHrOP5LP7gXeJKvAY3qtHglkmKNOpcffNUd15uOtzjxcSht5OGpx7CUxGXRCP5Mf4G/ovTrohP8AKj/A39F3fFZvmMf/AJKoUGkMzc2zSDhI/wDVStk5QbWz+e53VIA/xFVYZNHLM7XCzsFPBcU+hNnd5uNnquJ9zqqBcx3WaD9Aro8UYNC4e+a7bu5WZBQTRNcNpjJYe41HgrddGndlnoA/A4/Zl6PYHeae9K+16DSNzikDup4wnvFQoS1WaWE0lYW7idR4OGRVD6Onk0yPd6JxTYs89Vwd3HX1X0WCspJaOadz2YgB2OPbHIaj+062+HUmvcGkkVrZijOY89jvOZxG0dYySuoo3w56jtT6mrY58tD2eilllYCysa3IQhCEIQhCEIQhCEIKwslYQhCELlvO847PE6WZ4Yxusn3ADaTuC6BfILhNsyuolUjSjlQhs9WQUmlGRof2bD1uHnHqb3hUnTDlIltZMcNYoNVBk+Qf1kah/SO2qqdmsrpDRo4nYE0p6G+b/BKKnELZR+KkL80ntFrdWeQuGsMHRY3gwZdpz61zWS65JNQoPvOyHZtKlbDdDGZnpO3nUOAVguy6ZZzSJhdvOpo4uOSciJsbbusAvOSVb5HWjBcSoSyaOxtzfV53am9wU1ZbOB0WNp1MHyGtWqz6IxQtxWqUeq04R3nM9lFv/wCKLNCMNnir1gYB+I5lZjVA5QtLu/h4odQv1q5Awdmp8Aoqx6NTvzwYRvkOH3a/cpezaFn7cnYwfM/ouCfTKZ3m4WDqFT3u/RcMt6Sv86R57SB3DJVFtU/Uhqr28Nh0a5578h7+itbdG7OzznE+s8DwovQs9jG2PtdX5qnNK2tVRpXnrPKj82hZ+nTsHPP8K4NfZNnNLOGyH/t99FVGFbAqzS/3Fc+enjCzwVp/+Is7vNA/tcf1XPNoy37LyPWAPhRV4BdUF5yM8154O6Q96juJW9V/ipDE6CXKanA72+x91utNxys2YhvZn7lGTQtcC1wBB1tcKjtBVjsekgOUgp/U3V2jYu61XdHM2uVTqe2lf81wVD4zaUfVWnCKeqbvKCTMfxPu48+aUN+aH4avs/ExnP8AAfkexQ1z3xJBK18bi1zT/u0jaN4TSt13uidR2rY4aj/n1KjaY3Jh/bxjb+0A69T/AJHsO9MopQ4doKx09RKyTcz3DhoeN/ehTW0Z0hZbIRI3JwykZ9136HWCpgJI6B6QmzWppJ6D6RyDZQnJ3Yc+FU7QktZT7l+Wh0XuaKp38eeo1WUIQsa3IQhCEIQhCEIKwslaLZa2RRukkcGsY0uc46gBrKEaLmvy/IrJC6WY0aNQHnOdsY0bSf8APUkTpTpXLbpcUhowE83ED0WD5u3u8Bkvel+lL7dOXmrY21ETD9lu8/1Hb3bFHXZYw9xJ1N2bydSe0dJs2J6x8l56trdq4HVHms2G7i/N2TfeeH6qchYGgACg3BZMBDQ4ghrqhp2HDSoHCoTH0e0Ts0llie+KrnMBJxPFTvoDRNZpo6RgcRe+WSTxQS1ry1pAtnmqhcJs4c51pxFrQC1jfturqNNlOsKWtmmkhGCBrYWDIBoBdTjqHYO1Qt+2ZsdqlYwUa15AGugoNpXK0oMEcxErs76A6D6LM6olpwYWG1rgkan66rqfM5xxOJcd7iSe8r20rnaVuYVYRbRLXXJuVvaVuaVoYrANEZ9fQ/F/ks0sjI+sbKUVNLPfdtJt2KLaVuaVztK2tKiVjIXQwraCudpW5rlSQqiF7RiWDqVzgsLMLeg3UNg3LLNMIrXF0zw3DHV5cGuDbW87+ipy67svMxO3sOtvzHWtUYHOZ0pidr1VqaV6lsvDDXo07KaqDWB11XXEO6BGqpgEkANRG+xabe/RWieFs0dNbXCoI2biFTLwsPnxPGVC09YI19xVi0ZtVWuYfsmo4HX7/Fc+k9no5r94LT2ZjxKyQExSmMr0mKNbW0TK5gs4a+NvI6JJCMxyOYdbXFp7DRPvRS389Y4XnMlgDvWb0T7wklpHHhtkvWWu72gpscmZ/d7faSfEtleA6AO7CtuESEyX7W3+ytaEISJelQhCEIQhCEIWClfyt6QkltkYcqCSam/+Ww/Ef7Uz5HAAk6gKngF883pbzaJ5Zj/Me5w6m1o0djQAmGHw7cm0eCW4lNu49kcVFuarbyd6NutUr8QIhbTG7VU7GDrIzO4cQq9ZLC6WVkbBVz3BrR1k07tvYmZpjO27bsZZYDR8oLMQyJFKzScTUDqxdSZzyuYQyPrHy70ppomyNL5OqPPuUVpde7JZGxwtAigBYzDqNaYiOrIU79q7rqsl5GFhhcRHhGCj4x0eBzVBu68K0a7XsJ29R608dE/4GD2Y+anVyNp6dgYAc+OfsqFHE6pqHmQkZfxy9hK68myCZ4mzkDumag50G0ZKXi0MtRAIjFCAR02aiKjauLSs/TZ/X/whNaw/VM9Rnwhdq6x8EUbmAZj8BU0eHx1M0rXk9E/k65Jdt0MtX/bH42fqtVr0fniGJ8ZoNZFHAccOpWKXlDaHEcy7IkecNhpuVju28G2iFsjQQHVydrFCQQe5ZZKyqiAdIwW996uZhlDOSyKQ7Q99gSvYcxxCbNOj2fJLS/bGIrU9jcgHAgbg4B1PemWD0ez5KrEnB7Y3Djf8KeBRmN8zHcLDwuqBabhmiYXvaA0UqcTTrNBkD1rliaSQACSdQGZPYpi9dKxNC6MRluKmZINKEH5KZ0aukRxB5HTeK1Oxp1NHzVrqh8cW1KM+ASkYbDVVO7pnEttck8M9NAoWHRuciuED1nAHuC12q7JIs3ty3jMd41KZtulrWPLWNx0NC6tBXbTI1Und9uZPHiAy1Oa7ZvB3rM6onaNp7clsGFYfOTDDIdse+wX+hVMqr5Z/Mb6rfAKmXvY+alLR5pGJvA7Owq52fzG+q3wChWODmtcOKn/x2F0M00b9RYfdUmXznes7xK8gLMp6TvWd4lYTAaLxb+sVLaNfWn1D4hduk/1bfX+RWvRiz5OedvRHAZn307l40nmzY3i4+A+aXnpVOS9jGNzgh2+On1dl6pQaVfxr+DPgCanJl6Pb7STxSr0r/jX8GfAE1OTL0e32knittb+3+oWjBuu3/H0VsQhCQr1SEIQhCEIQhCiNLbVzdhtDhrELwOJaWj3lIeNuSdXKM+l2Wjrawd8jAkxCKhPsKHRce9edxh3TaO5XPkruoPtT5SMomUb676j4Q7vUdyoW7nLe5uyJjYxxIxu97vcrjyUwAWaV20y07mNp8RS90vFbdafbP8VJnTq3k8AovOxRMtxN1XnNT+0HcTd1mJ180PmkO5qe+gp/dtm9kPcSqsSFmDmrsLN3nkl7pYfps/r/AOEJsWD6qP1GfCEm9KLcP/kbSx2X7U4Tv6Lck5LB9Uz1GfCFzEXAwQ27PwEYYwtqJr9v5KUFqP7R/rv+IplaE/wTOMnxuSztR/aP9d/xFMvQj+CZxk+Ny14oP6dvMfYpbgo/q3cj9wqtpcfpr/8Ax/C1MT7PZ8kuNMD9Nk4R/A1MaN1Wim0CnaEurf0YeX4CYYZ+5qOf5KVbCms1vRp1USztVyzRAl8ZDW5Ysqa6A17kwrstgmhY8Z1aK8dTh3qzESHNa5puM1kwFpikkY8WJsc+zNcH/CkH9X4iu677tZDXBXpUrU11Km2+4Jo3kNY57a9FzRXLZWmordYtG53gkjBQZY8i47BTZxKrdEHMu6XL33rkdSY5rR0dnDs9dlSOl9MUZ/pcPeP1Vjs3mN9VvgEuZWlpLXAgjIg7ExbKf2bPVb4BV1ce7jY299Vbg8/xFVPIW7N9nLlcKjSv6TvWd4ldFgsjpXhre07hvXix2TnZ8FaVc/PqBJVwsljZE2jRQayTrPWStNROIhsjVI8Nwk1khkfkwHPv7v8Aa9xsbGygya0e4ayqhbrXzkjnbDqG4DV/rrXXft9850Iz0RrP3j1dXiofGo0sBaNt2pVmOYg2Yinh6jfAnu7gqHpV/Gv4M+AJqcmXo9vtJPFKrSg/TH8GfCE1eTL0e32knir639v9R+U1wbrt/wAfRWxCEJCvVIQhCEIQhCEKrcph/dk/GL86NJ6yhOHlM9GT8Yvzo0n7GF6DCeoea81jPXHJNDksm/YzM3SB34mgf4VUeUO7ubt0hplJhkHaKO//AE0qS5Pbz5q14CaCVuD+4Zs+Y7VbdOtGjaoA5grLFUtH3mnzmccgR1jrXJHfD1pLtHe/upxt+JoAG6t9/YpLOarfoZygeRs5mZrnxVJaWUxMrmRQ5Ftc9eVTrVYlioaHZkeK53sTCaBsrdlyWQTuidtNXRpTbmz2uaWOuGR+JuIUNKAZjZqTMuzlUsmBkZbNUMa2pa2hIAGvElM9i0uCySUrHgB3BbIqt7CXN1Kts0uJ7iNRc4ivWSVctG9MYYLM2N4eXAuJwgEZuJG3rS1u28q9F5z2E7eo9alWlMZYI6mMNOiURzy0kpe21ypm/wC8mz2h8jKhrg2mKgOTQD4KbuHTTmmCOVpcG5Nc0jEBsBB1qoNctjXKElJG+MRuGQ0VLK2aKUzMNidezNXS/NLYpoHRsa8F2GhcBTJwO/qUVcekD7OTTpMJzYcs94OwqEaVsa5Uto4mMMdrgolxCeSYTXs4ZZJgwaZwEZ42ncW194Wq16aRgfs2ucdmIYR27VRg5bA5ZflsIN81qdjtWW2y52zXda7c6V5e81J7ABsA6lMXRpQYmhj24mjJpBoQN2esKthykLvumWY9Bpp945N79vYrZootiz9Al1LPUtm24SS8/W/NdF2XkI5ucIJHTNBr6VaeK3Xlfz5svNZ91u3idq5L3u7mHhmLEcIcTSmZJyHcuMOUGxRvIkGfYoyTVELXUxNhfMd/Nb8SMS04lnGrtlL7KmaSn6Y/gz4QmvyZej2+0k8UptIj9LdwZ8ITZ5M/R7faSeKyV37f6j8r22D9dv8Aj6K1oQhIF6lCEIQhCEIQhVblNP7rn4w/nRpQWBNzlTdS6pz1wfnxJSXcvQYR1TzXmsa6wPcu9pIIIyINQRrBGopsaJ6SttUVHECVgGNu/wDrHUfcUqSFsstrfE8PjcWubqI/1mOpM62jbUstoRoUpoK51K++oOoTG0q0DjtJMkZEcp1n7L/WA1H+oe9LG+NHZ7MaTRlo2OGbDwcMvmmVo/p/HIAy0Ujfqxfy3dv2Txy61bDRzdhB4EEfNIm1NRSHdyi496FeidTU9aN5EbH3qF85vatLmJ63hoJY5szCGk7YiY/c3L3KCtXJFAfMmlb6wY/5Bam4jC7W4WN2GTt0sUoXNUtdt5V6L9ew7+o9au0vI077Npb/AHRH5PXMeRmb/wCxH+B/6qxldE03Dvuqn4dM8Wc37KGBW0OVpsfJhKG0faGEjaI3V7auXdFyat+1O4+qwDxJWo4lTW63kUv+T1RNtnzHqqY1y9hyYEGgFnbrMjuLgPhAUpZdHbPH5sTK7yMR73VWV+KxDqglXswCd3WIHmltZLDJIf2bHO9UGnfqU9YtCZnZyFsY/E7uGXvV7a0DUvE1oawVc4NG9xAHeUvkxOV+TBbzTGLAadmcrifIevmomwaJwR5kY3b5Mx2N1KYa0DUoG36awMyYTIf6PN/EflVVm8dLppcgebbuZr7Xa+6irbS1FQbu8T6K59fQ0TdmO1+xv5K7NMZQbTkQaMaDTYauyUIHLQHLOJPoot2wN7F4qpl38rpbWubrfjRjWnGjEp7KzWVUv8/SncGfCE2+TP8AgG+vJ4pR34fpTuDPhCa/JXJisH/mlA7CAluIG0Nu/wBV7LBx02n+30VwQhCQL1CEIQhCEIQhCqPKt6JtHGH8+JKS5nVaO7uTb5VvRNo4w/nxJO6PydKm/VxH+SeYUbXXncaFx9FOELyVucF23fo5POKxxkt+8aNb2E6+xeidI1gu42XlomPkNmAk9yiiu2779ns/1Ujmj7utv4TkpZ+gNrArgaeoPbX3qFt92SwmkrHMOzEMjwOo9ipEsE/RBDu7Ja91UU/TIc3vzCtFi5UXtymha7rjcWn8JqPepizcptkd53OM9Zlfe0lLJ7VokYsUuFwOzAtyW+HFqhuRN+ackendid/1DB6wc34gFuGmNjP/AFMP42pHOatLmrG7CmcHFbm4vIdWjzT1fprYhrtUP4wfBc55QrBWgtDSdga15r2htEjXtWlzVX8tYNSVZ80kOgHmnnNyh2YebzjuDafEQo20cpP/AG4e2R3yA+aWV3XlXouOewnb1HrUmHLfFhlMRexPM+lkrnxWrBtcDkPW6slq02tL9Twwbo2ge81KiZrW55q9znHe8l3iuQOXoOW5lPHH1GgJTNPLL13E/VdAcvQctAcshykWrNZdGJZDloDl6DlGyjZbsaziWnEjGubK5ZVm/wCXDO925rT24RRNTkcP7sb7WX4kndLJv25bvDSe7JOLkc9Ft9rL8SRYi64t2Fe1whtgD3K8IQhJV6BCEIQhCEIQhVHlW9Ez8Yfz4kk7C4ggjWM07OVb0TPxh/PiSWsDU6wwXB5pDipzHJMTQu6G2qXE4VjYA5w3nYzhUGvBMK9b2isseJ+Q81rWjMmmpo/0FVeSWGlmmO+ancxv6rRyjykzRt2CMu7XOIPwhErTVVm7cch6KuK1BQmVg6R/Jy8Au0cpkdc4X034m17lx6V6VQWmyYWFwfjYcL20IArU1zHvVNIXgpqzDYGOD23BGeqUOxaokYWOsQctF5IXjmSdQJ4AnwV30J0SbK3n5xibWkbDqNNbnbxXIDqVwtd9WazUY97I8smjYNmTRkFVUYkGP3cbdohaKbCy+MSyODQdPeSSEka0OYnnbLss1tiq4Nka4dGRlMQ62uGYSi0guR1lndE7OlC133mnzT8j1grtNWtqCW2s4cEVVC6mAde7TxUG9q8eTuOppPAEp1aFXJALHDJzUeNzA5zy0FxNTnUrrtWmVjhcWOmYHNJa5rQ40IyIOELE+vJeWMYTb32LfHh4DA97wLpBPjINDlxyUnd14Vox2vYd/VxVhv8AgbeV64bO6rZAwY6GgDWDG6hocgO0pk3ZcVlsENWhjA0VfNJTEetzz4DLcrHVu4sbZngqm4f8RtC/RHFKktI1gjiCPFbLNHicG1AqaAurSp1agU1bBpRZLU7m45o5HGvQNakbaBw6WW5VvTPRVsTfKLOMOEgvYNQzye0bKGlRqV0OJ7x27e3ZJ0WafCDGzeMdtAa+7qvRXHI4gNLTWR0VQTQOaKkmoyGvPqK4CaGi2w3zK2uF1KkuOQzJc1597R/orkL6mvamUbZLnbslEu6sNgG/Fbw5ZDloDlkOVuys9lvxLD5QBU6hmVqxKNva1/YHF3yCrf0RdTjj23WVYvicvtD3HbTsFBQJ5cjfotvtZfiSIt/1p4N8E9+Rv0W32svxLzFZoea9rQixAHYryhCErTdCEIQhCEIQhVHlV9Ez8Yfz4kmbsCc3Kt6JtHGH8+JJu6gnmFcea8/i/Dkm9yWCllk9ufgjUdyhvHlTBt5kGnVjfmuzkutI5qaPaHtf2ObT/Co3lXsT2yw2hurCYydxBLmg8QXdyGHYrzf3kozM32GgDu8iq04LW4LNmtAkbUa9o3H9F7c1eia5eSsWmxThuOEMs0LRsjZ8Ir70oLztJkmke41LnuJ7zQdgoOxOC5ZQ6zREbY2fCEn7ws5ZLI12Ra9wPeUiwn9WS+v+yvUYz+jFbT/QVx5MbQazMr0RgeBuJqD30HctHKnAMcDtpa9p4AtI8T3rdyZQHFM7ZRja9fSJHcR3rxyoPBfA3aGvPYS0DwPcuZfMsvfRUr/9Xn76Ss+hw+gWf2Y8Sk/pK36ZaPby/G5OHRD+Bg9mPEpR6SN+lz+2l+NyjQD+ok+v3U8RP9NF9PsrDyS2cG0zO2tiAH9z8/hVk5Q9HbRbI4o4MOEOc54e7DU0AZszpVyr/JO8C0TDaYmkcA/P4grJp5pJPY2xPhawtc5zXl7S6hoC3URSvS7lnqQ/4zo68L8lppSz4Lp6cbc1RrLyY2+ORj2c0HMc1zSJMwWmo2Js3lCHwSNd9qN4Pa0pVu5WLZ92D8Dv/daLRyr2xzS0thGIEVDHVzFMumuywVEjgXAZLkVRTRtLWk5qOCFH3db60a7XqBO3qPWpBepY8PFwvIyMLDYoqs1WF4mmDRU/79SkTbNQAubBebVasDa7dgUK51TU6yvc85eans6gtawSP2imMUewO9Q1v+tPAeCfHI36Lb7WX4kh7w+tPBvgnxyNei2+1l+JIKzQ816Si1HJXlCEJWmyEIQhCEIQhCqPKt6Jn4w/nxJO3QnFyreiZ+MP58STtzp7hPHmvPYxw5K0aP3y6yziQCo817fvNOvt2jgmpZLfZ7ZEQC2Rrh0mOoSOpzDmCk2GE6gTwzXhrXVq3FUbW1qO0akxraFk52wbOHFLKHEH042CLtPBNuLQWxNdibAAfWkp3YqKK0yls7LPzMRjD8bTgjw4gBWpIGY7UvJ7baCCHSTEbQ58hHvKis2moyO8LJFRPa8Oe8my1z1sb43MjjDSRa6amhWkzWMEErsNCebc7IUP2CdmerirFeOjNntDsb2Vdl0mktJHXQ5pO2S8Q7J2Tvcf04KSitkjBRsj2jc17mjuBU5aDbk3kL9klZocU3UYhqGbQGiaj5ILHD9mJg1DaT1DW4lK+/73NpndIchk1jdzRq7dZPFcsr3ONXEuO9xJPeVrwLRR0IgJe43ceKz1uJmpaGNGy0cE2dEv4GD2Y8SlRpEz6VP7aX4ystlcBQOcBuBIWh7EU9GYZHPve/qu1OIieJkezbZ9LIuS9XWW0NlaK4ahzfvNOTm/62gJuWW32a3wkAtka4dKN9MQ9ZusEb+5Jx8a0Zg1BII1EZEdoUKuibOQ4GxHFXUWIGAFpF2ngm1/y2sNa80eHOSU8aqJ0yu+wWaxTMjZCyVzQGAUdITiB1mrhxS/lvWcihmlI3GR5HdVRz2rK2hkDgXyE2W51fFskRxgX5Lkc1SdgvCvRdr2Hf1cVxOauC2W0My1u3buK3bzddJYN3vhsq0Tzhgqe7aVEWi0F5qewblGWO9i80kPS2Hf1LuUzPvRcaKAp9ybO1QhCFBTUNeH1p4N8E9+Rn0W32svxJD3j9aeA8E+ORn0W32svxJHWaHmn9FqOSvSEISxNUIQhCEIQhCFUeVb0TaOMP58ST1zpw8q3om0cYfz4koLkGpPcJ48153Gfwrjorap45XGzxiRxZQg7G1GesbaKwcnbiI7SQKuBaQN5wvoO9c3J036RJ7L/G1RNjtVpijeYcbWOecT2Nrm2uWKmXnLXUt3zpIxYHo59qXUsm4ZFKbkdPIcOH5U1f2kdtED2zWVrGPYWF4JNMQprBIBz2pdvjTc0YtEs1kk8qqW9IB0goXMw513gZ5pXPiXKIgF7AACDwvY+KliBNo5C4kOGV7XHgo18S32W8nMyd0m+8cCtj4lofCtpy0WC7XizlMQWhrxVprvG0cQtuBVzCQagkHeF3We+nDJ4xDeMj+hUhJ2rM+mOrM1K4F5LF6s9qZJ5rgTu1HuW7ArNq6xklpsVxPjXNJEpR0a4rW9rM3EDjr7ta4Sro3kmwUfJGuW0PDRVxAHWvFtvjZGP7nfIfqoaYlxq4knrWWScDq5pxDA45uyXq2XoTkzIb9p/RRjmrqdEtbo0tkLnG5TaMNYLNXMQpa77wxdF2vYd/UetR5YvJYoscWG4U3tEgsVYkKOsd5ClHnPY7fxXRLeDGiuIHqbmmAlaRe6XGJ4NrKNvM/tTwb4J8ci/opvtZviXz7NMXOLjtK+geRb0U3203xJLVO2gT3p7SN2SB3K+IQhLkyQhCEIQhCEIVR5VvRNo4w/nxJRXAKkJu8q3om0cYfz4kptGW1eE7ws2BXnMbNm37laLDaXwvxxuLXaqjdtBB1hdt1aQTWcEMLS0nEWubXM68xQrTzC8ujH+6avbG++0AV42KsljI2HEWXXemlM87CwlrWnIiMEYhuJJJooAxLvkcwa3NHFw/VcklvhGuRnY4HwXGBkYswWVr6iad20+5K5nwLS+FbJb6gH2ifVaSuGfSKP7LXHjQfqul4V8ccx/iV7fAtD4FyTaQOPmtaONSuGa85Ha3Hsy8FWZQFujp5eOSkZWhuZIHE0WY9JnM1HGNzv/bWoJz1rLlUZjwWwUrXCz81YpNKnPy+r9XP361zEh+eLEeNT+qhcSMS5vzxzUm0jGdTJTlksAfIxjnBjXOAc92YYCc3EbaBeLwu4MleyN3Ota4hr2NIxjeBnkpnkrBdeLC4ksijlldXPJraD3uCl4tJ5bLc/lMZDZbVbZHB1Gk4AHE6wRrb71Q+cbVgOzzWqOmOxcnt8lQXwU1rxJZyNYI4iiZ+kOkcNmvKxS2pgc7yRjpnNaMnvxAPw7S0g9hy1BF8iea1WJjrS202W02hskEgYwGjDVzThaNTT7tlKKvfg2y9+Ct+HIvnfP3xS6vy6Y4ZQyKZs4wtJexpaMRrVgBOdKDvW46KuF3utjn4QJhC2MtNXmgJdirlTPZ9lMO33kIjelvZh51k7LLA9wDuboGNcRXIHP3L1O91thuiG1O5w2iV9olrhGNjA5zW0aAKFrgFSZDYe+F1eIhc+XjZJwxaiahtdYFeNNQJ6qqbdodj50Qyl7oxZzhfHgL+eYZDSj3AYIxiNdgduqWPeuldmItkU1rikhdFJHFZGWZ7Oae2oZR+HWCNZyrQilEn3W+QV/aPzAr0jnRhjFeDHObwcRtUbl3cpWazvXm+rv8ntEkQdjDHUDwMIcKAhwB1VBT55FPRTfbTfEvnm02hznFziXE6y41J2ZnuX0LyIn90t9tN8SomPRstEA6V1fkIQsa2oQhCEIQhCEKmcsA/c1p/8J7rREkDdsuFfUV+3Q21WaWCTzZWOYSNYqMnDrBoexfMGkNxT2CYxWhpaQThf9iRuxzHaiOrWNRW2lkDCsNXEXhdhtvWvJtigfLhvHeEeWjeO8Jj8UlnwanTa14NrUJ5aN47wjywbx3hR+JUhSqYNqXg2hRXlY3jvCDaxvHeomdSFOpIzryZlHeVDeO8I8pG8d4Ud6pbhd5lXkyLi8pG8d4R5SN47wubxd3RXZziOcXH5UN47wjykbx3hG8Xd0VPXNpFLZecMJaDLE6Jxc2pDHa8O49aLVpFLJZ4IHFvN2fFzYDaZuNSXH7SgfKRvHeEeUjeO9R2m3upbDrWVw/5hWryl9oJiL5GNjc10TXRljfNGA6s88isS8oVqdaYpy5mKAOELBGBEwOaWupGNpB18FUPKhvHeEeVDeO8LnQ7FKz+0q03PptaLMZcBY5s7i+VkzBIxzq1xYTqOf+qBYvHTa0zTxTueGvgyh5pjWNjFa0DRlTjsyVX8qG8d4R5UN47wjo3vZcs+1lcL55QrVaYnRyGJrX05zmomsc+hB6TszrAKrWJcnlI3jvCPKRvHeF1rmtGS45rnZlb5CvoHkV9FN9tN8SQl0XbLapWxWdhke45NZnTrcdTR1lfTehejgsNiigric0Fz3DUXuOJ9OqpoOoLNUOFrLTTsIN1OIQhY1uQhCEIQhCEIWHKA0y/hx648ChCBquHRUcLKEKxUrCyhC4urCAsoXELCEIXUICEIQuFAWUIQhYQhC6hCEIQhCEIQuIQhCF1W3QfzZf7fmrU1CFAq1uiyhCFxSQhCE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ata:image/jpeg;base64,/9j/4AAQSkZJRgABAQAAAQABAAD/2wCEAAkGBhQSEBUUEhQVFRUVFBQUFBQQFhUUFhQVFxUVFhQUFxQXHCYeGBojGRUVHy8gIygqLCwsFR4xNTAqNSYrLCkBCQoKDgwOGg8PGioiHyQ0LiwtLC8wKi4vLy0sKi0sNCwsLCwpKSwvLCwpLCksLCwsKiwsLCwsLCwsLCwpLCwsLP/AABEIAOEA4QMBIgACEQEDEQH/xAAcAAACAgMBAQAAAAAAAAAAAAAABwUGAQMEAgj/xABKEAABAwEEBQcIBwYEBgMAAAABAAIDEQQFEiEGMUFRcQcTImGBkbEUMjVyc6GywSQzQlKSs9EjJTRDYoLC4fDxFhdEU4PSFVSi/8QAGgEAAgMBAQAAAAAAAAAAAAAAAAUCAwQBBv/EADcRAAEDAgMECAUDBAMAAAAAAAEAAgMEEQUhMRITQXEiMlFhkaHR8BQVgbHBMzRCJGJy4QYlUv/aAAwDAQACEQMRAD8AeKEIQhBWFkrCEIQhCEIQhCEIQvE87WNLnODWjMucQAB1k6lSr85VrPFVsAM7htBwxj+8ip7B2qyOJ8hs0XVUkzIxd5srxVcF439BB9dKxnU5wxdjRme5Jq+OUW1z1HOc20/Yg6He7zj3quh7nuyBc47quJTGPDj/ADPglsmJgdQeKb94cq9mZlE2SU76YG97s/cq/beVyd31ccbOt1ZD8h7lT7Po/O/7IaP6zT3a1IwaHffl7GN+Z/RbWUcLf435pRNizuLwOS22nlCtj9c7m9UYa3wFfeoyfSSd/nTSu4yP/VWCDRGAaw93rOP+Gi7otHrOP5LP7gXeJKvAY3qtHglkmKNOpcffNUd15uOtzjxcSht5OGpx7CUxGXRCP5Mf4G/ovTrohP8AKj/A39F3fFZvmMf/AJKoUGkMzc2zSDhI/wDVStk5QbWz+e53VIA/xFVYZNHLM7XCzsFPBcU+hNnd5uNnquJ9zqqBcx3WaD9Aro8UYNC4e+a7bu5WZBQTRNcNpjJYe41HgrddGndlnoA/A4/Zl6PYHeae9K+16DSNzikDup4wnvFQoS1WaWE0lYW7idR4OGRVD6Onk0yPd6JxTYs89Vwd3HX1X0WCspJaOadz2YgB2OPbHIaj+062+HUmvcGkkVrZijOY89jvOZxG0dYySuoo3w56jtT6mrY58tD2eilllYCysa3IQhCEIQhCEIQhCEIKwslYQhCELlvO847PE6WZ4Yxusn3ADaTuC6BfILhNsyuolUjSjlQhs9WQUmlGRof2bD1uHnHqb3hUnTDlIltZMcNYoNVBk+Qf1kah/SO2qqdmsrpDRo4nYE0p6G+b/BKKnELZR+KkL80ntFrdWeQuGsMHRY3gwZdpz61zWS65JNQoPvOyHZtKlbDdDGZnpO3nUOAVguy6ZZzSJhdvOpo4uOSciJsbbusAvOSVb5HWjBcSoSyaOxtzfV53am9wU1ZbOB0WNp1MHyGtWqz6IxQtxWqUeq04R3nM9lFv/wCKLNCMNnir1gYB+I5lZjVA5QtLu/h4odQv1q5Awdmp8Aoqx6NTvzwYRvkOH3a/cpezaFn7cnYwfM/ouCfTKZ3m4WDqFT3u/RcMt6Sv86R57SB3DJVFtU/Uhqr28Nh0a5578h7+itbdG7OzznE+s8DwovQs9jG2PtdX5qnNK2tVRpXnrPKj82hZ+nTsHPP8K4NfZNnNLOGyH/t99FVGFbAqzS/3Fc+enjCzwVp/+Is7vNA/tcf1XPNoy37LyPWAPhRV4BdUF5yM8154O6Q96juJW9V/ipDE6CXKanA72+x91utNxys2YhvZn7lGTQtcC1wBB1tcKjtBVjsekgOUgp/U3V2jYu61XdHM2uVTqe2lf81wVD4zaUfVWnCKeqbvKCTMfxPu48+aUN+aH4avs/ExnP8AAfkexQ1z3xJBK18bi1zT/u0jaN4TSt13uidR2rY4aj/n1KjaY3Jh/bxjb+0A69T/AJHsO9MopQ4doKx09RKyTcz3DhoeN/ehTW0Z0hZbIRI3JwykZ9136HWCpgJI6B6QmzWppJ6D6RyDZQnJ3Yc+FU7QktZT7l+Wh0XuaKp38eeo1WUIQsa3IQhCEIQhCEIKwslaLZa2RRukkcGsY0uc46gBrKEaLmvy/IrJC6WY0aNQHnOdsY0bSf8APUkTpTpXLbpcUhowE83ED0WD5u3u8Bkvel+lL7dOXmrY21ETD9lu8/1Hb3bFHXZYw9xJ1N2bydSe0dJs2J6x8l56trdq4HVHms2G7i/N2TfeeH6qchYGgACg3BZMBDQ4ghrqhp2HDSoHCoTH0e0Ts0llie+KrnMBJxPFTvoDRNZpo6RgcRe+WSTxQS1ry1pAtnmqhcJs4c51pxFrQC1jfturqNNlOsKWtmmkhGCBrYWDIBoBdTjqHYO1Qt+2ZsdqlYwUa15AGugoNpXK0oMEcxErs76A6D6LM6olpwYWG1rgkan66rqfM5xxOJcd7iSe8r20rnaVuYVYRbRLXXJuVvaVuaVoYrANEZ9fQ/F/ks0sjI+sbKUVNLPfdtJt2KLaVuaVztK2tKiVjIXQwraCudpW5rlSQqiF7RiWDqVzgsLMLeg3UNg3LLNMIrXF0zw3DHV5cGuDbW87+ipy67svMxO3sOtvzHWtUYHOZ0pidr1VqaV6lsvDDXo07KaqDWB11XXEO6BGqpgEkANRG+xabe/RWieFs0dNbXCoI2biFTLwsPnxPGVC09YI19xVi0ZtVWuYfsmo4HX7/Fc+k9no5r94LT2ZjxKyQExSmMr0mKNbW0TK5gs4a+NvI6JJCMxyOYdbXFp7DRPvRS389Y4XnMlgDvWb0T7wklpHHhtkvWWu72gpscmZ/d7faSfEtleA6AO7CtuESEyX7W3+ytaEISJelQhCEIQhCEIWClfyt6QkltkYcqCSam/+Ww/Ef7Uz5HAAk6gKngF883pbzaJ5Zj/Me5w6m1o0djQAmGHw7cm0eCW4lNu49kcVFuarbyd6NutUr8QIhbTG7VU7GDrIzO4cQq9ZLC6WVkbBVz3BrR1k07tvYmZpjO27bsZZYDR8oLMQyJFKzScTUDqxdSZzyuYQyPrHy70ppomyNL5OqPPuUVpde7JZGxwtAigBYzDqNaYiOrIU79q7rqsl5GFhhcRHhGCj4x0eBzVBu68K0a7XsJ29R608dE/4GD2Y+anVyNp6dgYAc+OfsqFHE6pqHmQkZfxy9hK68myCZ4mzkDumag50G0ZKXi0MtRAIjFCAR02aiKjauLSs/TZ/X/whNaw/VM9Rnwhdq6x8EUbmAZj8BU0eHx1M0rXk9E/k65Jdt0MtX/bH42fqtVr0fniGJ8ZoNZFHAccOpWKXlDaHEcy7IkecNhpuVju28G2iFsjQQHVydrFCQQe5ZZKyqiAdIwW996uZhlDOSyKQ7Q99gSvYcxxCbNOj2fJLS/bGIrU9jcgHAgbg4B1PemWD0ez5KrEnB7Y3Djf8KeBRmN8zHcLDwuqBabhmiYXvaA0UqcTTrNBkD1rliaSQACSdQGZPYpi9dKxNC6MRluKmZINKEH5KZ0aukRxB5HTeK1Oxp1NHzVrqh8cW1KM+ASkYbDVVO7pnEttck8M9NAoWHRuciuED1nAHuC12q7JIs3ty3jMd41KZtulrWPLWNx0NC6tBXbTI1Und9uZPHiAy1Oa7ZvB3rM6onaNp7clsGFYfOTDDIdse+wX+hVMqr5Z/Mb6rfAKmXvY+alLR5pGJvA7Owq52fzG+q3wChWODmtcOKn/x2F0M00b9RYfdUmXznes7xK8gLMp6TvWd4lYTAaLxb+sVLaNfWn1D4hduk/1bfX+RWvRiz5OedvRHAZn307l40nmzY3i4+A+aXnpVOS9jGNzgh2+On1dl6pQaVfxr+DPgCanJl6Pb7STxSr0r/jX8GfAE1OTL0e32knittb+3+oWjBuu3/H0VsQhCQr1SEIQhCEIQhCiNLbVzdhtDhrELwOJaWj3lIeNuSdXKM+l2Wjrawd8jAkxCKhPsKHRce9edxh3TaO5XPkruoPtT5SMomUb676j4Q7vUdyoW7nLe5uyJjYxxIxu97vcrjyUwAWaV20y07mNp8RS90vFbdafbP8VJnTq3k8AovOxRMtxN1XnNT+0HcTd1mJ180PmkO5qe+gp/dtm9kPcSqsSFmDmrsLN3nkl7pYfps/r/AOEJsWD6qP1GfCEm9KLcP/kbSx2X7U4Tv6Lck5LB9Uz1GfCFzEXAwQ27PwEYYwtqJr9v5KUFqP7R/rv+IplaE/wTOMnxuSztR/aP9d/xFMvQj+CZxk+Ny14oP6dvMfYpbgo/q3cj9wqtpcfpr/8Ax/C1MT7PZ8kuNMD9Nk4R/A1MaN1Wim0CnaEurf0YeX4CYYZ+5qOf5KVbCms1vRp1USztVyzRAl8ZDW5Ysqa6A17kwrstgmhY8Z1aK8dTh3qzESHNa5puM1kwFpikkY8WJsc+zNcH/CkH9X4iu677tZDXBXpUrU11Km2+4Jo3kNY57a9FzRXLZWmordYtG53gkjBQZY8i47BTZxKrdEHMu6XL33rkdSY5rR0dnDs9dlSOl9MUZ/pcPeP1Vjs3mN9VvgEuZWlpLXAgjIg7ExbKf2bPVb4BV1ce7jY299Vbg8/xFVPIW7N9nLlcKjSv6TvWd4ldFgsjpXhre07hvXix2TnZ8FaVc/PqBJVwsljZE2jRQayTrPWStNROIhsjVI8Nwk1khkfkwHPv7v8Aa9xsbGygya0e4ayqhbrXzkjnbDqG4DV/rrXXft9850Iz0RrP3j1dXiofGo0sBaNt2pVmOYg2Yinh6jfAnu7gqHpV/Gv4M+AJqcmXo9vtJPFKrSg/TH8GfCE1eTL0e32knir639v9R+U1wbrt/wAfRWxCEJCvVIQhCEIQhCEKrcph/dk/GL86NJ6yhOHlM9GT8Yvzo0n7GF6DCeoea81jPXHJNDksm/YzM3SB34mgf4VUeUO7ubt0hplJhkHaKO//AE0qS5Pbz5q14CaCVuD+4Zs+Y7VbdOtGjaoA5grLFUtH3mnzmccgR1jrXJHfD1pLtHe/upxt+JoAG6t9/YpLOarfoZygeRs5mZrnxVJaWUxMrmRQ5Ftc9eVTrVYlioaHZkeK53sTCaBsrdlyWQTuidtNXRpTbmz2uaWOuGR+JuIUNKAZjZqTMuzlUsmBkZbNUMa2pa2hIAGvElM9i0uCySUrHgB3BbIqt7CXN1Kts0uJ7iNRc4ivWSVctG9MYYLM2N4eXAuJwgEZuJG3rS1u28q9F5z2E7eo9alWlMZYI6mMNOiURzy0kpe21ypm/wC8mz2h8jKhrg2mKgOTQD4KbuHTTmmCOVpcG5Nc0jEBsBB1qoNctjXKElJG+MRuGQ0VLK2aKUzMNidezNXS/NLYpoHRsa8F2GhcBTJwO/qUVcekD7OTTpMJzYcs94OwqEaVsa5Uto4mMMdrgolxCeSYTXs4ZZJgwaZwEZ42ncW194Wq16aRgfs2ucdmIYR27VRg5bA5ZflsIN81qdjtWW2y52zXda7c6V5e81J7ABsA6lMXRpQYmhj24mjJpBoQN2esKthykLvumWY9Bpp945N79vYrZootiz9Al1LPUtm24SS8/W/NdF2XkI5ucIJHTNBr6VaeK3Xlfz5svNZ91u3idq5L3u7mHhmLEcIcTSmZJyHcuMOUGxRvIkGfYoyTVELXUxNhfMd/Nb8SMS04lnGrtlL7KmaSn6Y/gz4QmvyZej2+0k8UptIj9LdwZ8ITZ5M/R7faSeKyV37f6j8r22D9dv8Aj6K1oQhIF6lCEIQhCEIQhVblNP7rn4w/nRpQWBNzlTdS6pz1wfnxJSXcvQYR1TzXmsa6wPcu9pIIIyINQRrBGopsaJ6SttUVHECVgGNu/wDrHUfcUqSFsstrfE8PjcWubqI/1mOpM62jbUstoRoUpoK51K++oOoTG0q0DjtJMkZEcp1n7L/WA1H+oe9LG+NHZ7MaTRlo2OGbDwcMvmmVo/p/HIAy0Ujfqxfy3dv2Txy61bDRzdhB4EEfNIm1NRSHdyi496FeidTU9aN5EbH3qF85vatLmJ63hoJY5szCGk7YiY/c3L3KCtXJFAfMmlb6wY/5Bam4jC7W4WN2GTt0sUoXNUtdt5V6L9ew7+o9au0vI077Npb/AHRH5PXMeRmb/wCxH+B/6qxldE03Dvuqn4dM8Wc37KGBW0OVpsfJhKG0faGEjaI3V7auXdFyat+1O4+qwDxJWo4lTW63kUv+T1RNtnzHqqY1y9hyYEGgFnbrMjuLgPhAUpZdHbPH5sTK7yMR73VWV+KxDqglXswCd3WIHmltZLDJIf2bHO9UGnfqU9YtCZnZyFsY/E7uGXvV7a0DUvE1oawVc4NG9xAHeUvkxOV+TBbzTGLAadmcrifIevmomwaJwR5kY3b5Mx2N1KYa0DUoG36awMyYTIf6PN/EflVVm8dLppcgebbuZr7Xa+6irbS1FQbu8T6K59fQ0TdmO1+xv5K7NMZQbTkQaMaDTYauyUIHLQHLOJPoot2wN7F4qpl38rpbWubrfjRjWnGjEp7KzWVUv8/SncGfCE2+TP8AgG+vJ4pR34fpTuDPhCa/JXJisH/mlA7CAluIG0Nu/wBV7LBx02n+30VwQhCQL1CEIQhCEIQhCqPKt6JtHGH8+JKS5nVaO7uTb5VvRNo4w/nxJO6PydKm/VxH+SeYUbXXncaFx9FOELyVucF23fo5POKxxkt+8aNb2E6+xeidI1gu42XlomPkNmAk9yiiu2779ns/1Ujmj7utv4TkpZ+gNrArgaeoPbX3qFt92SwmkrHMOzEMjwOo9ipEsE/RBDu7Ja91UU/TIc3vzCtFi5UXtymha7rjcWn8JqPepizcptkd53OM9Zlfe0lLJ7VokYsUuFwOzAtyW+HFqhuRN+ackendid/1DB6wc34gFuGmNjP/AFMP42pHOatLmrG7CmcHFbm4vIdWjzT1fprYhrtUP4wfBc55QrBWgtDSdga15r2htEjXtWlzVX8tYNSVZ80kOgHmnnNyh2YebzjuDafEQo20cpP/AG4e2R3yA+aWV3XlXouOewnb1HrUmHLfFhlMRexPM+lkrnxWrBtcDkPW6slq02tL9Twwbo2ge81KiZrW55q9znHe8l3iuQOXoOW5lPHH1GgJTNPLL13E/VdAcvQctAcshykWrNZdGJZDloDl6DlGyjZbsaziWnEjGubK5ZVm/wCXDO925rT24RRNTkcP7sb7WX4kndLJv25bvDSe7JOLkc9Ft9rL8SRYi64t2Fe1whtgD3K8IQhJV6BCEIQhCEIQhVHlW9Ez8Yfz4kk7C4ggjWM07OVb0TPxh/PiSWsDU6wwXB5pDipzHJMTQu6G2qXE4VjYA5w3nYzhUGvBMK9b2isseJ+Q81rWjMmmpo/0FVeSWGlmmO+ancxv6rRyjykzRt2CMu7XOIPwhErTVVm7cch6KuK1BQmVg6R/Jy8Au0cpkdc4X034m17lx6V6VQWmyYWFwfjYcL20IArU1zHvVNIXgpqzDYGOD23BGeqUOxaokYWOsQctF5IXjmSdQJ4AnwV30J0SbK3n5xibWkbDqNNbnbxXIDqVwtd9WazUY97I8smjYNmTRkFVUYkGP3cbdohaKbCy+MSyODQdPeSSEka0OYnnbLss1tiq4Nka4dGRlMQ62uGYSi0guR1lndE7OlC133mnzT8j1grtNWtqCW2s4cEVVC6mAde7TxUG9q8eTuOppPAEp1aFXJALHDJzUeNzA5zy0FxNTnUrrtWmVjhcWOmYHNJa5rQ40IyIOELE+vJeWMYTb32LfHh4DA97wLpBPjINDlxyUnd14Vox2vYd/VxVhv8AgbeV64bO6rZAwY6GgDWDG6hocgO0pk3ZcVlsENWhjA0VfNJTEetzz4DLcrHVu4sbZngqm4f8RtC/RHFKktI1gjiCPFbLNHicG1AqaAurSp1agU1bBpRZLU7m45o5HGvQNakbaBw6WW5VvTPRVsTfKLOMOEgvYNQzye0bKGlRqV0OJ7x27e3ZJ0WafCDGzeMdtAa+7qvRXHI4gNLTWR0VQTQOaKkmoyGvPqK4CaGi2w3zK2uF1KkuOQzJc1597R/orkL6mvamUbZLnbslEu6sNgG/Fbw5ZDloDlkOVuys9lvxLD5QBU6hmVqxKNva1/YHF3yCrf0RdTjj23WVYvicvtD3HbTsFBQJ5cjfotvtZfiSIt/1p4N8E9+Rv0W32svxLzFZoea9rQixAHYryhCErTdCEIQhCEIQhVHlV9Ez8Yfz4kmbsCc3Kt6JtHGH8+JJu6gnmFcea8/i/Dkm9yWCllk9ufgjUdyhvHlTBt5kGnVjfmuzkutI5qaPaHtf2ObT/Co3lXsT2yw2hurCYydxBLmg8QXdyGHYrzf3kozM32GgDu8iq04LW4LNmtAkbUa9o3H9F7c1eia5eSsWmxThuOEMs0LRsjZ8Ir70oLztJkmke41LnuJ7zQdgoOxOC5ZQ6zREbY2fCEn7ws5ZLI12Ra9wPeUiwn9WS+v+yvUYz+jFbT/QVx5MbQazMr0RgeBuJqD30HctHKnAMcDtpa9p4AtI8T3rdyZQHFM7ZRja9fSJHcR3rxyoPBfA3aGvPYS0DwPcuZfMsvfRUr/9Xn76Ss+hw+gWf2Y8Sk/pK36ZaPby/G5OHRD+Bg9mPEpR6SN+lz+2l+NyjQD+ok+v3U8RP9NF9PsrDyS2cG0zO2tiAH9z8/hVk5Q9HbRbI4o4MOEOc54e7DU0AZszpVyr/JO8C0TDaYmkcA/P4grJp5pJPY2xPhawtc5zXl7S6hoC3URSvS7lnqQ/4zo68L8lppSz4Lp6cbc1RrLyY2+ORj2c0HMc1zSJMwWmo2Js3lCHwSNd9qN4Pa0pVu5WLZ92D8Dv/daLRyr2xzS0thGIEVDHVzFMumuywVEjgXAZLkVRTRtLWk5qOCFH3db60a7XqBO3qPWpBepY8PFwvIyMLDYoqs1WF4mmDRU/79SkTbNQAubBebVasDa7dgUK51TU6yvc85eans6gtawSP2imMUewO9Q1v+tPAeCfHI36Lb7WX4kh7w+tPBvgnxyNei2+1l+JIKzQ816Si1HJXlCEJWmyEIQhCEIQhCqPKt6Jn4w/nxJO3QnFyreiZ+MP58STtzp7hPHmvPYxw5K0aP3y6yziQCo817fvNOvt2jgmpZLfZ7ZEQC2Rrh0mOoSOpzDmCk2GE6gTwzXhrXVq3FUbW1qO0akxraFk52wbOHFLKHEH042CLtPBNuLQWxNdibAAfWkp3YqKK0yls7LPzMRjD8bTgjw4gBWpIGY7UvJ7baCCHSTEbQ58hHvKis2moyO8LJFRPa8Oe8my1z1sb43MjjDSRa6amhWkzWMEErsNCebc7IUP2CdmerirFeOjNntDsb2Vdl0mktJHXQ5pO2S8Q7J2Tvcf04KSitkjBRsj2jc17mjuBU5aDbk3kL9klZocU3UYhqGbQGiaj5ILHD9mJg1DaT1DW4lK+/73NpndIchk1jdzRq7dZPFcsr3ONXEuO9xJPeVrwLRR0IgJe43ceKz1uJmpaGNGy0cE2dEv4GD2Y8SlRpEz6VP7aX4ystlcBQOcBuBIWh7EU9GYZHPve/qu1OIieJkezbZ9LIuS9XWW0NlaK4ahzfvNOTm/62gJuWW32a3wkAtka4dKN9MQ9ZusEb+5Jx8a0Zg1BII1EZEdoUKuibOQ4GxHFXUWIGAFpF2ngm1/y2sNa80eHOSU8aqJ0yu+wWaxTMjZCyVzQGAUdITiB1mrhxS/lvWcihmlI3GR5HdVRz2rK2hkDgXyE2W51fFskRxgX5Lkc1SdgvCvRdr2Hf1cVxOauC2W0My1u3buK3bzddJYN3vhsq0Tzhgqe7aVEWi0F5qewblGWO9i80kPS2Hf1LuUzPvRcaKAp9ybO1QhCFBTUNeH1p4N8E9+Rn0W32svxJD3j9aeA8E+ORn0W32svxJHWaHmn9FqOSvSEISxNUIQhCEIQhCFUeVb0TaOMP58ST1zpw8q3om0cYfz4koLkGpPcJ48153Gfwrjorap45XGzxiRxZQg7G1GesbaKwcnbiI7SQKuBaQN5wvoO9c3J036RJ7L/G1RNjtVpijeYcbWOecT2Nrm2uWKmXnLXUt3zpIxYHo59qXUsm4ZFKbkdPIcOH5U1f2kdtED2zWVrGPYWF4JNMQprBIBz2pdvjTc0YtEs1kk8qqW9IB0goXMw513gZ5pXPiXKIgF7AACDwvY+KliBNo5C4kOGV7XHgo18S32W8nMyd0m+8cCtj4lofCtpy0WC7XizlMQWhrxVprvG0cQtuBVzCQagkHeF3We+nDJ4xDeMj+hUhJ2rM+mOrM1K4F5LF6s9qZJ5rgTu1HuW7ArNq6xklpsVxPjXNJEpR0a4rW9rM3EDjr7ta4Sro3kmwUfJGuW0PDRVxAHWvFtvjZGP7nfIfqoaYlxq4knrWWScDq5pxDA45uyXq2XoTkzIb9p/RRjmrqdEtbo0tkLnG5TaMNYLNXMQpa77wxdF2vYd/UetR5YvJYoscWG4U3tEgsVYkKOsd5ClHnPY7fxXRLeDGiuIHqbmmAlaRe6XGJ4NrKNvM/tTwb4J8ci/opvtZviXz7NMXOLjtK+geRb0U3203xJLVO2gT3p7SN2SB3K+IQhLkyQhCEIQhCEIVR5VvRNo4w/nxJRXAKkJu8q3om0cYfz4kptGW1eE7ws2BXnMbNm37laLDaXwvxxuLXaqjdtBB1hdt1aQTWcEMLS0nEWubXM68xQrTzC8ujH+6avbG++0AV42KsljI2HEWXXemlM87CwlrWnIiMEYhuJJJooAxLvkcwa3NHFw/VcklvhGuRnY4HwXGBkYswWVr6iad20+5K5nwLS+FbJb6gH2ifVaSuGfSKP7LXHjQfqul4V8ccx/iV7fAtD4FyTaQOPmtaONSuGa85Ha3Hsy8FWZQFujp5eOSkZWhuZIHE0WY9JnM1HGNzv/bWoJz1rLlUZjwWwUrXCz81YpNKnPy+r9XP361zEh+eLEeNT+qhcSMS5vzxzUm0jGdTJTlksAfIxjnBjXOAc92YYCc3EbaBeLwu4MleyN3Ota4hr2NIxjeBnkpnkrBdeLC4ksijlldXPJraD3uCl4tJ5bLc/lMZDZbVbZHB1Gk4AHE6wRrb71Q+cbVgOzzWqOmOxcnt8lQXwU1rxJZyNYI4iiZ+kOkcNmvKxS2pgc7yRjpnNaMnvxAPw7S0g9hy1BF8iea1WJjrS202W02hskEgYwGjDVzThaNTT7tlKKvfg2y9+Ct+HIvnfP3xS6vy6Y4ZQyKZs4wtJexpaMRrVgBOdKDvW46KuF3utjn4QJhC2MtNXmgJdirlTPZ9lMO33kIjelvZh51k7LLA9wDuboGNcRXIHP3L1O91thuiG1O5w2iV9olrhGNjA5zW0aAKFrgFSZDYe+F1eIhc+XjZJwxaiahtdYFeNNQJ6qqbdodj50Qyl7oxZzhfHgL+eYZDSj3AYIxiNdgduqWPeuldmItkU1rikhdFJHFZGWZ7Oae2oZR+HWCNZyrQilEn3W+QV/aPzAr0jnRhjFeDHObwcRtUbl3cpWazvXm+rv8ntEkQdjDHUDwMIcKAhwB1VBT55FPRTfbTfEvnm02hznFziXE6y41J2ZnuX0LyIn90t9tN8SomPRstEA6V1fkIQsa2oQhCEIQhCEKmcsA/c1p/8J7rREkDdsuFfUV+3Q21WaWCTzZWOYSNYqMnDrBoexfMGkNxT2CYxWhpaQThf9iRuxzHaiOrWNRW2lkDCsNXEXhdhtvWvJtigfLhvHeEeWjeO8Jj8UlnwanTa14NrUJ5aN47wjywbx3hR+JUhSqYNqXg2hRXlY3jvCDaxvHeomdSFOpIzryZlHeVDeO8I8pG8d4Ud6pbhd5lXkyLi8pG8d4R5SN47wubxd3RXZziOcXH5UN47wjykbx3hG8Xd0VPXNpFLZecMJaDLE6Jxc2pDHa8O49aLVpFLJZ4IHFvN2fFzYDaZuNSXH7SgfKRvHeEeUjeO9R2m3upbDrWVw/5hWryl9oJiL5GNjc10TXRljfNGA6s88isS8oVqdaYpy5mKAOELBGBEwOaWupGNpB18FUPKhvHeEeVDeO8LnQ7FKz+0q03PptaLMZcBY5s7i+VkzBIxzq1xYTqOf+qBYvHTa0zTxTueGvgyh5pjWNjFa0DRlTjsyVX8qG8d4R5UN47wjo3vZcs+1lcL55QrVaYnRyGJrX05zmomsc+hB6TszrAKrWJcnlI3jvCPKRvHeF1rmtGS45rnZlb5CvoHkV9FN9tN8SQl0XbLapWxWdhke45NZnTrcdTR1lfTehejgsNiigric0Fz3DUXuOJ9OqpoOoLNUOFrLTTsIN1OIQhY1uQhCEIQhCEIWHKA0y/hx648ChCBquHRUcLKEKxUrCyhC4urCAsoXELCEIXUICEIQuFAWUIQhYQhC6hCEIQhCEIQuIQhCF1W3QfzZf7fmrU1CFAq1uiyhCFxSQhCE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http://2.bp.blogspot.com/-RV9F5qdfhzc/TafZ7f6NjuI/AAAAAAAAABQ/txyPrSMfpmM/s1600/L_Intel-NG80386SX-25+%2528SAMPLE%25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2771775" cy="2762251"/>
          </a:xfrm>
          <a:prstGeom prst="rect">
            <a:avLst/>
          </a:prstGeom>
          <a:noFill/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CD99-CF57-4ED6-B085-1E4A785CBAFF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Arquitecturas CISC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CISC pertenecen a la primera corriente de construcción de procesadores, antes del desarrollo de los RISC. </a:t>
            </a:r>
          </a:p>
          <a:p>
            <a:endParaRPr lang="es-MX" dirty="0" smtClean="0"/>
          </a:p>
          <a:p>
            <a:r>
              <a:rPr lang="es-MX" dirty="0" smtClean="0"/>
              <a:t>Ejemplos: </a:t>
            </a:r>
          </a:p>
          <a:p>
            <a:pPr lvl="1"/>
            <a:r>
              <a:rPr lang="es-MX" dirty="0" smtClean="0"/>
              <a:t>Motorola 68000, </a:t>
            </a:r>
            <a:r>
              <a:rPr lang="es-MX" dirty="0" err="1" smtClean="0"/>
              <a:t>Zilog</a:t>
            </a:r>
            <a:r>
              <a:rPr lang="es-MX" dirty="0" smtClean="0"/>
              <a:t> Z80 y toda la familia Intel x86 usada en la mayoría de las computadoras personales actuales.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58E-2AA4-4B89-AEEE-A8AD9B31D245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 RISC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RISC (</a:t>
            </a:r>
            <a:r>
              <a:rPr lang="es-MX" dirty="0" err="1" smtClean="0"/>
              <a:t>Reduced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Set </a:t>
            </a:r>
            <a:r>
              <a:rPr lang="es-MX" dirty="0" err="1" smtClean="0"/>
              <a:t>Computer</a:t>
            </a:r>
            <a:r>
              <a:rPr lang="es-MX" dirty="0" smtClean="0"/>
              <a:t>):</a:t>
            </a:r>
          </a:p>
          <a:p>
            <a:pPr lvl="1"/>
            <a:r>
              <a:rPr lang="es-MX" dirty="0" smtClean="0"/>
              <a:t>Instrucciones de tamaño fijo y presentadas en un reducido número de formatos.</a:t>
            </a:r>
          </a:p>
          <a:p>
            <a:pPr lvl="1"/>
            <a:r>
              <a:rPr lang="es-MX" dirty="0" smtClean="0"/>
              <a:t>Sólo las instrucciones de carga y almacenamiento acceden a la memoria de datos.</a:t>
            </a:r>
          </a:p>
          <a:p>
            <a:pPr lvl="1"/>
            <a:r>
              <a:rPr lang="es-MX" dirty="0" smtClean="0"/>
              <a:t>Suelen disponer de muchos registros de propósito general.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E1F-EE56-4D51-8C94-3530D837F9F3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objetivo de diseñar máquinas con esta arquitectura es posibilitar la segmentación y el paralelismo en la ejecución de instrucciones y reducir los accesos a memoria. </a:t>
            </a:r>
          </a:p>
          <a:p>
            <a:r>
              <a:rPr lang="es-MX" dirty="0" smtClean="0"/>
              <a:t>Ejemplos: </a:t>
            </a:r>
            <a:r>
              <a:rPr lang="es-MX" dirty="0" err="1" smtClean="0"/>
              <a:t>PowerPC</a:t>
            </a:r>
            <a:r>
              <a:rPr lang="es-MX" dirty="0" smtClean="0"/>
              <a:t>, DEC </a:t>
            </a:r>
            <a:r>
              <a:rPr lang="es-MX" dirty="0" err="1" smtClean="0"/>
              <a:t>Alpha</a:t>
            </a:r>
            <a:r>
              <a:rPr lang="es-MX" dirty="0" smtClean="0"/>
              <a:t>, MIPS, ARM.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8</a:t>
            </a:fld>
            <a:endParaRPr lang="es-MX"/>
          </a:p>
        </p:txBody>
      </p:sp>
      <p:pic>
        <p:nvPicPr>
          <p:cNvPr id="39938" name="Picture 2" descr="http://www.satmania.com/images/articles/fortecstar_5800ha/l/stb02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211" y="4509120"/>
            <a:ext cx="2057053" cy="2022262"/>
          </a:xfrm>
          <a:prstGeom prst="rect">
            <a:avLst/>
          </a:prstGeom>
          <a:noFill/>
        </p:spPr>
      </p:pic>
      <p:pic>
        <p:nvPicPr>
          <p:cNvPr id="39940" name="Picture 4" descr="http://upload.wikimedia.org/wikipedia/commons/thumb/7/7d/IBM_PowerPC601_PPC601FD-080-2_top.jpg/250px-IBM_PowerPC601_PPC601FD-080-2_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2718" y="4365104"/>
            <a:ext cx="2381250" cy="2381250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6DF-16E0-4881-BB94-F67F8E9F6403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Operativo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carga en memoria justo cuando la computadora termina el proceso de </a:t>
            </a:r>
            <a:r>
              <a:rPr lang="es-MX" dirty="0" err="1" smtClean="0"/>
              <a:t>bootstrap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Ejemplos: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9</a:t>
            </a:fld>
            <a:endParaRPr lang="es-MX"/>
          </a:p>
        </p:txBody>
      </p:sp>
      <p:pic>
        <p:nvPicPr>
          <p:cNvPr id="47106" name="Picture 2" descr="http://www.itespresso.es/wp-content/uploads/logos/ms-dos-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28"/>
            <a:ext cx="1419650" cy="1386525"/>
          </a:xfrm>
          <a:prstGeom prst="rect">
            <a:avLst/>
          </a:prstGeom>
          <a:noFill/>
        </p:spPr>
      </p:pic>
      <p:pic>
        <p:nvPicPr>
          <p:cNvPr id="47108" name="Picture 4" descr="http://www.definicionabc.com/wp-content/uploads/window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437112"/>
            <a:ext cx="1705372" cy="1705372"/>
          </a:xfrm>
          <a:prstGeom prst="rect">
            <a:avLst/>
          </a:prstGeom>
          <a:noFill/>
        </p:spPr>
      </p:pic>
      <p:pic>
        <p:nvPicPr>
          <p:cNvPr id="47110" name="Picture 6" descr="http://www.rudolpharts.com/images/mac-os-x-intro-video.jpg"/>
          <p:cNvPicPr>
            <a:picLocks noChangeAspect="1" noChangeArrowheads="1"/>
          </p:cNvPicPr>
          <p:nvPr/>
        </p:nvPicPr>
        <p:blipFill>
          <a:blip r:embed="rId4" cstate="print"/>
          <a:srcRect l="40773" t="31500" r="40540" b="39251"/>
          <a:stretch>
            <a:fillRect/>
          </a:stretch>
        </p:blipFill>
        <p:spPr bwMode="auto">
          <a:xfrm>
            <a:off x="5004048" y="4581128"/>
            <a:ext cx="1224136" cy="1446706"/>
          </a:xfrm>
          <a:prstGeom prst="rect">
            <a:avLst/>
          </a:prstGeom>
          <a:noFill/>
        </p:spPr>
      </p:pic>
      <p:pic>
        <p:nvPicPr>
          <p:cNvPr id="47112" name="Picture 8" descr="http://colission.com/wp-content/uploads/2011/02/linux_negro_blanc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365104"/>
            <a:ext cx="1296144" cy="1942411"/>
          </a:xfrm>
          <a:prstGeom prst="rect">
            <a:avLst/>
          </a:prstGeom>
          <a:noFill/>
        </p:spPr>
      </p:pic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28D-C89D-4C88-ABB4-CA40BE04AA50}" type="datetime1">
              <a:rPr lang="es-MX" smtClean="0"/>
              <a:pPr/>
              <a:t>07/02/2013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739</Words>
  <Application>Microsoft Office PowerPoint</Application>
  <PresentationFormat>Presentación en pantalla (4:3)</PresentationFormat>
  <Paragraphs>170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Arquitecturas de Computadoras II  Febrero 2013</vt:lpstr>
      <vt:lpstr>Sabes...</vt:lpstr>
      <vt:lpstr>Arquitectura Von Neumman</vt:lpstr>
      <vt:lpstr>Actividad 1</vt:lpstr>
      <vt:lpstr>Modelo de Arquitecturas CISC</vt:lpstr>
      <vt:lpstr>Modelo de Arquitecturas CISC</vt:lpstr>
      <vt:lpstr>Modelo de Arquitectura RISC</vt:lpstr>
      <vt:lpstr>RISC</vt:lpstr>
      <vt:lpstr>Sistema Operativo</vt:lpstr>
      <vt:lpstr>Primeras computadoras</vt:lpstr>
      <vt:lpstr>Primeras computadoras</vt:lpstr>
      <vt:lpstr>Primer microprocesador</vt:lpstr>
      <vt:lpstr>Computadoras personales</vt:lpstr>
      <vt:lpstr>Computadoras portátiles</vt:lpstr>
      <vt:lpstr>Computadora de escritorio</vt:lpstr>
      <vt:lpstr>En la actualidad</vt:lpstr>
      <vt:lpstr>En la actualidad</vt:lpstr>
      <vt:lpstr>Intel – Xeon 7500: Lo que viene después de RISC </vt:lpstr>
      <vt:lpstr>Procesadores Modernos</vt:lpstr>
      <vt:lpstr>Procesador AMD Opteron™ de Seis Núcleos </vt:lpstr>
      <vt:lpstr>Procesador CELL</vt:lpstr>
      <vt:lpstr>Xenon</vt:lpstr>
      <vt:lpstr>Computadoras personales actuales</vt:lpstr>
      <vt:lpstr>Tarea 2</vt:lpstr>
      <vt:lpstr>Arquitecturas ARM</vt:lpstr>
      <vt:lpstr>ARM</vt:lpstr>
      <vt:lpstr>ARM</vt:lpstr>
      <vt:lpstr>Actividad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servkey</dc:creator>
  <cp:lastModifiedBy>servkey</cp:lastModifiedBy>
  <cp:revision>7</cp:revision>
  <dcterms:created xsi:type="dcterms:W3CDTF">2012-03-05T22:36:03Z</dcterms:created>
  <dcterms:modified xsi:type="dcterms:W3CDTF">2013-02-07T21:59:42Z</dcterms:modified>
</cp:coreProperties>
</file>