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8" r:id="rId5"/>
    <p:sldId id="260" r:id="rId6"/>
    <p:sldId id="259" r:id="rId7"/>
    <p:sldId id="261" r:id="rId8"/>
    <p:sldId id="265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7ABEC-48F0-44A7-B5B0-72702517FA2D}" type="datetimeFigureOut">
              <a:rPr lang="es-MX" smtClean="0"/>
              <a:pPr/>
              <a:t>21/02/2013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4AD2-4FBF-46F1-BD87-1EF34FD119C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56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062-5869-41F0-8B56-BBBF3B54A17D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0884-87EE-461E-83F5-D58295557BA0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2AE-7C34-465C-9C89-B3C3AE03B449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4F-8626-41CA-B6A9-4E2B71BD5CAE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F96-8A0A-4A34-AC3D-B361E8322B4D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FAAB-46F9-4503-ADDC-503DD4B6CACC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F1D3-4FBC-4E60-A8D8-E5A6B79BF29A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569-8483-41A3-84F9-86129203B60E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98C4-D873-4D4C-AD52-E80DC24D07E5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9FAE-946E-477E-9FE2-79937E2C4C39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3808-41A9-41D9-964E-D85AA96E8795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A6EC-9A45-41B8-88A1-12C119CD0EAE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6890-38F0-4AD7-9B27-66A4D337717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Procesadores 8088, 8086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Febrero 2012</a:t>
            </a:r>
            <a:endParaRPr lang="es-MX" dirty="0"/>
          </a:p>
        </p:txBody>
      </p:sp>
      <p:pic>
        <p:nvPicPr>
          <p:cNvPr id="18434" name="Picture 2" descr="http://static.betazeta.com/www.chw.net/up/2010/08/intel8086-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48680"/>
            <a:ext cx="2952328" cy="1815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Fases de 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Especificación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Elaboración del algoritmo de la solución.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Diseño del diagrama de flujo.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Codificación en ensamblador.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Edición del programa fuente.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Traducción del programa fuente a código máquina.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Montaje del programa ejecutable.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Carga y ejecución del programa.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Verificación del funcionamiento del programa.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Clasificación de </a:t>
            </a:r>
            <a:r>
              <a:rPr lang="es-MX" smtClean="0"/>
              <a:t>los buses</a:t>
            </a:r>
          </a:p>
          <a:p>
            <a:pPr algn="ctr"/>
            <a:r>
              <a:rPr lang="es-MX" dirty="0" smtClean="0"/>
              <a:t>Controlador de interrupciones</a:t>
            </a:r>
          </a:p>
          <a:p>
            <a:pPr algn="ctr"/>
            <a:r>
              <a:rPr lang="es-MX" dirty="0" smtClean="0"/>
              <a:t>Controlador de dispositivos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8086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Procesador de 16 bits</a:t>
            </a:r>
          </a:p>
          <a:p>
            <a:pPr lvl="1"/>
            <a:r>
              <a:rPr lang="es-MX" dirty="0" smtClean="0"/>
              <a:t>Bus de direcciones de 20 bits : 1 Mbyte</a:t>
            </a:r>
          </a:p>
          <a:p>
            <a:pPr lvl="1"/>
            <a:r>
              <a:rPr lang="es-MX" dirty="0" smtClean="0"/>
              <a:t>Bus de datos interno de 16 bits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Bus de datos externo de:</a:t>
            </a:r>
          </a:p>
          <a:p>
            <a:pPr lvl="2"/>
            <a:r>
              <a:rPr lang="es-MX" dirty="0" smtClean="0"/>
              <a:t>16 bits en el 8086</a:t>
            </a:r>
          </a:p>
          <a:p>
            <a:pPr lvl="2"/>
            <a:r>
              <a:rPr lang="es-MX" dirty="0" smtClean="0"/>
              <a:t>8 bits en el 8088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89 instrucciones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270892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312368"/>
                <a:gridCol w="2468960"/>
              </a:tblGrid>
              <a:tr h="1483360">
                <a:tc>
                  <a:txBody>
                    <a:bodyPr/>
                    <a:lstStyle/>
                    <a:p>
                      <a:r>
                        <a:rPr lang="es-MX" dirty="0" smtClean="0"/>
                        <a:t>00000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Segmento 64Kb</a:t>
                      </a:r>
                    </a:p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[Segmento]:[Desplazamiento]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FFFFF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direcciones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Canal del microprocesador</a:t>
            </a:r>
          </a:p>
          <a:p>
            <a:r>
              <a:rPr lang="es-MX" dirty="0" smtClean="0"/>
              <a:t>Se utiliza para asignar las direcciones de memoria de los datos que transitan.</a:t>
            </a:r>
          </a:p>
          <a:p>
            <a:endParaRPr lang="es-MX" dirty="0"/>
          </a:p>
          <a:p>
            <a:r>
              <a:rPr lang="es-MX" dirty="0" smtClean="0"/>
              <a:t>En 8086:</a:t>
            </a:r>
          </a:p>
          <a:p>
            <a:pPr lvl="1"/>
            <a:r>
              <a:rPr lang="es-MX" dirty="0" smtClean="0"/>
              <a:t>20 bits (1MB )</a:t>
            </a:r>
          </a:p>
          <a:p>
            <a:r>
              <a:rPr lang="es-MX" dirty="0" smtClean="0"/>
              <a:t>386,486:</a:t>
            </a:r>
          </a:p>
          <a:p>
            <a:pPr lvl="1"/>
            <a:r>
              <a:rPr lang="es-MX" dirty="0" smtClean="0"/>
              <a:t>32 bits, 2^32,redirecciona hasta 4 GB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direcciones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Las direcciones son números naturales que indican la posición de los datos dentro de la memoria principal  o del espacio de direcciones de la unidad de entrada/salida.</a:t>
            </a:r>
          </a:p>
          <a:p>
            <a:endParaRPr lang="es-MX" dirty="0" smtClean="0"/>
          </a:p>
          <a:p>
            <a:r>
              <a:rPr lang="es-MX" dirty="0" smtClean="0"/>
              <a:t>El procesador 8086 tiene dos componentes conectados internamente:</a:t>
            </a:r>
          </a:p>
          <a:p>
            <a:endParaRPr lang="es-MX" dirty="0"/>
          </a:p>
          <a:p>
            <a:pPr lvl="1"/>
            <a:r>
              <a:rPr lang="es-MX" dirty="0" smtClean="0"/>
              <a:t>EU (Unidad de ejecución)</a:t>
            </a:r>
          </a:p>
          <a:p>
            <a:pPr lvl="2"/>
            <a:r>
              <a:rPr lang="es-MX" dirty="0" smtClean="0"/>
              <a:t>Encargada de realizar las operaciones aritméticas y lógicas, la dirección lógica se forma de dos partes:  segmento y desplazamiento.</a:t>
            </a:r>
          </a:p>
          <a:p>
            <a:pPr lvl="2"/>
            <a:r>
              <a:rPr lang="es-MX" dirty="0" smtClean="0"/>
              <a:t>Tiene una unidad aritmética lógica de 16 bits.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BIU (Unidad de interfaz con el Bus)</a:t>
            </a:r>
          </a:p>
          <a:p>
            <a:pPr lvl="2"/>
            <a:r>
              <a:rPr lang="es-MX" dirty="0" smtClean="0"/>
              <a:t>Maneja la lectura y escritura desde y hacia la memoria y los puertos de entrada/salida.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Canal de comunicación que transporta datos e información relevante.</a:t>
            </a:r>
          </a:p>
          <a:p>
            <a:endParaRPr lang="es-MX" dirty="0"/>
          </a:p>
          <a:p>
            <a:r>
              <a:rPr lang="es-MX" dirty="0" smtClean="0"/>
              <a:t>Permite la comunicación del CPU entre dispositivos de hardware como:</a:t>
            </a:r>
          </a:p>
          <a:p>
            <a:pPr lvl="1"/>
            <a:r>
              <a:rPr lang="es-MX" dirty="0" smtClean="0"/>
              <a:t>Teclado, mouse, impresora, monitor, memorias.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de control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Transporta información relacionada a las operaciones que se encuentra realizando el procesador.</a:t>
            </a:r>
          </a:p>
          <a:p>
            <a:endParaRPr lang="es-MX" dirty="0" smtClean="0"/>
          </a:p>
          <a:p>
            <a:r>
              <a:rPr lang="es-MX" dirty="0" smtClean="0"/>
              <a:t> Transportan un conjunto de señales cuyo propósito es la sincronía de todas las operaciones efectuadas por el CPU con los diferentes subsistemas de un equipo de computo.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Diferencia entre valor y referencia a memoria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Valor</a:t>
            </a:r>
          </a:p>
          <a:p>
            <a:pPr lvl="1"/>
            <a:r>
              <a:rPr lang="es-MX" dirty="0" smtClean="0"/>
              <a:t>Datos a los que se puede acceder de forma directa.</a:t>
            </a:r>
          </a:p>
          <a:p>
            <a:endParaRPr lang="es-MX" dirty="0" smtClean="0"/>
          </a:p>
          <a:p>
            <a:r>
              <a:rPr lang="es-MX" dirty="0" smtClean="0"/>
              <a:t>Referencia a memoria</a:t>
            </a:r>
          </a:p>
          <a:p>
            <a:pPr lvl="1"/>
            <a:r>
              <a:rPr lang="es-MX" dirty="0" smtClean="0"/>
              <a:t>Dirección de memoria para acceder de forma indirecta al dato.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Traducción de un programa fuente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6890-38F0-4AD7-9B27-66A4D3377170}" type="slidenum">
              <a:rPr lang="es-MX" smtClean="0"/>
              <a:pPr/>
              <a:t>9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818" t="71672" r="27945" b="9674"/>
          <a:stretch>
            <a:fillRect/>
          </a:stretch>
        </p:blipFill>
        <p:spPr bwMode="auto">
          <a:xfrm>
            <a:off x="611560" y="2708920"/>
            <a:ext cx="78375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305</Words>
  <Application>Microsoft Office PowerPoint</Application>
  <PresentationFormat>Presentación en pantalla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Procesadores 8088, 8086</vt:lpstr>
      <vt:lpstr>Características 8086</vt:lpstr>
      <vt:lpstr>Segmentos</vt:lpstr>
      <vt:lpstr>Bus de direcciones</vt:lpstr>
      <vt:lpstr>Bus de direcciones</vt:lpstr>
      <vt:lpstr>Bus de datos</vt:lpstr>
      <vt:lpstr>Bus de control</vt:lpstr>
      <vt:lpstr>Diferencia entre valor y referencia a memoria</vt:lpstr>
      <vt:lpstr>Traducción de un programa fuente</vt:lpstr>
      <vt:lpstr>Fases de desarrollo</vt:lpstr>
      <vt:lpstr>Tarea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8086</dc:title>
  <dc:creator>servkey</dc:creator>
  <cp:lastModifiedBy>servkey</cp:lastModifiedBy>
  <cp:revision>5</cp:revision>
  <dcterms:created xsi:type="dcterms:W3CDTF">2012-04-09T15:42:01Z</dcterms:created>
  <dcterms:modified xsi:type="dcterms:W3CDTF">2013-02-21T21:15:38Z</dcterms:modified>
</cp:coreProperties>
</file>