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7" r:id="rId3"/>
    <p:sldId id="257" r:id="rId4"/>
    <p:sldId id="285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8" r:id="rId15"/>
    <p:sldId id="269" r:id="rId16"/>
    <p:sldId id="271" r:id="rId17"/>
    <p:sldId id="272" r:id="rId18"/>
    <p:sldId id="273" r:id="rId19"/>
    <p:sldId id="286" r:id="rId20"/>
    <p:sldId id="287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70" r:id="rId31"/>
    <p:sldId id="275" r:id="rId3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E03C"/>
    <a:srgbClr val="233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3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53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7CFC5-4CA2-433E-B57B-0EB2F2C0DEAF}" type="datetimeFigureOut">
              <a:rPr lang="es-MX" smtClean="0"/>
              <a:t>16/05/2014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EC9B8-C252-4B36-B99D-F437651192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7073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EC9B8-C252-4B36-B99D-F43765119217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28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3DB7-4828-48D8-BD73-EC9F784E9CBE}" type="datetime1">
              <a:rPr lang="es-MX" smtClean="0"/>
              <a:t>16/05/2014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73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CF41-B315-4637-B8BE-10AE77FCDBF2}" type="datetime1">
              <a:rPr lang="es-MX" smtClean="0"/>
              <a:t>16/05/2014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849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D16F-8440-40DA-BA37-307EC9BE32AF}" type="datetime1">
              <a:rPr lang="es-MX" smtClean="0"/>
              <a:t>16/05/2014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594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37BF-BEA6-4742-BAF1-2953FCCCF156}" type="datetime1">
              <a:rPr lang="es-MX" smtClean="0"/>
              <a:t>16/05/2014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144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A023-F0A5-4E19-BE9C-70E993277C73}" type="datetime1">
              <a:rPr lang="es-MX" smtClean="0"/>
              <a:t>16/05/2014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14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F027-8F6A-4549-9921-8853530820F6}" type="datetime1">
              <a:rPr lang="es-MX" smtClean="0"/>
              <a:t>16/05/2014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194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7253-FCE3-46C7-AD29-67C2B0514EAD}" type="datetime1">
              <a:rPr lang="es-MX" smtClean="0"/>
              <a:t>16/05/2014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134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04CB-0EFC-4613-8F46-8E4F09A33961}" type="datetime1">
              <a:rPr lang="es-MX" smtClean="0"/>
              <a:t>16/05/2014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410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DCCD-0AF9-4F6C-88A9-58738966E566}" type="datetime1">
              <a:rPr lang="es-MX" smtClean="0"/>
              <a:t>16/05/2014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784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9CA1-2156-4338-8B81-1F5FA61057EC}" type="datetime1">
              <a:rPr lang="es-MX" smtClean="0"/>
              <a:t>16/05/2014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676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A56D-5666-44D9-B436-709AE21F89C2}" type="datetime1">
              <a:rPr lang="es-MX" smtClean="0"/>
              <a:t>16/05/2014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60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1323E-4F0A-4C50-9994-A00C44D9D435}" type="datetime1">
              <a:rPr lang="es-MX" smtClean="0"/>
              <a:t>16/05/2014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C1FD-FF24-41A6-8940-19BB56CFDD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150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MX" sz="2800" dirty="0" smtClean="0"/>
              <a:t>DISEÑO </a:t>
            </a:r>
            <a:r>
              <a:rPr lang="es-MX" sz="2800" dirty="0"/>
              <a:t>E IMPLEMENTACIÓN DE UNA ARQUITECTURA CONSCIENTE DEL CONTEXTO PARA SISTEMAS </a:t>
            </a:r>
            <a:r>
              <a:rPr lang="es-MX" sz="2800" dirty="0" smtClean="0"/>
              <a:t>GROUPWARE</a:t>
            </a:r>
            <a:r>
              <a:rPr lang="es-MX" sz="2800" dirty="0"/>
              <a:t/>
            </a:r>
            <a:br>
              <a:rPr lang="es-MX" sz="2800" dirty="0"/>
            </a:br>
            <a:endParaRPr lang="es-MX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MX" sz="2000" dirty="0"/>
              <a:t>MODALIDAD:</a:t>
            </a:r>
          </a:p>
          <a:p>
            <a:r>
              <a:rPr lang="es-MX" sz="2000" dirty="0"/>
              <a:t>TRABAJO PRÁCTICO TÉCNICO</a:t>
            </a:r>
          </a:p>
          <a:p>
            <a:r>
              <a:rPr lang="es-MX" sz="2000" dirty="0" smtClean="0"/>
              <a:t>Presenta: Santiago de Jesús González Medellín</a:t>
            </a:r>
          </a:p>
          <a:p>
            <a:r>
              <a:rPr lang="es-MX" sz="2000" dirty="0" smtClean="0"/>
              <a:t>Director: MCA</a:t>
            </a:r>
            <a:r>
              <a:rPr lang="es-MX" sz="2000" dirty="0"/>
              <a:t>. </a:t>
            </a:r>
            <a:r>
              <a:rPr lang="es-MX" sz="2000" dirty="0" smtClean="0"/>
              <a:t>Luis Gerardo </a:t>
            </a:r>
            <a:r>
              <a:rPr lang="es-MX" sz="2000" dirty="0" err="1" smtClean="0"/>
              <a:t>Montané</a:t>
            </a:r>
            <a:r>
              <a:rPr lang="es-MX" sz="2000" dirty="0" smtClean="0"/>
              <a:t> Jiménez</a:t>
            </a:r>
          </a:p>
          <a:p>
            <a:r>
              <a:rPr lang="es-MX" sz="2000" dirty="0" smtClean="0"/>
              <a:t>Codirector: </a:t>
            </a:r>
            <a:r>
              <a:rPr lang="es-MX" sz="2000" dirty="0"/>
              <a:t>DR. </a:t>
            </a:r>
            <a:r>
              <a:rPr lang="es-MX" sz="2000" dirty="0" smtClean="0"/>
              <a:t>Edgard Iván Benítez Guerrero</a:t>
            </a:r>
          </a:p>
          <a:p>
            <a:endParaRPr lang="es-MX" sz="2000" dirty="0" smtClean="0"/>
          </a:p>
          <a:p>
            <a:endParaRPr lang="es-MX" sz="20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07" y="260648"/>
            <a:ext cx="1763624" cy="1660192"/>
          </a:xfrm>
          <a:prstGeom prst="rect">
            <a:avLst/>
          </a:prstGeo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30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Groupware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Según la Real Academia de la Lengua Española:</a:t>
            </a:r>
          </a:p>
          <a:p>
            <a:r>
              <a:rPr lang="es-MX" dirty="0" smtClean="0"/>
              <a:t>Comunicación: </a:t>
            </a:r>
            <a:r>
              <a:rPr lang="es-MX" dirty="0"/>
              <a:t> </a:t>
            </a:r>
            <a:r>
              <a:rPr lang="es-MX" dirty="0" smtClean="0"/>
              <a:t>Trato</a:t>
            </a:r>
            <a:r>
              <a:rPr lang="es-MX" dirty="0"/>
              <a:t>, correspondencia entre dos o más personas.</a:t>
            </a:r>
            <a:endParaRPr lang="es-MX" dirty="0" smtClean="0"/>
          </a:p>
          <a:p>
            <a:r>
              <a:rPr lang="es-MX" dirty="0" smtClean="0"/>
              <a:t>Cooperación: </a:t>
            </a:r>
            <a:r>
              <a:rPr lang="es-MX" dirty="0"/>
              <a:t>Obrar juntamente con otro u otros para un mismo fin.</a:t>
            </a:r>
            <a:endParaRPr lang="es-MX" dirty="0" smtClean="0"/>
          </a:p>
          <a:p>
            <a:r>
              <a:rPr lang="es-MX" dirty="0" smtClean="0"/>
              <a:t>Coordinación: </a:t>
            </a:r>
            <a:r>
              <a:rPr lang="es-MX" dirty="0"/>
              <a:t>Concertar medios, esfuerzos, etc., para una acción común.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712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Groupware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800" dirty="0" smtClean="0"/>
              <a:t>Una taxonomía clásica de los Groupware es la siguiente propuesta por </a:t>
            </a:r>
            <a:r>
              <a:rPr lang="es-MX" sz="2800" dirty="0" err="1" smtClean="0"/>
              <a:t>Johansen</a:t>
            </a:r>
            <a:r>
              <a:rPr lang="es-MX" sz="2800" dirty="0" smtClean="0"/>
              <a:t> (Johansen,1988).</a:t>
            </a:r>
            <a:endParaRPr lang="es-MX" sz="28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934246"/>
              </p:ext>
            </p:extLst>
          </p:nvPr>
        </p:nvGraphicFramePr>
        <p:xfrm>
          <a:off x="1234952" y="3284984"/>
          <a:ext cx="6433392" cy="250138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44464"/>
                <a:gridCol w="2144464"/>
                <a:gridCol w="2144464"/>
              </a:tblGrid>
              <a:tr h="481797"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Mismo</a:t>
                      </a:r>
                      <a:r>
                        <a:rPr lang="es-MX" baseline="0" dirty="0" smtClean="0"/>
                        <a:t> tiempo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Tiempos diferentes</a:t>
                      </a:r>
                      <a:endParaRPr lang="es-MX" dirty="0"/>
                    </a:p>
                  </a:txBody>
                  <a:tcPr/>
                </a:tc>
              </a:tr>
              <a:tr h="831595">
                <a:tc>
                  <a:txBody>
                    <a:bodyPr/>
                    <a:lstStyle/>
                    <a:p>
                      <a:r>
                        <a:rPr lang="es-MX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Mismo Lugar</a:t>
                      </a:r>
                      <a:endParaRPr lang="es-MX" sz="1800" b="1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Interacción cara a cara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Interacción</a:t>
                      </a:r>
                      <a:r>
                        <a:rPr lang="es-MX" baseline="0" dirty="0" smtClean="0"/>
                        <a:t> asíncrona</a:t>
                      </a:r>
                      <a:endParaRPr lang="es-MX" dirty="0"/>
                    </a:p>
                  </a:txBody>
                  <a:tcPr/>
                </a:tc>
              </a:tr>
              <a:tr h="11879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Diferentes Lugares</a:t>
                      </a:r>
                      <a:endParaRPr lang="es-MX" sz="1800" b="1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Interacción síncrona distribuida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Interacción distribuida asíncrona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646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Groupware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Para que un Groupware proporcione un mejor apoyo a un grupo de usuarios en tareas colaborativas se le dota con conocimiento del contexto que rodea dichas tareas y usuarios, así el sistema se podrá adaptar a las necesidades de estos y podrá actuar en consecuencia.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003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Contexto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El contexto es, visto desde una perspectiva computacional, información </a:t>
            </a:r>
            <a:r>
              <a:rPr lang="es-MX" dirty="0"/>
              <a:t>relevante sobre las entidades en la interacción </a:t>
            </a:r>
            <a:r>
              <a:rPr lang="es-MX" dirty="0" smtClean="0"/>
              <a:t>usuario-computadora</a:t>
            </a:r>
            <a:r>
              <a:rPr lang="es-MX" dirty="0"/>
              <a:t>, </a:t>
            </a:r>
            <a:r>
              <a:rPr lang="es-MX" dirty="0" smtClean="0"/>
              <a:t>incluyéndolos; </a:t>
            </a:r>
            <a:r>
              <a:rPr lang="es-MX" dirty="0"/>
              <a:t>una entidad puede ser una persona, lugar u objeto </a:t>
            </a:r>
            <a:r>
              <a:rPr lang="es-MX" dirty="0" smtClean="0"/>
              <a:t>relevante </a:t>
            </a:r>
            <a:r>
              <a:rPr lang="es-MX" dirty="0"/>
              <a:t>para la interacción entre un usuario y una </a:t>
            </a:r>
            <a:r>
              <a:rPr lang="es-MX" dirty="0" smtClean="0"/>
              <a:t>aplicación (</a:t>
            </a:r>
            <a:r>
              <a:rPr lang="es-MX" dirty="0"/>
              <a:t>Dey, A. K., </a:t>
            </a:r>
            <a:r>
              <a:rPr lang="es-MX" dirty="0" err="1"/>
              <a:t>Abowd</a:t>
            </a:r>
            <a:r>
              <a:rPr lang="es-MX" dirty="0"/>
              <a:t>, G. D., &amp; </a:t>
            </a:r>
            <a:r>
              <a:rPr lang="es-MX" dirty="0" err="1"/>
              <a:t>Salber</a:t>
            </a:r>
            <a:r>
              <a:rPr lang="es-MX" dirty="0"/>
              <a:t>, D., 2001</a:t>
            </a:r>
            <a:r>
              <a:rPr lang="es-MX" dirty="0" smtClean="0"/>
              <a:t>).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462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Consciencia contextual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Dey </a:t>
            </a:r>
            <a:r>
              <a:rPr lang="es-MX" dirty="0"/>
              <a:t>(Dey, A. K., </a:t>
            </a:r>
            <a:r>
              <a:rPr lang="es-MX" dirty="0" err="1"/>
              <a:t>Abowd</a:t>
            </a:r>
            <a:r>
              <a:rPr lang="es-MX" dirty="0"/>
              <a:t>, G. D., &amp; </a:t>
            </a:r>
            <a:r>
              <a:rPr lang="es-MX" dirty="0" err="1"/>
              <a:t>Salber</a:t>
            </a:r>
            <a:r>
              <a:rPr lang="es-MX" dirty="0"/>
              <a:t>, D., 2001), </a:t>
            </a:r>
            <a:r>
              <a:rPr lang="es-MX" dirty="0" smtClean="0"/>
              <a:t>haciendo un estudio sobre el tema, </a:t>
            </a:r>
            <a:r>
              <a:rPr lang="es-MX" dirty="0"/>
              <a:t>define </a:t>
            </a:r>
            <a:r>
              <a:rPr lang="es-MX" dirty="0" smtClean="0"/>
              <a:t>computación consciente del contexto como el uso </a:t>
            </a:r>
            <a:r>
              <a:rPr lang="es-MX" dirty="0"/>
              <a:t>el contexto para proporcionar información relevante y/o servicios al usuario, donde la relevancia depende de la tarea </a:t>
            </a:r>
            <a:r>
              <a:rPr lang="es-MX" dirty="0" smtClean="0"/>
              <a:t>llevada a cabo.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09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3200" dirty="0" smtClean="0"/>
              <a:t>Consciencia contextual.</a:t>
            </a:r>
            <a:br>
              <a:rPr lang="es-MX" sz="3200" dirty="0" smtClean="0"/>
            </a:br>
            <a:r>
              <a:rPr lang="es-MX" sz="3200" dirty="0" smtClean="0"/>
              <a:t>Ejemplos (</a:t>
            </a:r>
            <a:r>
              <a:rPr lang="en-US" sz="3200" dirty="0" err="1" smtClean="0"/>
              <a:t>Guanling</a:t>
            </a:r>
            <a:r>
              <a:rPr lang="en-US" sz="3200" dirty="0" smtClean="0"/>
              <a:t> Chen and David </a:t>
            </a:r>
            <a:r>
              <a:rPr lang="en-US" sz="3200" dirty="0" err="1" smtClean="0"/>
              <a:t>Kotz</a:t>
            </a:r>
            <a:r>
              <a:rPr lang="en-US" sz="3200" dirty="0" smtClean="0"/>
              <a:t>, 2000</a:t>
            </a:r>
            <a:r>
              <a:rPr lang="es-MX" sz="3200" dirty="0" smtClean="0"/>
              <a:t>)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800" dirty="0" smtClean="0"/>
              <a:t>Shopping </a:t>
            </a:r>
            <a:r>
              <a:rPr lang="es-MX" sz="2800" dirty="0" err="1"/>
              <a:t>A</a:t>
            </a:r>
            <a:r>
              <a:rPr lang="es-MX" sz="2800" dirty="0" err="1" smtClean="0"/>
              <a:t>ssistant</a:t>
            </a:r>
            <a:r>
              <a:rPr lang="es-MX" sz="2800" dirty="0" smtClean="0"/>
              <a:t>: Sistema que guía a los compradores por la tienda, muestra datos de los productos y hace comparaciones con otros, puede guardar perfiles del usuario o puede ser utilizada de forma anónima.</a:t>
            </a:r>
          </a:p>
          <a:p>
            <a:pPr algn="just"/>
            <a:r>
              <a:rPr lang="es-MX" sz="2800" dirty="0" err="1" smtClean="0"/>
              <a:t>Cyberguide</a:t>
            </a:r>
            <a:r>
              <a:rPr lang="es-MX" sz="2800" dirty="0" smtClean="0"/>
              <a:t>: Sistema que proporciona al usuario información sobre su ubicación actual, por ejemplo encontrar una dirección e información adicional sobre el lugar.</a:t>
            </a:r>
            <a:endParaRPr lang="es-MX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36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Consciencia contextual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Los sistemas apoyan en varias tareas, ya sea ejecutando instrucciones para adaptarse a las situaciones o presentando información importante para que el usuario pueda saber el estado de su situación y/o del grupo al que pertenece y la actividad que realizan, es decir, que el usuario sea consciente de la situación.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6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Consciencia (</a:t>
            </a:r>
            <a:r>
              <a:rPr lang="es-MX" dirty="0" err="1" smtClean="0"/>
              <a:t>Awarness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Amir </a:t>
            </a:r>
            <a:r>
              <a:rPr lang="en-US" dirty="0" err="1" smtClean="0"/>
              <a:t>Talaei-Khoei</a:t>
            </a:r>
            <a:r>
              <a:rPr lang="en-US" dirty="0" smtClean="0"/>
              <a:t> (</a:t>
            </a:r>
            <a:r>
              <a:rPr lang="en-US" dirty="0" err="1" smtClean="0"/>
              <a:t>Talaei-Khoei</a:t>
            </a:r>
            <a:r>
              <a:rPr lang="en-US" dirty="0" smtClean="0"/>
              <a:t> et al. 2012)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revisión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el </a:t>
            </a:r>
            <a:r>
              <a:rPr lang="en-US" dirty="0" err="1" smtClean="0"/>
              <a:t>tema</a:t>
            </a:r>
            <a:r>
              <a:rPr lang="en-US" dirty="0" smtClean="0"/>
              <a:t> propone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clasificación</a:t>
            </a:r>
            <a:r>
              <a:rPr lang="en-US" dirty="0" smtClean="0"/>
              <a:t> de </a:t>
            </a:r>
            <a:r>
              <a:rPr lang="en-US" dirty="0" err="1" smtClean="0"/>
              <a:t>consciencia</a:t>
            </a:r>
            <a:r>
              <a:rPr lang="en-US" dirty="0" smtClean="0"/>
              <a:t>:</a:t>
            </a:r>
          </a:p>
          <a:p>
            <a:r>
              <a:rPr lang="es-MX" dirty="0" err="1" smtClean="0"/>
              <a:t>Artifactual</a:t>
            </a:r>
            <a:endParaRPr lang="es-MX" dirty="0" smtClean="0"/>
          </a:p>
          <a:p>
            <a:r>
              <a:rPr lang="es-MX" dirty="0" smtClean="0"/>
              <a:t>Personal</a:t>
            </a:r>
          </a:p>
          <a:p>
            <a:r>
              <a:rPr lang="es-MX" dirty="0" smtClean="0"/>
              <a:t>Espacial</a:t>
            </a:r>
          </a:p>
          <a:p>
            <a:r>
              <a:rPr lang="es-MX" dirty="0" smtClean="0"/>
              <a:t>Temporal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42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del arte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Muchos estudios se han hecho ya del tema, algunos se enfocan al trato del contexto, otros hacen énfasis en la presentación de la información o se enfocan en mantener la consciencia del usuario con el mínimo de interrupciones para realizar bien su tarea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87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del arte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presente trabajo parte de un modelo conceptual de arquitectura propuesta por </a:t>
            </a:r>
            <a:r>
              <a:rPr lang="es-MX" dirty="0" err="1" smtClean="0"/>
              <a:t>Montané</a:t>
            </a:r>
            <a:r>
              <a:rPr lang="es-MX" dirty="0" smtClean="0"/>
              <a:t> (</a:t>
            </a:r>
            <a:r>
              <a:rPr lang="es-MX" dirty="0" err="1" smtClean="0"/>
              <a:t>Montané</a:t>
            </a:r>
            <a:r>
              <a:rPr lang="es-MX" dirty="0" smtClean="0"/>
              <a:t> 2013) que se divide en 3 capas: la capa de recuperación de datos contextuales, la capa de manejo de datos contextuales, y la capa de uso de datos contextuales.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75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Agenda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Contexto</a:t>
            </a:r>
          </a:p>
          <a:p>
            <a:r>
              <a:rPr lang="es-MX" dirty="0" smtClean="0"/>
              <a:t>Problema</a:t>
            </a:r>
          </a:p>
          <a:p>
            <a:r>
              <a:rPr lang="es-MX" dirty="0" smtClean="0"/>
              <a:t>Objetivos</a:t>
            </a:r>
          </a:p>
          <a:p>
            <a:r>
              <a:rPr lang="es-MX" dirty="0" smtClean="0"/>
              <a:t>Marco teórico</a:t>
            </a:r>
          </a:p>
          <a:p>
            <a:r>
              <a:rPr lang="es-MX" dirty="0" smtClean="0"/>
              <a:t>Estado del arte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86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del arte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615" y="1196752"/>
            <a:ext cx="5490697" cy="5189438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304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Estado del arte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800" dirty="0" smtClean="0"/>
              <a:t>Alves en su trabajo, que habla sobre un modelo de propagación de contexto(</a:t>
            </a:r>
            <a:r>
              <a:rPr lang="es-MX" sz="2800" dirty="0" err="1" smtClean="0"/>
              <a:t>Radiator</a:t>
            </a:r>
            <a:r>
              <a:rPr lang="es-MX" sz="2800" dirty="0" smtClean="0"/>
              <a:t>), el cual propone la agregación de información para poder retardar la entrega de la información. De su trabajo se desprenden las siguientes definiciones.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851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Contexto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 smtClean="0"/>
              <a:t>(Alves 2013) Contexto </a:t>
            </a:r>
            <a:r>
              <a:rPr lang="es-MX" dirty="0"/>
              <a:t>C es una 3-tupla (P, t, A) que representa los atributos que caracteriza la situación de un grupo de personas P durante un intervalo de tiempo t. Por ejemplo suponiendo que Alice está en Nueva York entre Julio 1° y Julio 3°. Podemos definir su contexto C como:</a:t>
            </a:r>
          </a:p>
          <a:p>
            <a:r>
              <a:rPr lang="es-MX" dirty="0"/>
              <a:t>	C=(('Alice'), '01/07'..'03/07', ('ubicación', 'Nueva York')) "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03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Agregación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MX" dirty="0"/>
              <a:t>{(P1, t1, A1), ..., (</a:t>
            </a:r>
            <a:r>
              <a:rPr lang="es-MX" dirty="0" err="1"/>
              <a:t>Pn</a:t>
            </a:r>
            <a:r>
              <a:rPr lang="es-MX" dirty="0"/>
              <a:t>, </a:t>
            </a:r>
            <a:r>
              <a:rPr lang="es-MX" dirty="0" err="1"/>
              <a:t>tn</a:t>
            </a:r>
            <a:r>
              <a:rPr lang="es-MX" dirty="0"/>
              <a:t>, </a:t>
            </a:r>
            <a:r>
              <a:rPr lang="es-MX" dirty="0" err="1"/>
              <a:t>An</a:t>
            </a:r>
            <a:r>
              <a:rPr lang="es-MX" dirty="0"/>
              <a:t>)} es un conjunto de contextos y Ac un atributo en común tal que para todo atributo </a:t>
            </a:r>
            <a:r>
              <a:rPr lang="es-MX" dirty="0" err="1"/>
              <a:t>Ai</a:t>
            </a:r>
            <a:r>
              <a:rPr lang="es-MX" dirty="0"/>
              <a:t> perteneciente a A1 ... </a:t>
            </a:r>
            <a:r>
              <a:rPr lang="es-MX" dirty="0" err="1"/>
              <a:t>An</a:t>
            </a:r>
            <a:r>
              <a:rPr lang="es-MX" dirty="0"/>
              <a:t>, Ac pertenece a </a:t>
            </a:r>
            <a:r>
              <a:rPr lang="es-MX" dirty="0" err="1"/>
              <a:t>Ai</a:t>
            </a:r>
            <a:r>
              <a:rPr lang="es-MX" dirty="0"/>
              <a:t>.</a:t>
            </a:r>
          </a:p>
          <a:p>
            <a:pPr algn="just"/>
            <a:r>
              <a:rPr lang="es-MX" sz="3000" dirty="0" err="1" smtClean="0"/>
              <a:t>Aggr</a:t>
            </a:r>
            <a:r>
              <a:rPr lang="es-MX" sz="3000" dirty="0" smtClean="0"/>
              <a:t>(Ac</a:t>
            </a:r>
            <a:r>
              <a:rPr lang="es-MX" sz="3000" dirty="0"/>
              <a:t>,{(P1,t1,A1), .., (</a:t>
            </a:r>
            <a:r>
              <a:rPr lang="es-MX" sz="3000" dirty="0" err="1"/>
              <a:t>Pn,tn,An</a:t>
            </a:r>
            <a:r>
              <a:rPr lang="es-MX" sz="3000" dirty="0"/>
              <a:t>)})=(</a:t>
            </a:r>
            <a:r>
              <a:rPr lang="es-MX" sz="3000" dirty="0" err="1"/>
              <a:t>P,t,A</a:t>
            </a:r>
            <a:r>
              <a:rPr lang="es-MX" sz="3000" dirty="0"/>
              <a:t>) de donde Para todo Pi perteneciente a P1,..,Pn tal que Pi pertenece a P ó</a:t>
            </a:r>
          </a:p>
          <a:p>
            <a:pPr algn="just"/>
            <a:r>
              <a:rPr lang="es-MX" sz="3000" dirty="0" smtClean="0"/>
              <a:t>Para </a:t>
            </a:r>
            <a:r>
              <a:rPr lang="es-MX" sz="3000" dirty="0"/>
              <a:t>todo ti perteneciente a t1,..,tn : ti está incluido o es igual a t ó</a:t>
            </a:r>
          </a:p>
          <a:p>
            <a:r>
              <a:rPr lang="es-MX" sz="3000" dirty="0" smtClean="0"/>
              <a:t>Para </a:t>
            </a:r>
            <a:r>
              <a:rPr lang="es-MX" sz="3000" dirty="0"/>
              <a:t>todo </a:t>
            </a:r>
            <a:r>
              <a:rPr lang="es-MX" sz="3000" dirty="0" err="1"/>
              <a:t>Ai</a:t>
            </a:r>
            <a:r>
              <a:rPr lang="es-MX" sz="3000" dirty="0"/>
              <a:t>...</a:t>
            </a:r>
            <a:r>
              <a:rPr lang="es-MX" sz="3000" dirty="0" err="1"/>
              <a:t>An</a:t>
            </a:r>
            <a:r>
              <a:rPr lang="es-MX" sz="3000" dirty="0"/>
              <a:t>: </a:t>
            </a:r>
            <a:r>
              <a:rPr lang="es-MX" sz="3000" dirty="0" err="1"/>
              <a:t>Ai</a:t>
            </a:r>
            <a:r>
              <a:rPr lang="es-MX" sz="3000" dirty="0"/>
              <a:t> pertenece a </a:t>
            </a:r>
            <a:r>
              <a:rPr lang="es-MX" sz="3000" dirty="0" err="1"/>
              <a:t>A</a:t>
            </a:r>
            <a:r>
              <a:rPr lang="es-MX" sz="3000" dirty="0"/>
              <a:t>"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85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Agregabilidad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CP es el contexto actual de una persona P y </a:t>
            </a:r>
            <a:r>
              <a:rPr lang="es-MX" dirty="0" err="1"/>
              <a:t>Cx</a:t>
            </a:r>
            <a:r>
              <a:rPr lang="es-MX" dirty="0"/>
              <a:t> el contexto de alguien más que el sistema quiere propagar a P.</a:t>
            </a:r>
          </a:p>
          <a:p>
            <a:r>
              <a:rPr lang="es-MX" dirty="0"/>
              <a:t>La función de Agregabilidad G (CP, </a:t>
            </a:r>
            <a:r>
              <a:rPr lang="es-MX" dirty="0" err="1"/>
              <a:t>Cx</a:t>
            </a:r>
            <a:r>
              <a:rPr lang="es-MX" dirty="0"/>
              <a:t>) representa que tan agregado debe de estar </a:t>
            </a:r>
            <a:r>
              <a:rPr lang="es-MX" dirty="0" err="1"/>
              <a:t>Cx</a:t>
            </a:r>
            <a:r>
              <a:rPr lang="es-MX" dirty="0"/>
              <a:t> antes de ser transmitido a P , tomando en consideración el contexto actual de </a:t>
            </a:r>
            <a:r>
              <a:rPr lang="es-MX" dirty="0" smtClean="0"/>
              <a:t>CP.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52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del arte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Ardissono</a:t>
            </a:r>
            <a:r>
              <a:rPr lang="es-MX" dirty="0"/>
              <a:t> (</a:t>
            </a:r>
            <a:r>
              <a:rPr lang="es-MX" dirty="0" err="1"/>
              <a:t>Ardissono</a:t>
            </a:r>
            <a:r>
              <a:rPr lang="es-MX" dirty="0"/>
              <a:t>, L. et al. 2012) propone 2 políticas dependientes del contexto </a:t>
            </a:r>
            <a:r>
              <a:rPr lang="es-MX" dirty="0" smtClean="0"/>
              <a:t>para </a:t>
            </a:r>
            <a:r>
              <a:rPr lang="es-MX" dirty="0"/>
              <a:t>el manejo de </a:t>
            </a:r>
            <a:r>
              <a:rPr lang="es-MX" dirty="0" smtClean="0"/>
              <a:t>notificaciones en </a:t>
            </a:r>
            <a:r>
              <a:rPr lang="es-MX" dirty="0"/>
              <a:t>base a las actividades actuales del usuario en </a:t>
            </a:r>
            <a:r>
              <a:rPr lang="es-MX" dirty="0" smtClean="0"/>
              <a:t>dos niveles: </a:t>
            </a:r>
            <a:r>
              <a:rPr lang="es-MX" dirty="0"/>
              <a:t>colaboración general de la tarea actual del usuario </a:t>
            </a:r>
            <a:r>
              <a:rPr lang="es-MX" dirty="0" smtClean="0"/>
              <a:t>y </a:t>
            </a:r>
            <a:r>
              <a:rPr lang="es-MX" dirty="0"/>
              <a:t>tarea llevada a cabo</a:t>
            </a:r>
            <a:r>
              <a:rPr lang="es-MX" dirty="0" smtClean="0"/>
              <a:t>. Estas políticas son aplicadas en el framework CONRAD </a:t>
            </a:r>
            <a:r>
              <a:rPr lang="es-MX" dirty="0"/>
              <a:t>(</a:t>
            </a:r>
            <a:r>
              <a:rPr lang="es-MX" dirty="0" err="1"/>
              <a:t>COntext</a:t>
            </a:r>
            <a:r>
              <a:rPr lang="es-MX" dirty="0"/>
              <a:t> </a:t>
            </a:r>
            <a:r>
              <a:rPr lang="es-MX" dirty="0" err="1"/>
              <a:t>depeNdent</a:t>
            </a:r>
            <a:r>
              <a:rPr lang="es-MX" dirty="0"/>
              <a:t> </a:t>
            </a:r>
            <a:r>
              <a:rPr lang="es-MX" dirty="0" err="1"/>
              <a:t>awaReness</a:t>
            </a:r>
            <a:r>
              <a:rPr lang="es-MX" dirty="0"/>
              <a:t> </a:t>
            </a:r>
            <a:r>
              <a:rPr lang="es-MX" dirty="0" err="1"/>
              <a:t>informAtion</a:t>
            </a:r>
            <a:r>
              <a:rPr lang="es-MX" dirty="0"/>
              <a:t> </a:t>
            </a:r>
            <a:r>
              <a:rPr lang="es-MX" dirty="0" err="1"/>
              <a:t>Delivery</a:t>
            </a:r>
            <a:r>
              <a:rPr lang="es-MX" dirty="0"/>
              <a:t>, por sus siglas en inglés)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88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del arte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Antunes</a:t>
            </a:r>
            <a:r>
              <a:rPr lang="es-MX" dirty="0"/>
              <a:t> (</a:t>
            </a:r>
            <a:r>
              <a:rPr lang="es-MX" dirty="0" err="1"/>
              <a:t>Antunes</a:t>
            </a:r>
            <a:r>
              <a:rPr lang="es-MX" dirty="0"/>
              <a:t>, P. 2012) presenta un framework detallado para evaluar los sistemas colaborativos bajo desarrollo de acuerdo a variables dadas y niveles de desempeño</a:t>
            </a:r>
            <a:r>
              <a:rPr lang="es-MX" dirty="0" smtClean="0"/>
              <a:t>.</a:t>
            </a:r>
          </a:p>
          <a:p>
            <a:r>
              <a:rPr lang="es-MX" dirty="0" smtClean="0"/>
              <a:t>En su estudio de métodos de evaluación se pueden encontrar los siguientes.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706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del arte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800" dirty="0"/>
              <a:t>Evaluación heurística de Groupware:(</a:t>
            </a:r>
            <a:r>
              <a:rPr lang="es-MX" sz="2800" dirty="0" err="1"/>
              <a:t>Backer</a:t>
            </a:r>
            <a:r>
              <a:rPr lang="es-MX" sz="2800" dirty="0"/>
              <a:t> et al 2002) es basado en ocho heurísticas groupware </a:t>
            </a:r>
            <a:r>
              <a:rPr lang="es-MX" sz="2800" dirty="0" smtClean="0"/>
              <a:t>como </a:t>
            </a:r>
            <a:r>
              <a:rPr lang="es-MX" sz="2800" dirty="0"/>
              <a:t>lista de </a:t>
            </a:r>
            <a:r>
              <a:rPr lang="es-MX" sz="2800" dirty="0" smtClean="0"/>
              <a:t>características. </a:t>
            </a:r>
            <a:r>
              <a:rPr lang="es-MX" sz="2800" dirty="0"/>
              <a:t>Los problemas que </a:t>
            </a:r>
            <a:r>
              <a:rPr lang="es-MX" sz="2800" dirty="0" smtClean="0"/>
              <a:t>surjan </a:t>
            </a:r>
            <a:r>
              <a:rPr lang="es-MX" sz="2800" dirty="0"/>
              <a:t>se apuntan y se corrigen</a:t>
            </a:r>
            <a:r>
              <a:rPr lang="es-MX" sz="2800" dirty="0" smtClean="0"/>
              <a:t>.</a:t>
            </a:r>
          </a:p>
          <a:p>
            <a:pPr algn="just"/>
            <a:r>
              <a:rPr lang="es-MX" sz="2800" dirty="0"/>
              <a:t>Groupware </a:t>
            </a:r>
            <a:r>
              <a:rPr lang="es-MX" sz="2800" dirty="0" err="1"/>
              <a:t>walkthrough</a:t>
            </a:r>
            <a:r>
              <a:rPr lang="es-MX" sz="2800" dirty="0"/>
              <a:t>: (</a:t>
            </a:r>
            <a:r>
              <a:rPr lang="es-MX" sz="2800" dirty="0" err="1"/>
              <a:t>Pinelle</a:t>
            </a:r>
            <a:r>
              <a:rPr lang="es-MX" sz="2800" dirty="0"/>
              <a:t> and </a:t>
            </a:r>
            <a:r>
              <a:rPr lang="es-MX" sz="2800" dirty="0" err="1"/>
              <a:t>Gutwin</a:t>
            </a:r>
            <a:r>
              <a:rPr lang="es-MX" sz="2800" dirty="0"/>
              <a:t> 2002</a:t>
            </a:r>
            <a:r>
              <a:rPr lang="es-MX" sz="2800" dirty="0" smtClean="0"/>
              <a:t>) usa escenarios para describir una actividad(es), incluye </a:t>
            </a:r>
            <a:r>
              <a:rPr lang="es-MX" sz="2800" dirty="0"/>
              <a:t>a los usuarios, su conocimiento, el resultado esperado y las circunstancias que los rodean.</a:t>
            </a:r>
            <a:endParaRPr lang="es-MX" sz="2800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9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del arte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MX" sz="3300" dirty="0" err="1"/>
              <a:t>Collaboration</a:t>
            </a:r>
            <a:r>
              <a:rPr lang="es-MX" sz="3300" dirty="0"/>
              <a:t> </a:t>
            </a:r>
            <a:r>
              <a:rPr lang="es-MX" sz="3300" dirty="0" err="1"/>
              <a:t>Usability</a:t>
            </a:r>
            <a:r>
              <a:rPr lang="es-MX" sz="3300" dirty="0"/>
              <a:t> </a:t>
            </a:r>
            <a:r>
              <a:rPr lang="es-MX" sz="3300" dirty="0" err="1"/>
              <a:t>Analisys</a:t>
            </a:r>
            <a:r>
              <a:rPr lang="es-MX" sz="3300" dirty="0"/>
              <a:t> (</a:t>
            </a:r>
            <a:r>
              <a:rPr lang="es-MX" sz="3300" dirty="0" err="1"/>
              <a:t>Pinelle</a:t>
            </a:r>
            <a:r>
              <a:rPr lang="es-MX" sz="3300" dirty="0"/>
              <a:t> et al. 2003): </a:t>
            </a:r>
            <a:r>
              <a:rPr lang="es-MX" sz="3300" dirty="0" smtClean="0"/>
              <a:t>se mapean </a:t>
            </a:r>
            <a:r>
              <a:rPr lang="es-MX" sz="3300" dirty="0"/>
              <a:t>acciones colaborativas a un conjunto de mecanismos de colaboración, </a:t>
            </a:r>
            <a:r>
              <a:rPr lang="es-MX" sz="3300" dirty="0" smtClean="0"/>
              <a:t>los </a:t>
            </a:r>
            <a:r>
              <a:rPr lang="es-MX" sz="3300" dirty="0"/>
              <a:t>diagramas resultantes capturan detalles sobre componentes de tareas, una noción del flujo a través de ellos y la distribución de tareas</a:t>
            </a:r>
            <a:r>
              <a:rPr lang="es-MX" sz="3300" dirty="0" smtClean="0"/>
              <a:t>.</a:t>
            </a:r>
          </a:p>
          <a:p>
            <a:pPr algn="just"/>
            <a:r>
              <a:rPr lang="es-MX" sz="3300" dirty="0"/>
              <a:t>Groupware </a:t>
            </a:r>
            <a:r>
              <a:rPr lang="es-MX" sz="3300" dirty="0" err="1"/>
              <a:t>Observational</a:t>
            </a:r>
            <a:r>
              <a:rPr lang="es-MX" sz="3300" dirty="0"/>
              <a:t> </a:t>
            </a:r>
            <a:r>
              <a:rPr lang="es-MX" sz="3300" dirty="0" err="1"/>
              <a:t>User</a:t>
            </a:r>
            <a:r>
              <a:rPr lang="es-MX" sz="3300" dirty="0"/>
              <a:t> </a:t>
            </a:r>
            <a:r>
              <a:rPr lang="es-MX" sz="3300" dirty="0" err="1"/>
              <a:t>Testing</a:t>
            </a:r>
            <a:r>
              <a:rPr lang="es-MX" sz="3300" dirty="0"/>
              <a:t> (</a:t>
            </a:r>
            <a:r>
              <a:rPr lang="es-MX" sz="3300" dirty="0" err="1"/>
              <a:t>Gutwin</a:t>
            </a:r>
            <a:r>
              <a:rPr lang="es-MX" sz="3300" dirty="0"/>
              <a:t> and </a:t>
            </a:r>
            <a:r>
              <a:rPr lang="es-MX" sz="3300" dirty="0" err="1"/>
              <a:t>Greenberg</a:t>
            </a:r>
            <a:r>
              <a:rPr lang="es-MX" sz="3300" dirty="0"/>
              <a:t> 2000) </a:t>
            </a:r>
            <a:r>
              <a:rPr lang="es-MX" sz="3300" dirty="0" smtClean="0"/>
              <a:t>se observa cómo </a:t>
            </a:r>
            <a:r>
              <a:rPr lang="es-MX" sz="3300" dirty="0"/>
              <a:t>los usuarios realizan actividades </a:t>
            </a:r>
            <a:r>
              <a:rPr lang="es-MX" sz="3300" dirty="0" smtClean="0"/>
              <a:t>soportadas </a:t>
            </a:r>
            <a:r>
              <a:rPr lang="es-MX" sz="3300" dirty="0"/>
              <a:t>por un </a:t>
            </a:r>
            <a:r>
              <a:rPr lang="es-MX" sz="3300" dirty="0" smtClean="0"/>
              <a:t>sistema. </a:t>
            </a:r>
            <a:r>
              <a:rPr lang="es-MX" sz="3300" dirty="0"/>
              <a:t>Los evaluadores monitorean a los usuarios que tienen problemas con una tarea, o piden a los usuarios pensar en voz alta sobre lo que están </a:t>
            </a:r>
            <a:r>
              <a:rPr lang="es-MX" sz="3300" dirty="0" smtClean="0"/>
              <a:t>realizando.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11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del arte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800" dirty="0"/>
              <a:t>Human-Performance </a:t>
            </a:r>
            <a:r>
              <a:rPr lang="es-MX" sz="2800" dirty="0" err="1"/>
              <a:t>Model</a:t>
            </a:r>
            <a:r>
              <a:rPr lang="es-MX" sz="2800" dirty="0"/>
              <a:t> (</a:t>
            </a:r>
            <a:r>
              <a:rPr lang="es-MX" sz="2800" dirty="0" err="1"/>
              <a:t>Antunes</a:t>
            </a:r>
            <a:r>
              <a:rPr lang="es-MX" sz="2800" dirty="0"/>
              <a:t> et al. 2006): </a:t>
            </a:r>
            <a:r>
              <a:rPr lang="es-MX" sz="2800" dirty="0" smtClean="0"/>
              <a:t>se descomponen </a:t>
            </a:r>
            <a:r>
              <a:rPr lang="es-MX" sz="2800" dirty="0"/>
              <a:t>las interfaces en espacios </a:t>
            </a:r>
            <a:r>
              <a:rPr lang="es-MX" sz="2800" dirty="0" smtClean="0"/>
              <a:t>compartidos</a:t>
            </a:r>
            <a:r>
              <a:rPr lang="es-MX" sz="2800" dirty="0"/>
              <a:t>, definen escenarios críticos enfocados a acciones colaborativas </a:t>
            </a:r>
            <a:r>
              <a:rPr lang="es-MX" sz="2800" dirty="0" smtClean="0"/>
              <a:t>y </a:t>
            </a:r>
            <a:r>
              <a:rPr lang="es-MX" sz="2800" dirty="0"/>
              <a:t>comparan el desempeño del grupo en </a:t>
            </a:r>
            <a:r>
              <a:rPr lang="es-MX" sz="2800" dirty="0" smtClean="0"/>
              <a:t>escenarios </a:t>
            </a:r>
            <a:r>
              <a:rPr lang="es-MX" sz="2800" dirty="0"/>
              <a:t>para predecir tiempos de ejecución.</a:t>
            </a:r>
          </a:p>
          <a:p>
            <a:pPr algn="just"/>
            <a:r>
              <a:rPr lang="es-MX" sz="2800" dirty="0" smtClean="0"/>
              <a:t>Enfoque </a:t>
            </a:r>
            <a:r>
              <a:rPr lang="es-MX" sz="2800" dirty="0"/>
              <a:t>de Manejo de conocimiento (Vizcaíno et al. 2005): se mide si el sistema ayuda a los usuarios a detectar flujos de conocimiento y diseminar, reusar y almacenar conocimiento</a:t>
            </a:r>
            <a:r>
              <a:rPr lang="es-MX" sz="2800" dirty="0" smtClean="0"/>
              <a:t>.</a:t>
            </a:r>
            <a:endParaRPr lang="es-MX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770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Contexto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800" dirty="0" smtClean="0"/>
              <a:t>Hoy en día muchas de las actividades que se realizan son de forma colaborativa, es decir, un grupo de personas unen sus esfuerzos para llevarlas a cabo.</a:t>
            </a:r>
          </a:p>
          <a:p>
            <a:pPr algn="just"/>
            <a:r>
              <a:rPr lang="es-MX" sz="2800" dirty="0" smtClean="0"/>
              <a:t>Para mejorar la colaboración de un grupo de trabajo se implementan sistemas computacionales que sirven de apoyo como intermediarios entre los usuarios.</a:t>
            </a:r>
            <a:endParaRPr lang="es-MX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7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Ellis, C. A., Gibbs, S. J., &amp; Rein, G. (1991). Groupware: some issues and experiences. </a:t>
            </a:r>
            <a:r>
              <a:rPr lang="en-US" i="1" dirty="0"/>
              <a:t>Communications of the ACM</a:t>
            </a:r>
            <a:r>
              <a:rPr lang="en-US" dirty="0"/>
              <a:t>, </a:t>
            </a:r>
            <a:r>
              <a:rPr lang="en-US" i="1" dirty="0"/>
              <a:t>34</a:t>
            </a:r>
            <a:r>
              <a:rPr lang="en-US" dirty="0"/>
              <a:t>(1), 39-58.</a:t>
            </a:r>
            <a:endParaRPr lang="en-US" dirty="0" smtClean="0"/>
          </a:p>
          <a:p>
            <a:r>
              <a:rPr lang="en-US" dirty="0" smtClean="0"/>
              <a:t>Chen</a:t>
            </a:r>
            <a:r>
              <a:rPr lang="en-US" dirty="0"/>
              <a:t>, G., &amp; </a:t>
            </a:r>
            <a:r>
              <a:rPr lang="en-US" dirty="0" err="1"/>
              <a:t>Kotz</a:t>
            </a:r>
            <a:r>
              <a:rPr lang="en-US" dirty="0"/>
              <a:t>, D. (2000). </a:t>
            </a:r>
            <a:r>
              <a:rPr lang="en-US" i="1" dirty="0"/>
              <a:t>A survey of context-aware mobile computing research</a:t>
            </a:r>
            <a:r>
              <a:rPr lang="en-US" dirty="0"/>
              <a:t> (Vol. 1, No. 2.1, pp. 2-1). Technical Report TR2000-381, Dept. of Computer Science, Dartmouth College</a:t>
            </a:r>
            <a:r>
              <a:rPr lang="en-US" dirty="0" smtClean="0"/>
              <a:t>.</a:t>
            </a:r>
          </a:p>
          <a:p>
            <a:r>
              <a:rPr lang="en-US" dirty="0" err="1"/>
              <a:t>Talaei-Khoei</a:t>
            </a:r>
            <a:r>
              <a:rPr lang="en-US" dirty="0"/>
              <a:t>, A., Ray, P., </a:t>
            </a:r>
            <a:r>
              <a:rPr lang="en-US" dirty="0" err="1"/>
              <a:t>Parameshwaran</a:t>
            </a:r>
            <a:r>
              <a:rPr lang="en-US" dirty="0"/>
              <a:t>, N., &amp; Lewis, L. (2012). A framework for awareness maintenance. </a:t>
            </a:r>
            <a:r>
              <a:rPr lang="en-US" i="1" dirty="0"/>
              <a:t>Journal of network and computer applications</a:t>
            </a:r>
            <a:r>
              <a:rPr lang="en-US" dirty="0"/>
              <a:t>,</a:t>
            </a:r>
            <a:r>
              <a:rPr lang="en-US" i="1" dirty="0"/>
              <a:t>35</a:t>
            </a:r>
            <a:r>
              <a:rPr lang="en-US" dirty="0"/>
              <a:t>(1), 199-210</a:t>
            </a:r>
            <a:r>
              <a:rPr lang="en-US" dirty="0" smtClean="0"/>
              <a:t>.</a:t>
            </a:r>
          </a:p>
          <a:p>
            <a:r>
              <a:rPr lang="es-MX" dirty="0" err="1"/>
              <a:t>Antunes</a:t>
            </a:r>
            <a:r>
              <a:rPr lang="es-MX" dirty="0"/>
              <a:t>, P., </a:t>
            </a:r>
            <a:r>
              <a:rPr lang="es-MX" dirty="0" err="1"/>
              <a:t>Herskovic</a:t>
            </a:r>
            <a:r>
              <a:rPr lang="es-MX" dirty="0"/>
              <a:t>, V., Ochoa, S. F., &amp; Pino, J. A. (2012). </a:t>
            </a:r>
            <a:r>
              <a:rPr lang="es-MX" dirty="0" err="1"/>
              <a:t>Structuring</a:t>
            </a:r>
            <a:r>
              <a:rPr lang="es-MX" dirty="0"/>
              <a:t> </a:t>
            </a:r>
            <a:r>
              <a:rPr lang="es-MX" dirty="0" err="1"/>
              <a:t>dimensions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collaborative</a:t>
            </a:r>
            <a:r>
              <a:rPr lang="es-MX" dirty="0"/>
              <a:t> </a:t>
            </a:r>
            <a:r>
              <a:rPr lang="es-MX" dirty="0" err="1"/>
              <a:t>systems</a:t>
            </a:r>
            <a:r>
              <a:rPr lang="es-MX" dirty="0"/>
              <a:t> </a:t>
            </a:r>
            <a:r>
              <a:rPr lang="es-MX" dirty="0" err="1"/>
              <a:t>evaluation</a:t>
            </a:r>
            <a:r>
              <a:rPr lang="es-MX" dirty="0"/>
              <a:t>. </a:t>
            </a:r>
            <a:r>
              <a:rPr lang="es-MX" i="1" dirty="0"/>
              <a:t>ACM Computing </a:t>
            </a:r>
            <a:r>
              <a:rPr lang="es-MX" i="1" dirty="0" err="1"/>
              <a:t>Surveys</a:t>
            </a:r>
            <a:r>
              <a:rPr lang="es-MX" i="1" dirty="0"/>
              <a:t> (CSUR)</a:t>
            </a:r>
            <a:r>
              <a:rPr lang="es-MX" dirty="0"/>
              <a:t>, </a:t>
            </a:r>
            <a:r>
              <a:rPr lang="es-MX" i="1" dirty="0"/>
              <a:t>44</a:t>
            </a:r>
            <a:r>
              <a:rPr lang="es-MX" dirty="0"/>
              <a:t>(2), 8.</a:t>
            </a:r>
            <a:endParaRPr lang="en-US" dirty="0" smtClean="0"/>
          </a:p>
          <a:p>
            <a:r>
              <a:rPr lang="en-US" dirty="0" err="1"/>
              <a:t>Ardissono</a:t>
            </a:r>
            <a:r>
              <a:rPr lang="en-US" dirty="0"/>
              <a:t>, L., &amp; </a:t>
            </a:r>
            <a:r>
              <a:rPr lang="en-US" dirty="0" err="1"/>
              <a:t>Bosio</a:t>
            </a:r>
            <a:r>
              <a:rPr lang="en-US" dirty="0"/>
              <a:t>, G. (2012). Context-dependent awareness support in open collaboration environments. </a:t>
            </a:r>
            <a:r>
              <a:rPr lang="en-US" i="1" dirty="0"/>
              <a:t>User Modeling and User-Adapted Interaction</a:t>
            </a:r>
            <a:r>
              <a:rPr lang="en-US" dirty="0"/>
              <a:t>,</a:t>
            </a:r>
            <a:r>
              <a:rPr lang="en-US" i="1" dirty="0"/>
              <a:t>22</a:t>
            </a:r>
            <a:r>
              <a:rPr lang="en-US" dirty="0"/>
              <a:t>(3), 223-254.</a:t>
            </a:r>
            <a:endParaRPr lang="en-US" dirty="0" smtClean="0"/>
          </a:p>
          <a:p>
            <a:r>
              <a:rPr lang="en-US" dirty="0" err="1"/>
              <a:t>Alves</a:t>
            </a:r>
            <a:r>
              <a:rPr lang="en-US" dirty="0"/>
              <a:t>, P., &amp; Ferreira, P. (2013, February). Radiator: context propagation based on delayed aggregation. In </a:t>
            </a:r>
            <a:r>
              <a:rPr lang="en-US" i="1" dirty="0"/>
              <a:t>Proceedings of the 2013 conference on Computer supported cooperative work</a:t>
            </a:r>
            <a:r>
              <a:rPr lang="en-US" dirty="0"/>
              <a:t> (pp. 249-260). ACM</a:t>
            </a:r>
            <a:r>
              <a:rPr lang="en-US" dirty="0" smtClean="0"/>
              <a:t>.</a:t>
            </a:r>
          </a:p>
          <a:p>
            <a:r>
              <a:rPr lang="es-MX" dirty="0" err="1"/>
              <a:t>Montane-Jimenez</a:t>
            </a:r>
            <a:r>
              <a:rPr lang="es-MX" dirty="0"/>
              <a:t>, L. G., </a:t>
            </a:r>
            <a:r>
              <a:rPr lang="es-MX" dirty="0" err="1"/>
              <a:t>Benitez</a:t>
            </a:r>
            <a:r>
              <a:rPr lang="es-MX" dirty="0"/>
              <a:t>-Guerrero, E., &amp; </a:t>
            </a:r>
            <a:r>
              <a:rPr lang="es-MX" dirty="0" err="1"/>
              <a:t>Mezura</a:t>
            </a:r>
            <a:r>
              <a:rPr lang="es-MX" dirty="0"/>
              <a:t>-Godoy, C. (2013, </a:t>
            </a:r>
            <a:r>
              <a:rPr lang="es-MX" dirty="0" err="1"/>
              <a:t>October</a:t>
            </a:r>
            <a:r>
              <a:rPr lang="es-MX" dirty="0"/>
              <a:t>). A </a:t>
            </a:r>
            <a:r>
              <a:rPr lang="es-MX" dirty="0" err="1"/>
              <a:t>context-aware</a:t>
            </a:r>
            <a:r>
              <a:rPr lang="es-MX" dirty="0"/>
              <a:t> </a:t>
            </a:r>
            <a:r>
              <a:rPr lang="es-MX" dirty="0" err="1"/>
              <a:t>architecture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improving</a:t>
            </a:r>
            <a:r>
              <a:rPr lang="es-MX" dirty="0"/>
              <a:t> </a:t>
            </a:r>
            <a:r>
              <a:rPr lang="es-MX" dirty="0" err="1"/>
              <a:t>collaboration</a:t>
            </a:r>
            <a:r>
              <a:rPr lang="es-MX" dirty="0"/>
              <a:t> of </a:t>
            </a:r>
            <a:r>
              <a:rPr lang="es-MX" dirty="0" err="1"/>
              <a:t>users</a:t>
            </a:r>
            <a:r>
              <a:rPr lang="es-MX" dirty="0"/>
              <a:t> in Groupware </a:t>
            </a:r>
            <a:r>
              <a:rPr lang="es-MX" dirty="0" err="1"/>
              <a:t>systems</a:t>
            </a:r>
            <a:r>
              <a:rPr lang="es-MX" dirty="0"/>
              <a:t>. In </a:t>
            </a:r>
            <a:r>
              <a:rPr lang="es-MX" i="1" dirty="0" err="1"/>
              <a:t>Collaborative</a:t>
            </a:r>
            <a:r>
              <a:rPr lang="es-MX" i="1" dirty="0"/>
              <a:t> Computing: </a:t>
            </a:r>
            <a:r>
              <a:rPr lang="es-MX" i="1" dirty="0" err="1"/>
              <a:t>Networking</a:t>
            </a:r>
            <a:r>
              <a:rPr lang="es-MX" i="1" dirty="0"/>
              <a:t>, </a:t>
            </a:r>
            <a:r>
              <a:rPr lang="es-MX" i="1" dirty="0" err="1"/>
              <a:t>Applications</a:t>
            </a:r>
            <a:r>
              <a:rPr lang="es-MX" i="1" dirty="0"/>
              <a:t> and </a:t>
            </a:r>
            <a:r>
              <a:rPr lang="es-MX" i="1" dirty="0" err="1"/>
              <a:t>Worksharing</a:t>
            </a:r>
            <a:r>
              <a:rPr lang="es-MX" i="1" dirty="0"/>
              <a:t> (</a:t>
            </a:r>
            <a:r>
              <a:rPr lang="es-MX" i="1" dirty="0" err="1"/>
              <a:t>Collaboratecom</a:t>
            </a:r>
            <a:r>
              <a:rPr lang="es-MX" i="1" dirty="0"/>
              <a:t>), 2013 9th International </a:t>
            </a:r>
            <a:r>
              <a:rPr lang="es-MX" i="1" dirty="0" err="1"/>
              <a:t>Conference</a:t>
            </a:r>
            <a:r>
              <a:rPr lang="es-MX" i="1" dirty="0"/>
              <a:t> </a:t>
            </a:r>
            <a:r>
              <a:rPr lang="es-MX" i="1" dirty="0" err="1"/>
              <a:t>Conference</a:t>
            </a:r>
            <a:r>
              <a:rPr lang="es-MX" i="1" dirty="0"/>
              <a:t> </a:t>
            </a:r>
            <a:r>
              <a:rPr lang="es-MX" i="1" dirty="0" err="1"/>
              <a:t>on</a:t>
            </a:r>
            <a:r>
              <a:rPr lang="es-MX" dirty="0"/>
              <a:t> (pp. 70-76). IEEE.</a:t>
            </a:r>
            <a:endParaRPr lang="en-US" dirty="0" smtClean="0"/>
          </a:p>
          <a:p>
            <a:r>
              <a:rPr lang="es-MX" dirty="0"/>
              <a:t>Real Academia Española. </a:t>
            </a:r>
            <a:r>
              <a:rPr lang="es-MX" i="1" dirty="0"/>
              <a:t>Diccionario de la lengua española</a:t>
            </a:r>
            <a:r>
              <a:rPr lang="es-MX" dirty="0"/>
              <a:t>. </a:t>
            </a:r>
            <a:r>
              <a:rPr lang="es-MX" dirty="0" err="1"/>
              <a:t>N.p</a:t>
            </a:r>
            <a:r>
              <a:rPr lang="es-MX" dirty="0"/>
              <a:t>., 2001. Web. 15 </a:t>
            </a:r>
            <a:r>
              <a:rPr lang="es-MX" dirty="0" err="1"/>
              <a:t>May</a:t>
            </a:r>
            <a:r>
              <a:rPr lang="es-MX" dirty="0"/>
              <a:t> 2014. &lt;http://lema.rae.es/drae/&gt;.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64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MX" sz="2800" dirty="0" smtClean="0"/>
              <a:t>DISEÑO </a:t>
            </a:r>
            <a:r>
              <a:rPr lang="es-MX" sz="2800" dirty="0"/>
              <a:t>E IMPLEMENTACIÓN DE UNA ARQUITECTURA CONSCIENTE DEL CONTEXTO PARA SISTEMAS </a:t>
            </a:r>
            <a:r>
              <a:rPr lang="es-MX" sz="2800" dirty="0" smtClean="0"/>
              <a:t>GROUPWARE</a:t>
            </a:r>
            <a:r>
              <a:rPr lang="es-MX" sz="2800" dirty="0"/>
              <a:t/>
            </a:r>
            <a:br>
              <a:rPr lang="es-MX" sz="2800" dirty="0"/>
            </a:br>
            <a:endParaRPr lang="es-MX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MX" sz="2000" dirty="0"/>
              <a:t>MODALIDAD:</a:t>
            </a:r>
          </a:p>
          <a:p>
            <a:r>
              <a:rPr lang="es-MX" sz="2000" dirty="0"/>
              <a:t>TRABAJO PRÁCTICO TÉCNICO</a:t>
            </a:r>
          </a:p>
          <a:p>
            <a:r>
              <a:rPr lang="es-MX" sz="2000" dirty="0" smtClean="0"/>
              <a:t>Presenta: Santiago de Jesús González Medellín</a:t>
            </a:r>
          </a:p>
          <a:p>
            <a:r>
              <a:rPr lang="es-MX" sz="2000" dirty="0" smtClean="0"/>
              <a:t>Director: MCA</a:t>
            </a:r>
            <a:r>
              <a:rPr lang="es-MX" sz="2000" dirty="0"/>
              <a:t>. </a:t>
            </a:r>
            <a:r>
              <a:rPr lang="es-MX" sz="2000" dirty="0" smtClean="0"/>
              <a:t>Luis Gerardo </a:t>
            </a:r>
            <a:r>
              <a:rPr lang="es-MX" sz="2000" dirty="0" err="1" smtClean="0"/>
              <a:t>Montané</a:t>
            </a:r>
            <a:r>
              <a:rPr lang="es-MX" sz="2000" dirty="0" smtClean="0"/>
              <a:t> Jiménez</a:t>
            </a:r>
          </a:p>
          <a:p>
            <a:r>
              <a:rPr lang="es-MX" sz="2000" dirty="0" smtClean="0"/>
              <a:t>Codirector: </a:t>
            </a:r>
            <a:r>
              <a:rPr lang="es-MX" sz="2000" dirty="0"/>
              <a:t>DR. </a:t>
            </a:r>
            <a:r>
              <a:rPr lang="es-MX" sz="2000" dirty="0" smtClean="0"/>
              <a:t>Edgard Iván Benítez Guerrero</a:t>
            </a:r>
          </a:p>
          <a:p>
            <a:endParaRPr lang="es-MX" sz="2000" dirty="0" smtClean="0"/>
          </a:p>
          <a:p>
            <a:endParaRPr lang="es-MX" sz="20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07" y="260648"/>
            <a:ext cx="1763624" cy="1660192"/>
          </a:xfrm>
          <a:prstGeom prst="rect">
            <a:avLst/>
          </a:prstGeo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40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Contexto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800" dirty="0" smtClean="0"/>
              <a:t>Para mejorar este apoyo que dan los sistemas se les añade la característica de ser conscientes del contexto, o sea, que entiendan la situación de un grupo de usuarios.</a:t>
            </a:r>
            <a:endParaRPr lang="es-MX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595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El desarrollo de sistemas conscientes del contexto requiere una especificación de el ambiente en el que se van a desenvolver</a:t>
            </a:r>
          </a:p>
          <a:p>
            <a:pPr algn="just"/>
            <a:r>
              <a:rPr lang="es-MX" dirty="0" smtClean="0"/>
              <a:t>En un sistema colaborativo de desarrollo, las tareas que se pueden llevar a cabo no son las mismas que en un juego, o en una agenda.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474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Al tratarse de diferentes ambientes y actividades, la especificación del contexto suele cambiar radicalmente.</a:t>
            </a:r>
          </a:p>
          <a:p>
            <a:pPr algn="just"/>
            <a:r>
              <a:rPr lang="es-MX" dirty="0" smtClean="0"/>
              <a:t>Por esta razón el proceso de desarrollo se puede volver largo y en algunas ocasiones hay que desarrollar el sistema casi desde el inicio.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5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MX" dirty="0" smtClean="0"/>
              <a:t>Diseño de una arquitectura consciente del contexto para sistemas colaborativos.</a:t>
            </a:r>
          </a:p>
          <a:p>
            <a:pPr algn="just"/>
            <a:r>
              <a:rPr lang="es-MX" dirty="0" smtClean="0"/>
              <a:t>Diseño de servicios inherentes a la arquitectura.</a:t>
            </a:r>
          </a:p>
          <a:p>
            <a:pPr algn="just"/>
            <a:r>
              <a:rPr lang="es-MX" dirty="0" smtClean="0"/>
              <a:t>Taxonomía de contexto aplicable a diferentes ámbitos.</a:t>
            </a:r>
          </a:p>
          <a:p>
            <a:pPr algn="just"/>
            <a:r>
              <a:rPr lang="es-MX" dirty="0" smtClean="0"/>
              <a:t>Modelo de razonamiento o inferencia de datos contextuales.</a:t>
            </a:r>
          </a:p>
          <a:p>
            <a:pPr algn="just"/>
            <a:r>
              <a:rPr lang="es-MX" dirty="0" smtClean="0"/>
              <a:t>Implementación de la arquitectura en un caso de estudio aplicado a un videojuego de disparos en primera persona.</a:t>
            </a:r>
          </a:p>
          <a:p>
            <a:pPr marL="0" indent="0">
              <a:buNone/>
            </a:pPr>
            <a:endParaRPr lang="es-MX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07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Marco teórico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Groupware</a:t>
            </a:r>
          </a:p>
          <a:p>
            <a:r>
              <a:rPr lang="es-MX" dirty="0" smtClean="0"/>
              <a:t>Contexto</a:t>
            </a:r>
          </a:p>
          <a:p>
            <a:r>
              <a:rPr lang="es-MX" dirty="0" smtClean="0"/>
              <a:t>Consciencia contextual</a:t>
            </a:r>
          </a:p>
          <a:p>
            <a:r>
              <a:rPr lang="es-MX" dirty="0" smtClean="0"/>
              <a:t>Consciencia(</a:t>
            </a:r>
            <a:r>
              <a:rPr lang="es-MX" dirty="0" err="1" smtClean="0"/>
              <a:t>Awarness</a:t>
            </a:r>
            <a:r>
              <a:rPr lang="es-MX" dirty="0" smtClean="0"/>
              <a:t>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297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Groupware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Los Groupware </a:t>
            </a:r>
            <a:r>
              <a:rPr lang="es-MX" dirty="0"/>
              <a:t>son sistemas que apoyan a personas ocupadas en una tarea en común, y que proveen una interfaz a un ambiente compartido.(Ellis, C. A., </a:t>
            </a:r>
            <a:r>
              <a:rPr lang="es-MX" dirty="0" err="1"/>
              <a:t>Gibbs</a:t>
            </a:r>
            <a:r>
              <a:rPr lang="es-MX" dirty="0"/>
              <a:t>, S. J., &amp; </a:t>
            </a:r>
            <a:r>
              <a:rPr lang="es-MX" dirty="0" err="1"/>
              <a:t>Rein</a:t>
            </a:r>
            <a:r>
              <a:rPr lang="es-MX" dirty="0"/>
              <a:t>, G., 1991) </a:t>
            </a:r>
            <a:r>
              <a:rPr lang="es-MX" dirty="0" smtClean="0"/>
              <a:t>para </a:t>
            </a:r>
            <a:r>
              <a:rPr lang="es-MX" dirty="0"/>
              <a:t>facilitar la comunicación, cooperación, y coordinación de los </a:t>
            </a:r>
            <a:r>
              <a:rPr lang="es-MX" dirty="0" smtClean="0"/>
              <a:t>usuarios.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C1FD-FF24-41A6-8940-19BB56CFDD29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998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1546</Words>
  <Application>Microsoft Office PowerPoint</Application>
  <PresentationFormat>Presentación en pantalla (4:3)</PresentationFormat>
  <Paragraphs>147</Paragraphs>
  <Slides>31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Tema de Office</vt:lpstr>
      <vt:lpstr>DISEÑO E IMPLEMENTACIÓN DE UNA ARQUITECTURA CONSCIENTE DEL CONTEXTO PARA SISTEMAS GROUPWARE </vt:lpstr>
      <vt:lpstr>Agenda</vt:lpstr>
      <vt:lpstr>Contexto</vt:lpstr>
      <vt:lpstr>Contexto</vt:lpstr>
      <vt:lpstr>Problema</vt:lpstr>
      <vt:lpstr>Problema</vt:lpstr>
      <vt:lpstr>Objetivos</vt:lpstr>
      <vt:lpstr>Marco teórico</vt:lpstr>
      <vt:lpstr>Groupware</vt:lpstr>
      <vt:lpstr>Groupware</vt:lpstr>
      <vt:lpstr>Groupware</vt:lpstr>
      <vt:lpstr>Groupware</vt:lpstr>
      <vt:lpstr>Contexto</vt:lpstr>
      <vt:lpstr>Consciencia contextual</vt:lpstr>
      <vt:lpstr>Consciencia contextual. Ejemplos (Guanling Chen and David Kotz, 2000)</vt:lpstr>
      <vt:lpstr>Consciencia contextual</vt:lpstr>
      <vt:lpstr>Consciencia (Awarness)</vt:lpstr>
      <vt:lpstr>Estado del arte</vt:lpstr>
      <vt:lpstr>Estado del arte</vt:lpstr>
      <vt:lpstr>Estado del arte</vt:lpstr>
      <vt:lpstr>Estado del arte</vt:lpstr>
      <vt:lpstr>Contexto</vt:lpstr>
      <vt:lpstr>Agregación</vt:lpstr>
      <vt:lpstr>Agregabilidad</vt:lpstr>
      <vt:lpstr>Estado del arte</vt:lpstr>
      <vt:lpstr>Estado del arte</vt:lpstr>
      <vt:lpstr>Estado del arte</vt:lpstr>
      <vt:lpstr>Estado del arte</vt:lpstr>
      <vt:lpstr>Estado del arte</vt:lpstr>
      <vt:lpstr>Referencias</vt:lpstr>
      <vt:lpstr>DISEÑO E IMPLEMENTACIÓN DE UNA ARQUITECTURA CONSCIENTE DEL CONTEXTO PARA SISTEMAS GROUPWARE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IMPLEMENTACIÓN DE UNA ARQUITECTURA CONSCIENTE DEL CONTEXTO PARA SISTEMAS GROUPWARE</dc:title>
  <dc:creator>santigm</dc:creator>
  <cp:lastModifiedBy>santigm</cp:lastModifiedBy>
  <cp:revision>20</cp:revision>
  <dcterms:created xsi:type="dcterms:W3CDTF">2014-05-15T23:59:23Z</dcterms:created>
  <dcterms:modified xsi:type="dcterms:W3CDTF">2014-05-16T21:21:20Z</dcterms:modified>
</cp:coreProperties>
</file>