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30"/>
  </p:notesMasterIdLst>
  <p:sldIdLst>
    <p:sldId id="256" r:id="rId2"/>
    <p:sldId id="283" r:id="rId3"/>
    <p:sldId id="257" r:id="rId4"/>
    <p:sldId id="258" r:id="rId5"/>
    <p:sldId id="259" r:id="rId6"/>
    <p:sldId id="260" r:id="rId7"/>
    <p:sldId id="261" r:id="rId8"/>
    <p:sldId id="262" r:id="rId9"/>
    <p:sldId id="263" r:id="rId10"/>
    <p:sldId id="264" r:id="rId11"/>
    <p:sldId id="265" r:id="rId12"/>
    <p:sldId id="269" r:id="rId13"/>
    <p:sldId id="270" r:id="rId14"/>
    <p:sldId id="271" r:id="rId15"/>
    <p:sldId id="273" r:id="rId16"/>
    <p:sldId id="274" r:id="rId17"/>
    <p:sldId id="266" r:id="rId18"/>
    <p:sldId id="267" r:id="rId19"/>
    <p:sldId id="268" r:id="rId20"/>
    <p:sldId id="272" r:id="rId21"/>
    <p:sldId id="275" r:id="rId22"/>
    <p:sldId id="276" r:id="rId23"/>
    <p:sldId id="277" r:id="rId24"/>
    <p:sldId id="278" r:id="rId25"/>
    <p:sldId id="279" r:id="rId26"/>
    <p:sldId id="280" r:id="rId27"/>
    <p:sldId id="284" r:id="rId28"/>
    <p:sldId id="281" r:id="rId29"/>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503109E-B9AE-4293-A2D8-C4913FA42C1F}">
  <a:tblStyle styleId="{0503109E-B9AE-4293-A2D8-C4913FA42C1F}" styleName="Table_0">
    <a:wholeTbl>
      <a:tcStyle>
        <a:tcBdr>
          <a:left>
            <a:ln w="12700" cap="flat">
              <a:solidFill>
                <a:srgbClr val="000000"/>
              </a:solidFill>
              <a:prstDash val="solid"/>
              <a:round/>
              <a:headEnd type="none" w="med" len="med"/>
              <a:tailEnd type="none" w="med" len="med"/>
            </a:ln>
          </a:left>
          <a:right>
            <a:ln w="12700" cap="flat">
              <a:solidFill>
                <a:srgbClr val="000000"/>
              </a:solidFill>
              <a:prstDash val="solid"/>
              <a:round/>
              <a:headEnd type="none" w="med" len="med"/>
              <a:tailEnd type="none" w="med" len="med"/>
            </a:ln>
          </a:right>
          <a:top>
            <a:ln w="12700" cap="flat">
              <a:solidFill>
                <a:srgbClr val="000000"/>
              </a:solidFill>
              <a:prstDash val="solid"/>
              <a:round/>
              <a:headEnd type="none" w="med" len="med"/>
              <a:tailEnd type="none" w="med" len="med"/>
            </a:ln>
          </a:top>
          <a:bottom>
            <a:ln w="12700" cap="flat">
              <a:solidFill>
                <a:srgbClr val="000000"/>
              </a:solidFill>
              <a:prstDash val="solid"/>
              <a:round/>
              <a:headEnd type="none" w="med" len="med"/>
              <a:tailEnd type="none" w="med" len="med"/>
            </a:ln>
          </a:bottom>
          <a:insideH>
            <a:ln w="12700" cap="flat">
              <a:solidFill>
                <a:srgbClr val="000000"/>
              </a:solidFill>
              <a:prstDash val="solid"/>
              <a:round/>
              <a:headEnd type="none" w="med" len="med"/>
              <a:tailEnd type="none" w="med" len="med"/>
            </a:ln>
          </a:insideH>
          <a:insideV>
            <a:ln w="12700" cap="flat">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4" d="100"/>
          <a:sy n="54" d="100"/>
        </p:scale>
        <p:origin x="-1824" y="-81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86650457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0" y="0"/>
            <a:ext cx="9144000" cy="35183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10" name="Shape 10"/>
          <p:cNvCxnSpPr/>
          <p:nvPr/>
        </p:nvCxnSpPr>
        <p:spPr>
          <a:xfrm>
            <a:off x="0" y="3496604"/>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1" name="Shape 11"/>
          <p:cNvSpPr txBox="1">
            <a:spLocks noGrp="1"/>
          </p:cNvSpPr>
          <p:nvPr>
            <p:ph type="ctrTitle"/>
          </p:nvPr>
        </p:nvSpPr>
        <p:spPr>
          <a:xfrm>
            <a:off x="685800" y="1867781"/>
            <a:ext cx="7772400" cy="1648800"/>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2" name="Shape 12"/>
          <p:cNvSpPr txBox="1">
            <a:spLocks noGrp="1"/>
          </p:cNvSpPr>
          <p:nvPr>
            <p:ph type="subTitle" idx="1"/>
          </p:nvPr>
        </p:nvSpPr>
        <p:spPr>
          <a:xfrm>
            <a:off x="685800" y="3627026"/>
            <a:ext cx="7772400" cy="774300"/>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a:endParaRPr/>
          </a:p>
        </p:txBody>
      </p:sp>
      <p:sp>
        <p:nvSpPr>
          <p:cNvPr id="13" name="Shape 1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x-none"/>
              <a:t>‹Nº›</a:t>
            </a:fld>
            <a:endParaRPr lang="x-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16" name="Shape 16"/>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x-none"/>
              <a:t>‹Nº›</a:t>
            </a:fld>
            <a:endParaRPr lang="x-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p:nvPr/>
        </p:nvSpPr>
        <p:spPr>
          <a:xfrm>
            <a:off x="0" y="0"/>
            <a:ext cx="9144000" cy="11499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22" name="Shape 22"/>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3" name="Shape 23"/>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x-none"/>
              <a:t>‹Nº›</a:t>
            </a:fld>
            <a:endParaRPr lang="x-non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9" name="Shape 29"/>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30" name="Shape 30"/>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1" name="Shape 3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x-none"/>
              <a:t>‹Nº›</a:t>
            </a:fld>
            <a:endParaRPr lang="x-non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spcBef>
                <a:spcPts val="0"/>
              </a:spcBef>
              <a:buClr>
                <a:schemeClr val="dk2"/>
              </a:buClr>
              <a:buSzPct val="100000"/>
              <a:buNone/>
              <a:defRPr sz="1800">
                <a:solidFill>
                  <a:schemeClr val="dk2"/>
                </a:solidFill>
              </a:defRPr>
            </a:lvl1pPr>
          </a:lstStyle>
          <a:p>
            <a:endParaRPr/>
          </a:p>
        </p:txBody>
      </p:sp>
      <p:sp>
        <p:nvSpPr>
          <p:cNvPr id="34" name="Shape 34"/>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35" name="Shape 35"/>
          <p:cNvCxnSpPr/>
          <p:nvPr/>
        </p:nvCxnSpPr>
        <p:spPr>
          <a:xfrm>
            <a:off x="0" y="4384371"/>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36" name="Shape 3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x-none"/>
              <a:t>‹Nº›</a:t>
            </a:fld>
            <a:endParaRPr lang="x-non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solidFill>
                  <a:schemeClr val="lt1"/>
                </a:solidFill>
              </a:defRPr>
            </a:lvl1pPr>
          </a:lstStyle>
          <a:p>
            <a:pPr>
              <a:spcBef>
                <a:spcPts val="0"/>
              </a:spcBef>
              <a:buNone/>
            </a:pPr>
            <a:fld id="{00000000-1234-1234-1234-123412341234}" type="slidenum">
              <a:rPr lang="x-none"/>
              <a:t>‹Nº›</a:t>
            </a:fld>
            <a:endParaRPr lang="x-none"/>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algn="r">
              <a:spcBef>
                <a:spcPts val="0"/>
              </a:spcBef>
              <a:buNone/>
              <a:defRPr sz="1300">
                <a:solidFill>
                  <a:schemeClr val="dk2"/>
                </a:solidFill>
              </a:defRPr>
            </a:lvl1pPr>
          </a:lstStyle>
          <a:p>
            <a:pPr>
              <a:spcBef>
                <a:spcPts val="0"/>
              </a:spcBef>
              <a:buNone/>
            </a:pPr>
            <a:fld id="{00000000-1234-1234-1234-123412341234}" type="slidenum">
              <a:rPr lang="x-none"/>
              <a:t>‹Nº›</a:t>
            </a:fld>
            <a:endParaRPr lang="x-none"/>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w3.or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www.w3c.es/Divulgacion/GuiasBreves/Estandares" TargetMode="External"/><Relationship Id="rId3" Type="http://schemas.openxmlformats.org/officeDocument/2006/relationships/hyperlink" Target="http://www.w3.org/" TargetMode="External"/><Relationship Id="rId7" Type="http://schemas.openxmlformats.org/officeDocument/2006/relationships/hyperlink" Target="http://es.wikipedia.org/wiki/Hypertext_Transfer_Protoco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disenowebakus.net/fases-para-el-desarrollo-de-un-proyecto-web.php" TargetMode="External"/><Relationship Id="rId5" Type="http://schemas.openxmlformats.org/officeDocument/2006/relationships/hyperlink" Target="http://es.wikipedia.org/wiki/Est%C3%A1ndares_web" TargetMode="External"/><Relationship Id="rId4" Type="http://schemas.openxmlformats.org/officeDocument/2006/relationships/hyperlink" Target="http://www.w3schools.com/" TargetMode="External"/><Relationship Id="rId9" Type="http://schemas.openxmlformats.org/officeDocument/2006/relationships/hyperlink" Target="http://www.40defiebre.com/tendencias-diseno-web-2015/"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1" name="Shape 41"/>
          <p:cNvSpPr txBox="1">
            <a:spLocks noGrp="1"/>
          </p:cNvSpPr>
          <p:nvPr>
            <p:ph type="ctrTitle"/>
          </p:nvPr>
        </p:nvSpPr>
        <p:spPr>
          <a:xfrm>
            <a:off x="432048" y="915566"/>
            <a:ext cx="8676456" cy="1648800"/>
          </a:xfrm>
          <a:prstGeom prst="rect">
            <a:avLst/>
          </a:prstGeom>
        </p:spPr>
        <p:txBody>
          <a:bodyPr lIns="91425" tIns="91425" rIns="91425" bIns="91425" anchor="b" anchorCtr="0">
            <a:noAutofit/>
          </a:bodyPr>
          <a:lstStyle/>
          <a:p>
            <a:pPr>
              <a:spcBef>
                <a:spcPts val="0"/>
              </a:spcBef>
              <a:buNone/>
            </a:pPr>
            <a:r>
              <a:rPr lang="x-none" sz="6000"/>
              <a:t>Desarrollo de sistemas </a:t>
            </a:r>
            <a:r>
              <a:rPr lang="x-none" sz="6000" smtClean="0"/>
              <a:t>web</a:t>
            </a:r>
            <a:endParaRPr lang="x-none" sz="6000"/>
          </a:p>
        </p:txBody>
      </p:sp>
      <p:sp>
        <p:nvSpPr>
          <p:cNvPr id="42" name="Shape 42"/>
          <p:cNvSpPr txBox="1"/>
          <p:nvPr/>
        </p:nvSpPr>
        <p:spPr>
          <a:xfrm>
            <a:off x="395536" y="3579862"/>
            <a:ext cx="3282946" cy="1184400"/>
          </a:xfrm>
          <a:prstGeom prst="rect">
            <a:avLst/>
          </a:prstGeom>
          <a:noFill/>
          <a:ln>
            <a:noFill/>
          </a:ln>
        </p:spPr>
        <p:txBody>
          <a:bodyPr lIns="91425" tIns="91425" rIns="91425" bIns="91425" anchor="t" anchorCtr="0">
            <a:noAutofit/>
          </a:bodyPr>
          <a:lstStyle/>
          <a:p>
            <a:pPr lvl="0" rtl="0">
              <a:lnSpc>
                <a:spcPct val="115000"/>
              </a:lnSpc>
              <a:spcBef>
                <a:spcPts val="0"/>
              </a:spcBef>
              <a:buClr>
                <a:srgbClr val="000000"/>
              </a:buClr>
              <a:buSzPct val="78571"/>
              <a:buFont typeface="Arial"/>
              <a:buNone/>
            </a:pPr>
            <a:r>
              <a:rPr lang="x-none" b="1">
                <a:solidFill>
                  <a:srgbClr val="000000"/>
                </a:solidFill>
              </a:rPr>
              <a:t>Juan Marcelo Luvián Mendoza</a:t>
            </a:r>
          </a:p>
          <a:p>
            <a:pPr lvl="0" rtl="0">
              <a:lnSpc>
                <a:spcPct val="115000"/>
              </a:lnSpc>
              <a:spcBef>
                <a:spcPts val="0"/>
              </a:spcBef>
              <a:buClr>
                <a:srgbClr val="000000"/>
              </a:buClr>
              <a:buSzPct val="78571"/>
              <a:buFont typeface="Arial"/>
              <a:buNone/>
            </a:pPr>
            <a:r>
              <a:rPr lang="x-none" b="1">
                <a:solidFill>
                  <a:srgbClr val="000000"/>
                </a:solidFill>
              </a:rPr>
              <a:t>Jesus Alberto Rodríguez Hernández</a:t>
            </a:r>
          </a:p>
          <a:p>
            <a:pPr lvl="0" rtl="0">
              <a:lnSpc>
                <a:spcPct val="115000"/>
              </a:lnSpc>
              <a:spcBef>
                <a:spcPts val="0"/>
              </a:spcBef>
              <a:buClr>
                <a:srgbClr val="000000"/>
              </a:buClr>
              <a:buSzPct val="78571"/>
              <a:buFont typeface="Arial"/>
              <a:buNone/>
            </a:pPr>
            <a:r>
              <a:rPr lang="x-none" b="1">
                <a:solidFill>
                  <a:srgbClr val="000000"/>
                </a:solidFill>
              </a:rPr>
              <a:t>Jorge Luis Jácome Domínguez</a:t>
            </a:r>
          </a:p>
          <a:p>
            <a:pPr lvl="0" rtl="0">
              <a:lnSpc>
                <a:spcPct val="115000"/>
              </a:lnSpc>
              <a:spcBef>
                <a:spcPts val="0"/>
              </a:spcBef>
              <a:buClr>
                <a:srgbClr val="000000"/>
              </a:buClr>
              <a:buSzPct val="78571"/>
              <a:buFont typeface="Arial"/>
              <a:buNone/>
            </a:pPr>
            <a:r>
              <a:rPr lang="x-none" b="1">
                <a:solidFill>
                  <a:srgbClr val="000000"/>
                </a:solidFill>
              </a:rPr>
              <a:t>Eduardo Loyo Martínez</a:t>
            </a:r>
          </a:p>
          <a:p>
            <a:pPr lvl="0" rtl="0">
              <a:lnSpc>
                <a:spcPct val="115000"/>
              </a:lnSpc>
              <a:spcBef>
                <a:spcPts val="0"/>
              </a:spcBef>
              <a:buClr>
                <a:srgbClr val="000000"/>
              </a:buClr>
              <a:buSzPct val="78571"/>
              <a:buFont typeface="Arial"/>
              <a:buNone/>
            </a:pPr>
            <a:r>
              <a:rPr lang="x-none" b="1">
                <a:solidFill>
                  <a:srgbClr val="000000"/>
                </a:solidFill>
              </a:rPr>
              <a:t>Julián Galván Viveros</a:t>
            </a:r>
          </a:p>
        </p:txBody>
      </p:sp>
      <p:pic>
        <p:nvPicPr>
          <p:cNvPr id="1026" name="Picture 2" descr="http://www.doctanet.com/images/img_sistemas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090514"/>
            <a:ext cx="3857625"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x-none"/>
              <a:t>3.1 Estándares web </a:t>
            </a:r>
          </a:p>
        </p:txBody>
      </p:sp>
      <p:sp>
        <p:nvSpPr>
          <p:cNvPr id="91" name="Shape 9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lnSpc>
                <a:spcPct val="152727"/>
              </a:lnSpc>
              <a:spcBef>
                <a:spcPts val="0"/>
              </a:spcBef>
              <a:spcAft>
                <a:spcPts val="600"/>
              </a:spcAft>
              <a:buClr>
                <a:srgbClr val="252525"/>
              </a:buClr>
              <a:buSzPct val="100000"/>
              <a:buFont typeface="Arial"/>
              <a:buChar char="●"/>
            </a:pPr>
            <a:r>
              <a:rPr lang="x-none" sz="1800">
                <a:solidFill>
                  <a:srgbClr val="252525"/>
                </a:solidFill>
              </a:rPr>
              <a:t>Recomendaciones publicadas por la World Wide Web Consortium o W3C.</a:t>
            </a:r>
          </a:p>
          <a:p>
            <a:pPr marL="457200" lvl="0" indent="-342900" rtl="0">
              <a:lnSpc>
                <a:spcPct val="152727"/>
              </a:lnSpc>
              <a:spcBef>
                <a:spcPts val="0"/>
              </a:spcBef>
              <a:spcAft>
                <a:spcPts val="600"/>
              </a:spcAft>
              <a:buClr>
                <a:srgbClr val="252525"/>
              </a:buClr>
              <a:buSzPct val="100000"/>
              <a:buFont typeface="Arial"/>
              <a:buChar char="●"/>
            </a:pPr>
            <a:r>
              <a:rPr lang="x-none" sz="1800">
                <a:solidFill>
                  <a:srgbClr val="252525"/>
                </a:solidFill>
              </a:rPr>
              <a:t>Estándares de Internet (STD) documentos y publicaciones por Internet Engineering Task Force (IETF).</a:t>
            </a:r>
          </a:p>
          <a:p>
            <a:pPr marL="457200" lvl="0" indent="-342900" rtl="0">
              <a:lnSpc>
                <a:spcPct val="152727"/>
              </a:lnSpc>
              <a:spcBef>
                <a:spcPts val="0"/>
              </a:spcBef>
              <a:spcAft>
                <a:spcPts val="600"/>
              </a:spcAft>
              <a:buClr>
                <a:srgbClr val="252525"/>
              </a:buClr>
              <a:buSzPct val="100000"/>
              <a:buFont typeface="Arial"/>
              <a:buChar char="●"/>
            </a:pPr>
            <a:r>
              <a:rPr lang="x-none" sz="1800">
                <a:solidFill>
                  <a:srgbClr val="252525"/>
                </a:solidFill>
              </a:rPr>
              <a:t>Request For Comments o Petición de comentarios (RFC), cuyos documentos son publicados también por la Internet Engineering Task Force (IETF).</a:t>
            </a: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x-none"/>
              <a:t>3.2 Estándares web</a:t>
            </a:r>
          </a:p>
        </p:txBody>
      </p:sp>
      <p:sp>
        <p:nvSpPr>
          <p:cNvPr id="97" name="Shape 9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lnSpc>
                <a:spcPct val="152727"/>
              </a:lnSpc>
              <a:spcBef>
                <a:spcPts val="0"/>
              </a:spcBef>
              <a:spcAft>
                <a:spcPts val="600"/>
              </a:spcAft>
              <a:buClr>
                <a:srgbClr val="252525"/>
              </a:buClr>
              <a:buSzPct val="100000"/>
              <a:buFont typeface="Arial"/>
              <a:buChar char="●"/>
            </a:pPr>
            <a:r>
              <a:rPr lang="x-none" sz="1800">
                <a:solidFill>
                  <a:srgbClr val="252525"/>
                </a:solidFill>
              </a:rPr>
              <a:t>Estándares publicados por la Organización Internacional para Estandarización (ISO)</a:t>
            </a:r>
          </a:p>
          <a:p>
            <a:pPr marL="457200" lvl="0" indent="-342900" rtl="0">
              <a:lnSpc>
                <a:spcPct val="152727"/>
              </a:lnSpc>
              <a:spcBef>
                <a:spcPts val="0"/>
              </a:spcBef>
              <a:spcAft>
                <a:spcPts val="600"/>
              </a:spcAft>
              <a:buClr>
                <a:srgbClr val="252525"/>
              </a:buClr>
              <a:buSzPct val="100000"/>
              <a:buFont typeface="Arial"/>
              <a:buChar char="●"/>
            </a:pPr>
            <a:r>
              <a:rPr lang="x-none" sz="1800">
                <a:solidFill>
                  <a:srgbClr val="252525"/>
                </a:solidFill>
              </a:rPr>
              <a:t>Estándares publicadas por Ecma International.</a:t>
            </a:r>
          </a:p>
          <a:p>
            <a:pPr marL="457200" lvl="0" indent="-342900" rtl="0">
              <a:lnSpc>
                <a:spcPct val="152727"/>
              </a:lnSpc>
              <a:spcBef>
                <a:spcPts val="0"/>
              </a:spcBef>
              <a:spcAft>
                <a:spcPts val="600"/>
              </a:spcAft>
              <a:buClr>
                <a:srgbClr val="252525"/>
              </a:buClr>
              <a:buSzPct val="100000"/>
              <a:buFont typeface="Arial"/>
              <a:buChar char="●"/>
            </a:pPr>
            <a:r>
              <a:rPr lang="x-none" sz="1800">
                <a:solidFill>
                  <a:srgbClr val="252525"/>
                </a:solidFill>
              </a:rPr>
              <a:t>El estándar Unicode y otros varios reportes técnicos de Unicode (UTRs) publicados por el Consorcio Unicode.</a:t>
            </a:r>
          </a:p>
          <a:p>
            <a:pPr marL="457200" lvl="0" indent="-342900" rtl="0">
              <a:lnSpc>
                <a:spcPct val="152727"/>
              </a:lnSpc>
              <a:spcBef>
                <a:spcPts val="0"/>
              </a:spcBef>
              <a:spcAft>
                <a:spcPts val="600"/>
              </a:spcAft>
              <a:buClr>
                <a:srgbClr val="252525"/>
              </a:buClr>
              <a:buSzPct val="100000"/>
              <a:buFont typeface="Arial"/>
              <a:buChar char="●"/>
            </a:pPr>
            <a:r>
              <a:rPr lang="x-none" sz="1800">
                <a:solidFill>
                  <a:srgbClr val="252525"/>
                </a:solidFill>
              </a:rPr>
              <a:t>Nombres y números de registro mantenidos por la Internet Assigned Numbres Authority (IANA).</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lnSpc>
                <a:spcPct val="115000"/>
              </a:lnSpc>
              <a:spcBef>
                <a:spcPts val="0"/>
              </a:spcBef>
              <a:buClr>
                <a:schemeClr val="dk1"/>
              </a:buClr>
              <a:buSzPct val="100000"/>
              <a:buFont typeface="Arial"/>
              <a:buChar char="●"/>
            </a:pPr>
            <a:r>
              <a:rPr lang="x-none" sz="1800"/>
              <a:t>HTML y HTML5 (Lenguajes de marcas de hipertexto)</a:t>
            </a:r>
          </a:p>
          <a:p>
            <a:pPr marL="0" lvl="0" indent="0" rtl="0">
              <a:lnSpc>
                <a:spcPct val="115000"/>
              </a:lnSpc>
              <a:spcBef>
                <a:spcPts val="0"/>
              </a:spcBef>
              <a:buClr>
                <a:schemeClr val="dk1"/>
              </a:buClr>
              <a:buFont typeface="Arial"/>
              <a:buNone/>
            </a:pPr>
            <a:endParaRPr sz="1800"/>
          </a:p>
          <a:p>
            <a:pPr lvl="0" rtl="0">
              <a:lnSpc>
                <a:spcPct val="115000"/>
              </a:lnSpc>
              <a:spcBef>
                <a:spcPts val="0"/>
              </a:spcBef>
              <a:buNone/>
            </a:pPr>
            <a:r>
              <a:rPr lang="x-none" sz="1800"/>
              <a:t>Nos permiten especificar la estructura (que contendrá) una página web; HTML5 incluye etiquetas por defecto para zonas comunes de un sistema web.</a:t>
            </a:r>
          </a:p>
          <a:p>
            <a:pPr lvl="0" rtl="0">
              <a:lnSpc>
                <a:spcPct val="115000"/>
              </a:lnSpc>
              <a:spcBef>
                <a:spcPts val="0"/>
              </a:spcBef>
              <a:buClr>
                <a:schemeClr val="dk1"/>
              </a:buClr>
              <a:buFont typeface="Arial"/>
              <a:buNone/>
            </a:pPr>
            <a:endParaRPr sz="1800"/>
          </a:p>
          <a:p>
            <a:pPr marL="457200" lvl="0" indent="-342900" rtl="0">
              <a:lnSpc>
                <a:spcPct val="115000"/>
              </a:lnSpc>
              <a:spcBef>
                <a:spcPts val="0"/>
              </a:spcBef>
              <a:buClr>
                <a:srgbClr val="000000"/>
              </a:buClr>
              <a:buSzPct val="100000"/>
              <a:buFont typeface="Arial"/>
              <a:buChar char="●"/>
            </a:pPr>
            <a:r>
              <a:rPr lang="x-none" sz="1800">
                <a:solidFill>
                  <a:srgbClr val="000000"/>
                </a:solidFill>
              </a:rPr>
              <a:t>XHTML (Lenguaje extensible de marcas de hipertexto).</a:t>
            </a:r>
          </a:p>
          <a:p>
            <a:pPr lvl="0" rtl="0">
              <a:lnSpc>
                <a:spcPct val="115000"/>
              </a:lnSpc>
              <a:spcBef>
                <a:spcPts val="0"/>
              </a:spcBef>
              <a:buNone/>
            </a:pPr>
            <a:endParaRPr sz="1800">
              <a:solidFill>
                <a:srgbClr val="000000"/>
              </a:solidFill>
            </a:endParaRPr>
          </a:p>
          <a:p>
            <a:pPr rtl="0">
              <a:spcBef>
                <a:spcPts val="0"/>
              </a:spcBef>
              <a:buNone/>
            </a:pPr>
            <a:r>
              <a:rPr lang="x-none" sz="1800">
                <a:solidFill>
                  <a:srgbClr val="000000"/>
                </a:solidFill>
              </a:rPr>
              <a:t>Es más estricto que HTML en su sintaxis, evitando que los navegadores coloquen heurísticas para saber que quiso poner el autor.</a:t>
            </a:r>
          </a:p>
          <a:p>
            <a:pPr>
              <a:spcBef>
                <a:spcPts val="0"/>
              </a:spcBef>
              <a:buNone/>
            </a:pPr>
            <a:r>
              <a:rPr lang="x-none" sz="1800">
                <a:solidFill>
                  <a:srgbClr val="000000"/>
                </a:solidFill>
              </a:rPr>
              <a:t>Nota: Los navegadores actuales interpretan XHTML como HTML.</a:t>
            </a:r>
            <a:r>
              <a:rPr lang="x-none" sz="1800">
                <a:solidFill>
                  <a:srgbClr val="FF0000"/>
                </a:solidFill>
              </a:rPr>
              <a:t> </a:t>
            </a:r>
          </a:p>
        </p:txBody>
      </p:sp>
      <p:sp>
        <p:nvSpPr>
          <p:cNvPr id="121" name="Shape 12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x-none"/>
              <a:t>4.1 Lenguajes de marcado </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x-none"/>
              <a:t>4.2 Lenguajes de marcado </a:t>
            </a:r>
          </a:p>
        </p:txBody>
      </p:sp>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81000" rtl="0">
              <a:lnSpc>
                <a:spcPct val="115000"/>
              </a:lnSpc>
              <a:spcBef>
                <a:spcPts val="0"/>
              </a:spcBef>
              <a:buClr>
                <a:srgbClr val="000000"/>
              </a:buClr>
              <a:buSzPct val="100000"/>
              <a:buFont typeface="Arial"/>
              <a:buChar char="●"/>
            </a:pPr>
            <a:r>
              <a:rPr lang="x-none" sz="2400">
                <a:solidFill>
                  <a:srgbClr val="000000"/>
                </a:solidFill>
              </a:rPr>
              <a:t>XML.</a:t>
            </a:r>
          </a:p>
          <a:p>
            <a:pPr lvl="0" rtl="0">
              <a:lnSpc>
                <a:spcPct val="115000"/>
              </a:lnSpc>
              <a:spcBef>
                <a:spcPts val="0"/>
              </a:spcBef>
              <a:buNone/>
            </a:pPr>
            <a:r>
              <a:rPr lang="x-none" sz="2400">
                <a:solidFill>
                  <a:srgbClr val="000000"/>
                </a:solidFill>
              </a:rPr>
              <a:t>Corresponden a (hypertext markup language) y deriva del lenguaje SGML el cual permite definir la gramática de lenguajes específicos como por ejemplo HTML.</a:t>
            </a:r>
          </a:p>
          <a:p>
            <a:pPr rtl="0">
              <a:lnSpc>
                <a:spcPct val="115000"/>
              </a:lnSpc>
              <a:spcBef>
                <a:spcPts val="0"/>
              </a:spcBef>
              <a:buNone/>
            </a:pPr>
            <a:endParaRPr sz="2400">
              <a:solidFill>
                <a:srgbClr val="000000"/>
              </a:solidFill>
            </a:endParaRPr>
          </a:p>
          <a:p>
            <a:pPr marL="457200" lvl="0" indent="-381000" rtl="0">
              <a:lnSpc>
                <a:spcPct val="115000"/>
              </a:lnSpc>
              <a:spcBef>
                <a:spcPts val="0"/>
              </a:spcBef>
              <a:buClr>
                <a:srgbClr val="000000"/>
              </a:buClr>
              <a:buSzPct val="100000"/>
              <a:buFont typeface="Arial"/>
              <a:buChar char="●"/>
            </a:pPr>
            <a:r>
              <a:rPr lang="x-none" sz="2400">
                <a:solidFill>
                  <a:srgbClr val="000000"/>
                </a:solidFill>
              </a:rPr>
              <a:t>Es una estructura basada en árboles y perfectamente definida para escribir archivos, y al igual que HTML usa Tags o etiquetas para poder definir su estructura.</a:t>
            </a:r>
          </a:p>
          <a:p>
            <a:pPr lvl="0" rtl="0">
              <a:lnSpc>
                <a:spcPct val="115000"/>
              </a:lnSpc>
              <a:spcBef>
                <a:spcPts val="0"/>
              </a:spcBef>
              <a:buNone/>
            </a:pPr>
            <a:endParaRPr sz="2400">
              <a:solidFill>
                <a:srgbClr val="FF0000"/>
              </a:solidFill>
            </a:endParaRP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x-none"/>
              <a:t>Breve historia de XML </a:t>
            </a:r>
          </a:p>
        </p:txBody>
      </p:sp>
      <p:sp>
        <p:nvSpPr>
          <p:cNvPr id="133" name="Shape 13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r>
              <a:rPr lang="x-none" sz="1800"/>
              <a:t>      SGML </a:t>
            </a:r>
          </a:p>
          <a:p>
            <a:pPr lvl="0" rtl="0">
              <a:spcBef>
                <a:spcPts val="0"/>
              </a:spcBef>
              <a:buClr>
                <a:schemeClr val="dk1"/>
              </a:buClr>
              <a:buSzPct val="61111"/>
              <a:buFont typeface="Arial"/>
              <a:buNone/>
            </a:pPr>
            <a:r>
              <a:rPr lang="x-none" sz="1800"/>
              <a:t>HTML - XML</a:t>
            </a:r>
          </a:p>
          <a:p>
            <a:pPr lvl="0" rtl="0">
              <a:spcBef>
                <a:spcPts val="0"/>
              </a:spcBef>
              <a:buClr>
                <a:schemeClr val="dk1"/>
              </a:buClr>
              <a:buSzPct val="61111"/>
              <a:buFont typeface="Arial"/>
              <a:buNone/>
            </a:pPr>
            <a:r>
              <a:rPr lang="x-none" sz="1800"/>
              <a:t>		  - XHTML</a:t>
            </a:r>
          </a:p>
          <a:p>
            <a:pPr marL="457200" lvl="0" indent="-342900" rtl="0">
              <a:spcBef>
                <a:spcPts val="0"/>
              </a:spcBef>
              <a:buClr>
                <a:schemeClr val="dk1"/>
              </a:buClr>
              <a:buSzPct val="100000"/>
              <a:buFont typeface="Arial"/>
              <a:buChar char="●"/>
            </a:pPr>
            <a:r>
              <a:rPr lang="x-none" sz="1800"/>
              <a:t>XML surgió por la necesidad que tenía la empresa para almacenar grandes cantidades de información</a:t>
            </a:r>
          </a:p>
          <a:p>
            <a:pPr marL="457200" lvl="0" indent="-342900" rtl="0">
              <a:spcBef>
                <a:spcPts val="0"/>
              </a:spcBef>
              <a:buClr>
                <a:schemeClr val="dk1"/>
              </a:buClr>
              <a:buSzPct val="100000"/>
              <a:buFont typeface="Arial"/>
              <a:buChar char="●"/>
            </a:pPr>
            <a:r>
              <a:rPr lang="x-none" sz="1800"/>
              <a:t>1986 ISO normaliza, creando entonces SGML (Standard Generalized Markup Language) </a:t>
            </a:r>
          </a:p>
          <a:p>
            <a:pPr marL="457200" lvl="0" indent="-342900" rtl="0">
              <a:spcBef>
                <a:spcPts val="0"/>
              </a:spcBef>
              <a:buClr>
                <a:schemeClr val="dk1"/>
              </a:buClr>
              <a:buSzPct val="100000"/>
              <a:buFont typeface="Arial"/>
              <a:buChar char="●"/>
            </a:pPr>
            <a:r>
              <a:rPr lang="x-none" sz="1800"/>
              <a:t>1986 - Tim Berners Lee Crea el lenguaje HTML </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x-none"/>
              <a:t>Estructura de XML</a:t>
            </a:r>
          </a:p>
        </p:txBody>
      </p:sp>
      <p:pic>
        <p:nvPicPr>
          <p:cNvPr id="145" name="Shape 145"/>
          <p:cNvPicPr preferRelativeResize="0"/>
          <p:nvPr/>
        </p:nvPicPr>
        <p:blipFill rotWithShape="1">
          <a:blip r:embed="rId3">
            <a:alphaModFix/>
          </a:blip>
          <a:srcRect l="6185" t="23148" r="46669" b="23769"/>
          <a:stretch/>
        </p:blipFill>
        <p:spPr>
          <a:xfrm>
            <a:off x="1384325" y="1181775"/>
            <a:ext cx="6133923" cy="38829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Shape 150"/>
          <p:cNvPicPr preferRelativeResize="0"/>
          <p:nvPr/>
        </p:nvPicPr>
        <p:blipFill rotWithShape="1">
          <a:blip r:embed="rId3">
            <a:alphaModFix/>
          </a:blip>
          <a:srcRect l="8609" t="33455" r="41395" b="24078"/>
          <a:stretch/>
        </p:blipFill>
        <p:spPr>
          <a:xfrm>
            <a:off x="1271800" y="1451900"/>
            <a:ext cx="6505349" cy="3106375"/>
          </a:xfrm>
          <a:prstGeom prst="rect">
            <a:avLst/>
          </a:prstGeom>
          <a:noFill/>
          <a:ln>
            <a:noFill/>
          </a:ln>
        </p:spPr>
      </p:pic>
      <p:sp>
        <p:nvSpPr>
          <p:cNvPr id="151" name="Shape 151"/>
          <p:cNvSpPr txBox="1">
            <a:spLocks noGrp="1"/>
          </p:cNvSpPr>
          <p:nvPr>
            <p:ph type="title"/>
          </p:nvPr>
        </p:nvSpPr>
        <p:spPr>
          <a:xfrm>
            <a:off x="350725" y="234578"/>
            <a:ext cx="8229600" cy="857400"/>
          </a:xfrm>
          <a:prstGeom prst="rect">
            <a:avLst/>
          </a:prstGeom>
        </p:spPr>
        <p:txBody>
          <a:bodyPr lIns="91425" tIns="91425" rIns="91425" bIns="91425" anchor="b" anchorCtr="0">
            <a:noAutofit/>
          </a:bodyPr>
          <a:lstStyle/>
          <a:p>
            <a:pPr lvl="0" rtl="0">
              <a:spcBef>
                <a:spcPts val="0"/>
              </a:spcBef>
              <a:buNone/>
            </a:pPr>
            <a:r>
              <a:rPr lang="x-none"/>
              <a:t>Estructura de XML </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x-none"/>
              <a:t>XHTML </a:t>
            </a:r>
          </a:p>
        </p:txBody>
      </p:sp>
      <p:sp>
        <p:nvSpPr>
          <p:cNvPr id="103" name="Shape 10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81000" rtl="0">
              <a:spcBef>
                <a:spcPts val="0"/>
              </a:spcBef>
              <a:buClr>
                <a:schemeClr val="dk1"/>
              </a:buClr>
              <a:buSzPct val="100000"/>
              <a:buFont typeface="Arial"/>
              <a:buChar char="●"/>
            </a:pPr>
            <a:r>
              <a:rPr lang="x-none" sz="2400"/>
              <a:t>Web semántica</a:t>
            </a:r>
          </a:p>
          <a:p>
            <a:pPr marL="914400" lvl="1" indent="-342900">
              <a:spcBef>
                <a:spcPts val="0"/>
              </a:spcBef>
              <a:buClr>
                <a:schemeClr val="dk1"/>
              </a:buClr>
              <a:buSzPct val="100000"/>
              <a:buFont typeface="Arial"/>
              <a:buChar char="○"/>
            </a:pPr>
            <a:r>
              <a:rPr lang="x-none" sz="1800"/>
              <a:t>Se basa en la idea de añadir metadatos semánticos y ontológicos a la </a:t>
            </a:r>
            <a:r>
              <a:rPr lang="x-none" sz="1800" i="1"/>
              <a:t>World Wide Web.</a:t>
            </a:r>
            <a:r>
              <a:rPr lang="x-none" sz="1800"/>
              <a:t> El objetivo es mejorar Internet ampliando la interoperabilidad entre los sistemas informáticos usando "agentes inteligentes".</a:t>
            </a: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x-none"/>
              <a:t>XHTML(1)</a:t>
            </a:r>
          </a:p>
        </p:txBody>
      </p:sp>
      <p:sp>
        <p:nvSpPr>
          <p:cNvPr id="109" name="Shape 10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81000" rtl="0">
              <a:spcBef>
                <a:spcPts val="0"/>
              </a:spcBef>
              <a:buClr>
                <a:schemeClr val="dk1"/>
              </a:buClr>
              <a:buSzPct val="100000"/>
              <a:buFont typeface="Arial"/>
              <a:buChar char="●"/>
            </a:pPr>
            <a:r>
              <a:rPr lang="x-none" sz="2400"/>
              <a:t>Web semántica</a:t>
            </a:r>
          </a:p>
          <a:p>
            <a:pPr marL="914400" lvl="1" indent="-342900" rtl="0">
              <a:spcBef>
                <a:spcPts val="0"/>
              </a:spcBef>
              <a:buClr>
                <a:schemeClr val="dk1"/>
              </a:buClr>
              <a:buSzPct val="100000"/>
              <a:buFont typeface="Arial"/>
              <a:buChar char="○"/>
            </a:pPr>
            <a:r>
              <a:rPr lang="x-none" sz="1800"/>
              <a:t>Esas informaciones adicionales —que describen el contenido, el significado y la relación de los datos— se deben proporcionar de manera formal, para que así sea posible evaluarlas automáticamente por máquinas de procesamiento.</a:t>
            </a:r>
          </a:p>
          <a:p>
            <a:pPr marL="914400" lvl="1" indent="-342900">
              <a:spcBef>
                <a:spcPts val="0"/>
              </a:spcBef>
              <a:buClr>
                <a:schemeClr val="dk1"/>
              </a:buClr>
              <a:buSzPct val="100000"/>
              <a:buFont typeface="Arial"/>
              <a:buChar char="○"/>
            </a:pPr>
            <a:r>
              <a:rPr lang="x-none" sz="1800"/>
              <a:t>El objetivo es mejorar Internet ampliando la interoperabilidad entre los sistemas informáticos usando "agentes inteligentes".</a:t>
            </a: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x-none"/>
              <a:t>XHTML(2)</a:t>
            </a:r>
          </a:p>
        </p:txBody>
      </p:sp>
      <p:sp>
        <p:nvSpPr>
          <p:cNvPr id="115" name="Shape 11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81000" rtl="0">
              <a:spcBef>
                <a:spcPts val="0"/>
              </a:spcBef>
              <a:buClr>
                <a:schemeClr val="dk1"/>
              </a:buClr>
              <a:buSzPct val="100000"/>
              <a:buFont typeface="Arial"/>
              <a:buChar char="●"/>
            </a:pPr>
            <a:r>
              <a:rPr lang="x-none" sz="2400"/>
              <a:t>Web semántica</a:t>
            </a:r>
          </a:p>
          <a:p>
            <a:pPr marL="914400" lvl="1" indent="-342900">
              <a:spcBef>
                <a:spcPts val="0"/>
              </a:spcBef>
              <a:buClr>
                <a:schemeClr val="dk1"/>
              </a:buClr>
              <a:buSzPct val="100000"/>
              <a:buFont typeface="Arial"/>
              <a:buChar char="○"/>
            </a:pPr>
            <a:r>
              <a:rPr lang="x-none" sz="1800"/>
              <a:t>El precursor de la idea, Tim Berners-Lee, intentó desde el principio incluir información semántica en su creación, la </a:t>
            </a:r>
            <a:r>
              <a:rPr lang="x-none" sz="1800" i="1"/>
              <a:t>World Wide Web</a:t>
            </a:r>
            <a:r>
              <a:rPr lang="x-none" sz="1800"/>
              <a:t>, pero por diferentes causas no fue posible. Por ese motivo introdujo el concepto de semántica con la intención de recuperar dicha omisión.</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Índice</a:t>
            </a:r>
            <a:endParaRPr lang="es-MX" dirty="0"/>
          </a:p>
        </p:txBody>
      </p:sp>
      <p:sp>
        <p:nvSpPr>
          <p:cNvPr id="3" name="2 Marcador de texto"/>
          <p:cNvSpPr>
            <a:spLocks noGrp="1"/>
          </p:cNvSpPr>
          <p:nvPr>
            <p:ph type="body" idx="1"/>
          </p:nvPr>
        </p:nvSpPr>
        <p:spPr/>
        <p:txBody>
          <a:bodyPr/>
          <a:lstStyle/>
          <a:p>
            <a:endParaRPr lang="es-MX" dirty="0" smtClean="0"/>
          </a:p>
          <a:p>
            <a:pPr marL="457200" indent="-457200">
              <a:buFont typeface="Arial" panose="020B0604020202020204" pitchFamily="34" charset="0"/>
              <a:buChar char="•"/>
            </a:pPr>
            <a:r>
              <a:rPr lang="es-MX" dirty="0" smtClean="0"/>
              <a:t>Protocolo HTTP</a:t>
            </a:r>
          </a:p>
          <a:p>
            <a:pPr marL="457200" indent="-457200">
              <a:buFont typeface="Arial" panose="020B0604020202020204" pitchFamily="34" charset="0"/>
              <a:buChar char="•"/>
            </a:pPr>
            <a:r>
              <a:rPr lang="es-MX" dirty="0" smtClean="0"/>
              <a:t>Fases del desarrollo web</a:t>
            </a:r>
          </a:p>
          <a:p>
            <a:pPr marL="457200" indent="-457200">
              <a:buFont typeface="Arial" panose="020B0604020202020204" pitchFamily="34" charset="0"/>
              <a:buChar char="•"/>
            </a:pPr>
            <a:r>
              <a:rPr lang="es-MX" dirty="0" smtClean="0"/>
              <a:t>Estándares web</a:t>
            </a:r>
          </a:p>
          <a:p>
            <a:pPr marL="457200" indent="-457200">
              <a:buFont typeface="Arial" panose="020B0604020202020204" pitchFamily="34" charset="0"/>
              <a:buChar char="•"/>
            </a:pPr>
            <a:r>
              <a:rPr lang="es-MX" dirty="0" smtClean="0"/>
              <a:t>Lenguaje de marcado</a:t>
            </a:r>
          </a:p>
          <a:p>
            <a:pPr marL="457200" indent="-457200">
              <a:buFont typeface="Arial" panose="020B0604020202020204" pitchFamily="34" charset="0"/>
              <a:buChar char="•"/>
            </a:pPr>
            <a:r>
              <a:rPr lang="es-MX" dirty="0" smtClean="0"/>
              <a:t>CSS</a:t>
            </a:r>
          </a:p>
          <a:p>
            <a:pPr marL="457200" indent="-457200">
              <a:buFont typeface="Arial" panose="020B0604020202020204" pitchFamily="34" charset="0"/>
              <a:buChar char="•"/>
            </a:pPr>
            <a:r>
              <a:rPr lang="es-MX" dirty="0" smtClean="0"/>
              <a:t>Qué sigue?</a:t>
            </a:r>
          </a:p>
          <a:p>
            <a:pPr marL="457200" indent="-457200">
              <a:buFont typeface="Arial" panose="020B0604020202020204" pitchFamily="34" charset="0"/>
              <a:buChar char="•"/>
            </a:pPr>
            <a:endParaRPr lang="es-MX" dirty="0" smtClean="0"/>
          </a:p>
          <a:p>
            <a:pPr marL="457200" indent="-457200">
              <a:buFont typeface="Arial" panose="020B0604020202020204" pitchFamily="34" charset="0"/>
              <a:buChar char="•"/>
            </a:pPr>
            <a:endParaRPr lang="es-MX" dirty="0" smtClean="0"/>
          </a:p>
          <a:p>
            <a:endParaRPr lang="es-MX" dirty="0"/>
          </a:p>
        </p:txBody>
      </p:sp>
    </p:spTree>
    <p:extLst>
      <p:ext uri="{BB962C8B-B14F-4D97-AF65-F5344CB8AC3E}">
        <p14:creationId xmlns:p14="http://schemas.microsoft.com/office/powerpoint/2010/main" val="4284436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457200" y="1181775"/>
            <a:ext cx="8229600" cy="3744000"/>
          </a:xfrm>
          <a:prstGeom prst="rect">
            <a:avLst/>
          </a:prstGeom>
        </p:spPr>
        <p:txBody>
          <a:bodyPr lIns="91425" tIns="91425" rIns="91425" bIns="91425" anchor="t" anchorCtr="0">
            <a:noAutofit/>
          </a:bodyPr>
          <a:lstStyle/>
          <a:p>
            <a:r>
              <a:rPr lang="x-none" sz="2400" b="1">
                <a:solidFill>
                  <a:schemeClr val="tx1"/>
                </a:solidFill>
              </a:rPr>
              <a:t>Buscando un subconjunto de SGML que permita: </a:t>
            </a:r>
          </a:p>
          <a:p>
            <a:pPr lvl="0" rtl="0">
              <a:spcBef>
                <a:spcPts val="0"/>
              </a:spcBef>
              <a:buNone/>
            </a:pPr>
            <a:endParaRPr sz="2400" b="1" dirty="0"/>
          </a:p>
          <a:p>
            <a:pPr marL="457200" lvl="0" indent="-342900" rtl="0">
              <a:spcBef>
                <a:spcPts val="0"/>
              </a:spcBef>
              <a:buClr>
                <a:schemeClr val="dk1"/>
              </a:buClr>
              <a:buSzPct val="100000"/>
              <a:buFont typeface="Arial"/>
              <a:buChar char="●"/>
            </a:pPr>
            <a:r>
              <a:rPr lang="x-none" sz="1800"/>
              <a:t>Mezclar elementos de diferentes lenguajes, es decir que los lenguajes sean extensibles.</a:t>
            </a:r>
          </a:p>
          <a:p>
            <a:pPr lvl="0" rtl="0">
              <a:spcBef>
                <a:spcPts val="0"/>
              </a:spcBef>
              <a:buNone/>
            </a:pPr>
            <a:endParaRPr sz="1800" dirty="0"/>
          </a:p>
          <a:p>
            <a:pPr marL="457200" lvl="0" indent="-342900" rtl="0">
              <a:spcBef>
                <a:spcPts val="0"/>
              </a:spcBef>
              <a:buClr>
                <a:schemeClr val="dk1"/>
              </a:buClr>
              <a:buSzPct val="100000"/>
              <a:buFont typeface="Arial"/>
              <a:buChar char="●"/>
            </a:pPr>
            <a:r>
              <a:rPr lang="x-none" sz="1800"/>
              <a:t>La creación de analizadores simples, sin ninguna lógica especial para cada lenguaje.</a:t>
            </a:r>
          </a:p>
          <a:p>
            <a:pPr lvl="0" rtl="0">
              <a:spcBef>
                <a:spcPts val="0"/>
              </a:spcBef>
              <a:buNone/>
            </a:pPr>
            <a:endParaRPr sz="1800" dirty="0"/>
          </a:p>
          <a:p>
            <a:pPr marL="457200" lvl="0" indent="-342900" rtl="0">
              <a:spcBef>
                <a:spcPts val="0"/>
              </a:spcBef>
              <a:buClr>
                <a:schemeClr val="dk1"/>
              </a:buClr>
              <a:buSzPct val="100000"/>
              <a:buFont typeface="Arial"/>
              <a:buChar char="●"/>
            </a:pPr>
            <a:r>
              <a:rPr lang="x-none" sz="1800"/>
              <a:t>hacer hincapié en que no se acepte nunca un documento con errores de sintaxis. </a:t>
            </a:r>
          </a:p>
          <a:p>
            <a:pPr marL="457200" lvl="0" indent="-228600" rtl="0">
              <a:spcBef>
                <a:spcPts val="0"/>
              </a:spcBef>
              <a:buNone/>
            </a:pPr>
            <a:endParaRPr sz="1800" dirty="0"/>
          </a:p>
          <a:p>
            <a:pPr lvl="0" rtl="0">
              <a:spcBef>
                <a:spcPts val="0"/>
              </a:spcBef>
              <a:buClr>
                <a:schemeClr val="dk1"/>
              </a:buClr>
              <a:buSzPct val="61111"/>
              <a:buFont typeface="Arial"/>
              <a:buNone/>
            </a:pPr>
            <a:r>
              <a:rPr lang="x-none" sz="1800"/>
              <a:t> </a:t>
            </a:r>
          </a:p>
          <a:p>
            <a:pPr lvl="0" rtl="0">
              <a:spcBef>
                <a:spcPts val="0"/>
              </a:spcBef>
              <a:buClr>
                <a:schemeClr val="dk1"/>
              </a:buClr>
              <a:buFont typeface="Arial"/>
              <a:buNone/>
            </a:pPr>
            <a:endParaRPr dirty="0"/>
          </a:p>
          <a:p>
            <a:pPr lvl="0" rtl="0">
              <a:spcBef>
                <a:spcPts val="0"/>
              </a:spcBef>
              <a:buNone/>
            </a:pPr>
            <a:endParaRPr dirty="0"/>
          </a:p>
        </p:txBody>
      </p:sp>
      <p:sp>
        <p:nvSpPr>
          <p:cNvPr id="139" name="Shape 139"/>
          <p:cNvSpPr txBox="1"/>
          <p:nvPr/>
        </p:nvSpPr>
        <p:spPr>
          <a:xfrm>
            <a:off x="755576" y="0"/>
            <a:ext cx="7428299" cy="1136699"/>
          </a:xfrm>
          <a:prstGeom prst="rect">
            <a:avLst/>
          </a:prstGeom>
          <a:noFill/>
          <a:ln>
            <a:noFill/>
          </a:ln>
        </p:spPr>
        <p:txBody>
          <a:bodyPr lIns="91425" tIns="91425" rIns="91425" bIns="91425" anchor="ctr" anchorCtr="0">
            <a:noAutofit/>
          </a:bodyPr>
          <a:lstStyle/>
          <a:p>
            <a:pPr lvl="0" rtl="0">
              <a:spcBef>
                <a:spcPts val="600"/>
              </a:spcBef>
              <a:buNone/>
            </a:pPr>
            <a:r>
              <a:rPr lang="es-MX" sz="3600" b="1" dirty="0">
                <a:solidFill>
                  <a:schemeClr val="lt1"/>
                </a:solidFill>
              </a:rPr>
              <a:t>SGML</a:t>
            </a:r>
            <a:endParaRPr lang="x-none" sz="3600" b="1">
              <a:solidFill>
                <a:schemeClr val="lt1"/>
              </a:solidFill>
            </a:endParaRP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457200" y="1631975"/>
            <a:ext cx="8229600" cy="2708699"/>
          </a:xfrm>
          <a:prstGeom prst="rect">
            <a:avLst/>
          </a:prstGeom>
        </p:spPr>
        <p:txBody>
          <a:bodyPr lIns="91425" tIns="91425" rIns="91425" bIns="91425" anchor="t" anchorCtr="0">
            <a:noAutofit/>
          </a:bodyPr>
          <a:lstStyle/>
          <a:p>
            <a:pPr marL="457200" lvl="0" indent="-381000" rtl="0">
              <a:lnSpc>
                <a:spcPct val="115000"/>
              </a:lnSpc>
              <a:spcBef>
                <a:spcPts val="0"/>
              </a:spcBef>
              <a:buClr>
                <a:srgbClr val="000000"/>
              </a:buClr>
              <a:buSzPct val="100000"/>
              <a:buFont typeface="Arial"/>
              <a:buChar char="●"/>
            </a:pPr>
            <a:r>
              <a:rPr lang="x-none" sz="2400">
                <a:solidFill>
                  <a:srgbClr val="000000"/>
                </a:solidFill>
              </a:rPr>
              <a:t>Nos permiten especificar cómo se verán gráficamente los elementos del sistema web especificado en HTML.</a:t>
            </a:r>
          </a:p>
          <a:p>
            <a:pPr rtl="0">
              <a:lnSpc>
                <a:spcPct val="115000"/>
              </a:lnSpc>
              <a:spcBef>
                <a:spcPts val="0"/>
              </a:spcBef>
              <a:buNone/>
            </a:pPr>
            <a:endParaRPr sz="2400" dirty="0">
              <a:solidFill>
                <a:srgbClr val="000000"/>
              </a:solidFill>
            </a:endParaRPr>
          </a:p>
          <a:p>
            <a:pPr lvl="0" rtl="0">
              <a:lnSpc>
                <a:spcPct val="115000"/>
              </a:lnSpc>
              <a:spcBef>
                <a:spcPts val="0"/>
              </a:spcBef>
              <a:buNone/>
            </a:pPr>
            <a:endParaRPr sz="2400" dirty="0">
              <a:solidFill>
                <a:srgbClr val="000000"/>
              </a:solidFill>
            </a:endParaRPr>
          </a:p>
        </p:txBody>
      </p:sp>
      <p:sp>
        <p:nvSpPr>
          <p:cNvPr id="157" name="Shape 157"/>
          <p:cNvSpPr txBox="1"/>
          <p:nvPr/>
        </p:nvSpPr>
        <p:spPr>
          <a:xfrm>
            <a:off x="683568" y="157575"/>
            <a:ext cx="7056784" cy="934199"/>
          </a:xfrm>
          <a:prstGeom prst="rect">
            <a:avLst/>
          </a:prstGeom>
          <a:noFill/>
          <a:ln>
            <a:noFill/>
          </a:ln>
        </p:spPr>
        <p:txBody>
          <a:bodyPr lIns="91425" tIns="91425" rIns="91425" bIns="91425" anchor="ctr" anchorCtr="0">
            <a:noAutofit/>
          </a:bodyPr>
          <a:lstStyle/>
          <a:p>
            <a:pPr lvl="0" rtl="0">
              <a:spcBef>
                <a:spcPts val="0"/>
              </a:spcBef>
              <a:buNone/>
            </a:pPr>
            <a:r>
              <a:rPr lang="x-none" sz="3600" b="1">
                <a:solidFill>
                  <a:schemeClr val="lt1"/>
                </a:solidFill>
              </a:rPr>
              <a:t>CSS y CSS3 (Hojas de estilo).</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003798"/>
            <a:ext cx="21336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x-none"/>
              <a:t>¿Cómo surge? </a:t>
            </a:r>
          </a:p>
        </p:txBody>
      </p:sp>
      <p:sp>
        <p:nvSpPr>
          <p:cNvPr id="163" name="Shape 163"/>
          <p:cNvSpPr txBox="1">
            <a:spLocks noGrp="1"/>
          </p:cNvSpPr>
          <p:nvPr>
            <p:ph type="body" idx="1"/>
          </p:nvPr>
        </p:nvSpPr>
        <p:spPr>
          <a:xfrm>
            <a:off x="323528" y="1200150"/>
            <a:ext cx="8496944" cy="3725699"/>
          </a:xfrm>
          <a:prstGeom prst="rect">
            <a:avLst/>
          </a:prstGeom>
        </p:spPr>
        <p:txBody>
          <a:bodyPr lIns="91425" tIns="91425" rIns="91425" bIns="91425" anchor="t" anchorCtr="0">
            <a:noAutofit/>
          </a:bodyPr>
          <a:lstStyle/>
          <a:p>
            <a:pPr marL="457200" lvl="0" indent="-381000" rtl="0">
              <a:spcBef>
                <a:spcPts val="0"/>
              </a:spcBef>
              <a:buClr>
                <a:srgbClr val="222222"/>
              </a:buClr>
              <a:buSzPct val="100000"/>
              <a:buFont typeface="Arial"/>
              <a:buChar char="●"/>
            </a:pPr>
            <a:r>
              <a:rPr lang="x-none" sz="2400">
                <a:solidFill>
                  <a:srgbClr val="222222"/>
                </a:solidFill>
              </a:rPr>
              <a:t>Necesidad de definir un mecanismo que permitiera aplicar de forma consistente diferentes estilos a los documentos electrónicos.</a:t>
            </a:r>
          </a:p>
          <a:p>
            <a:pPr lvl="0" rtl="0">
              <a:spcBef>
                <a:spcPts val="0"/>
              </a:spcBef>
              <a:buNone/>
            </a:pPr>
            <a:endParaRPr sz="2400" dirty="0">
              <a:solidFill>
                <a:srgbClr val="222222"/>
              </a:solidFill>
            </a:endParaRPr>
          </a:p>
          <a:p>
            <a:pPr marL="457200" lvl="0" indent="-381000" rtl="0">
              <a:spcBef>
                <a:spcPts val="0"/>
              </a:spcBef>
              <a:buClr>
                <a:srgbClr val="222222"/>
              </a:buClr>
              <a:buSzPct val="100000"/>
              <a:buFont typeface="Arial"/>
              <a:buChar char="●"/>
            </a:pPr>
            <a:r>
              <a:rPr lang="x-none" sz="2400">
                <a:solidFill>
                  <a:srgbClr val="222222"/>
                </a:solidFill>
              </a:rPr>
              <a:t>El organismo </a:t>
            </a:r>
            <a:r>
              <a:rPr lang="x-none" sz="2400">
                <a:solidFill>
                  <a:srgbClr val="1122CC"/>
                </a:solidFill>
                <a:hlinkClick r:id="rId3"/>
              </a:rPr>
              <a:t>W3C</a:t>
            </a:r>
            <a:r>
              <a:rPr lang="x-none" sz="2400">
                <a:solidFill>
                  <a:srgbClr val="222222"/>
                </a:solidFill>
              </a:rPr>
              <a:t> (World Wide Web Consortium).</a:t>
            </a:r>
          </a:p>
          <a:p>
            <a:pPr rtl="0">
              <a:spcBef>
                <a:spcPts val="0"/>
              </a:spcBef>
              <a:buNone/>
            </a:pPr>
            <a:endParaRPr sz="2400" dirty="0">
              <a:solidFill>
                <a:srgbClr val="222222"/>
              </a:solidFill>
            </a:endParaRPr>
          </a:p>
          <a:p>
            <a:pPr marL="76200">
              <a:buClr>
                <a:srgbClr val="222222"/>
              </a:buClr>
            </a:pPr>
            <a:r>
              <a:rPr lang="x-none" sz="2400">
                <a:solidFill>
                  <a:srgbClr val="222222"/>
                </a:solidFill>
              </a:rPr>
              <a:t>CHSS (Cascading HTML Style Sheets) -&gt; Håkon Wium Lie</a:t>
            </a:r>
          </a:p>
          <a:p>
            <a:pPr marL="76200">
              <a:buClr>
                <a:srgbClr val="222222"/>
              </a:buClr>
            </a:pPr>
            <a:r>
              <a:rPr lang="x-none" sz="2400">
                <a:solidFill>
                  <a:srgbClr val="222222"/>
                </a:solidFill>
              </a:rPr>
              <a:t>SSP (Stream-based Style Sheet Proposal) -&gt; Bert Bos</a:t>
            </a:r>
          </a:p>
          <a:p>
            <a:pPr marL="76200">
              <a:buClr>
                <a:srgbClr val="222222"/>
              </a:buClr>
            </a:pPr>
            <a:r>
              <a:rPr lang="x-none" sz="2400">
                <a:solidFill>
                  <a:srgbClr val="222222"/>
                </a:solidFill>
              </a:rPr>
              <a:t>CSS (Cascading Style Sheets)</a:t>
            </a: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x-none"/>
              <a:t>Beneficios </a:t>
            </a:r>
          </a:p>
        </p:txBody>
      </p:sp>
      <p:sp>
        <p:nvSpPr>
          <p:cNvPr id="169" name="Shape 16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spcBef>
                <a:spcPts val="0"/>
              </a:spcBef>
              <a:buClr>
                <a:srgbClr val="222222"/>
              </a:buClr>
              <a:buSzPct val="100000"/>
              <a:buFont typeface="Arial"/>
              <a:buChar char="●"/>
            </a:pPr>
            <a:r>
              <a:rPr lang="x-none" sz="1800">
                <a:solidFill>
                  <a:srgbClr val="222222"/>
                </a:solidFill>
              </a:rPr>
              <a:t>CSS permite separar los contenidos de la página y la información sobre su aspecto. </a:t>
            </a:r>
          </a:p>
          <a:p>
            <a:pPr lvl="0" rtl="0">
              <a:spcBef>
                <a:spcPts val="0"/>
              </a:spcBef>
              <a:buNone/>
            </a:pPr>
            <a:endParaRPr sz="1800">
              <a:solidFill>
                <a:srgbClr val="222222"/>
              </a:solidFill>
            </a:endParaRPr>
          </a:p>
          <a:p>
            <a:pPr marL="457200" lvl="0" indent="-342900" rtl="0">
              <a:spcBef>
                <a:spcPts val="0"/>
              </a:spcBef>
              <a:buClr>
                <a:srgbClr val="222222"/>
              </a:buClr>
              <a:buSzPct val="100000"/>
              <a:buFont typeface="Arial"/>
              <a:buChar char="●"/>
            </a:pPr>
            <a:r>
              <a:rPr lang="x-none" sz="1800">
                <a:solidFill>
                  <a:srgbClr val="222222"/>
                </a:solidFill>
              </a:rPr>
              <a:t>Pueden establecer los mismos estilos con menos esfuerzo y sin </a:t>
            </a:r>
            <a:r>
              <a:rPr lang="x-none" sz="1800" i="1">
                <a:solidFill>
                  <a:srgbClr val="222222"/>
                </a:solidFill>
              </a:rPr>
              <a:t>ensuciar</a:t>
            </a:r>
            <a:r>
              <a:rPr lang="x-none" sz="1800">
                <a:solidFill>
                  <a:srgbClr val="222222"/>
                </a:solidFill>
              </a:rPr>
              <a:t> el código HTML</a:t>
            </a:r>
          </a:p>
          <a:p>
            <a:pPr rtl="0">
              <a:spcBef>
                <a:spcPts val="0"/>
              </a:spcBef>
              <a:buNone/>
            </a:pPr>
            <a:endParaRPr sz="1800">
              <a:solidFill>
                <a:srgbClr val="222222"/>
              </a:solidFill>
            </a:endParaRPr>
          </a:p>
          <a:p>
            <a:pPr rtl="0">
              <a:spcBef>
                <a:spcPts val="0"/>
              </a:spcBef>
              <a:buNone/>
            </a:pPr>
            <a:r>
              <a:rPr lang="x-none" sz="1800">
                <a:solidFill>
                  <a:srgbClr val="222222"/>
                </a:solidFill>
              </a:rPr>
              <a:t>Tres formas de incluir CSS en archivos de HTML</a:t>
            </a:r>
          </a:p>
          <a:p>
            <a:pPr marL="457200" lvl="0" indent="-342900" rtl="0">
              <a:spcBef>
                <a:spcPts val="0"/>
              </a:spcBef>
              <a:buClr>
                <a:srgbClr val="222222"/>
              </a:buClr>
              <a:buSzPct val="100000"/>
              <a:buFont typeface="Arial"/>
              <a:buChar char="●"/>
            </a:pPr>
            <a:r>
              <a:rPr lang="x-none" sz="1800">
                <a:solidFill>
                  <a:srgbClr val="222222"/>
                </a:solidFill>
              </a:rPr>
              <a:t>En el mismo documento HTML</a:t>
            </a:r>
          </a:p>
          <a:p>
            <a:pPr marL="457200" lvl="0" indent="-342900" rtl="0">
              <a:spcBef>
                <a:spcPts val="0"/>
              </a:spcBef>
              <a:buClr>
                <a:srgbClr val="222222"/>
              </a:buClr>
              <a:buSzPct val="100000"/>
              <a:buFont typeface="Arial"/>
              <a:buChar char="●"/>
            </a:pPr>
            <a:r>
              <a:rPr lang="x-none" sz="1800">
                <a:solidFill>
                  <a:srgbClr val="222222"/>
                </a:solidFill>
              </a:rPr>
              <a:t>En los elementos HTML</a:t>
            </a:r>
          </a:p>
          <a:p>
            <a:pPr marL="457200" lvl="0" indent="-342900">
              <a:spcBef>
                <a:spcPts val="0"/>
              </a:spcBef>
              <a:buClr>
                <a:srgbClr val="222222"/>
              </a:buClr>
              <a:buSzPct val="100000"/>
              <a:buFont typeface="Arial"/>
              <a:buChar char="●"/>
            </a:pPr>
            <a:r>
              <a:rPr lang="x-none" sz="1800">
                <a:solidFill>
                  <a:srgbClr val="222222"/>
                </a:solidFill>
              </a:rPr>
              <a:t>En un archivo externo con extencion .css</a:t>
            </a: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457200" y="3"/>
            <a:ext cx="8229600" cy="857400"/>
          </a:xfrm>
          <a:prstGeom prst="rect">
            <a:avLst/>
          </a:prstGeom>
        </p:spPr>
        <p:txBody>
          <a:bodyPr lIns="91425" tIns="91425" rIns="91425" bIns="91425" anchor="b" anchorCtr="0">
            <a:noAutofit/>
          </a:bodyPr>
          <a:lstStyle/>
          <a:p>
            <a:pPr>
              <a:spcBef>
                <a:spcPts val="0"/>
              </a:spcBef>
              <a:buNone/>
            </a:pPr>
            <a:r>
              <a:rPr lang="x-none"/>
              <a:t>Implementación archivo externo. </a:t>
            </a:r>
          </a:p>
        </p:txBody>
      </p:sp>
      <p:sp>
        <p:nvSpPr>
          <p:cNvPr id="175" name="Shape 175"/>
          <p:cNvSpPr txBox="1">
            <a:spLocks noGrp="1"/>
          </p:cNvSpPr>
          <p:nvPr>
            <p:ph type="body" idx="1"/>
          </p:nvPr>
        </p:nvSpPr>
        <p:spPr>
          <a:xfrm>
            <a:off x="457200" y="1155125"/>
            <a:ext cx="8229600" cy="3725699"/>
          </a:xfrm>
          <a:prstGeom prst="rect">
            <a:avLst/>
          </a:prstGeom>
        </p:spPr>
        <p:txBody>
          <a:bodyPr lIns="91425" tIns="91425" rIns="91425" bIns="91425" anchor="t" anchorCtr="0">
            <a:noAutofit/>
          </a:bodyPr>
          <a:lstStyle/>
          <a:p>
            <a:pPr marL="457200" lvl="0" indent="-317500" rtl="0">
              <a:spcBef>
                <a:spcPts val="0"/>
              </a:spcBef>
              <a:buClr>
                <a:schemeClr val="dk1"/>
              </a:buClr>
              <a:buSzPct val="100000"/>
              <a:buFont typeface="Arial"/>
              <a:buChar char="●"/>
            </a:pPr>
            <a:r>
              <a:rPr lang="x-none" sz="1400">
                <a:solidFill>
                  <a:srgbClr val="222222"/>
                </a:solidFill>
              </a:rPr>
              <a:t>Los estilos CSS se incluyen en un archivo de tipo CSS que las páginas HTML enlazan mediante la etiqueta </a:t>
            </a:r>
            <a:r>
              <a:rPr lang="x-none" sz="1400">
                <a:solidFill>
                  <a:srgbClr val="06960E"/>
                </a:solidFill>
                <a:latin typeface="Courier New"/>
                <a:ea typeface="Courier New"/>
                <a:cs typeface="Courier New"/>
                <a:sym typeface="Courier New"/>
              </a:rPr>
              <a:t>&lt;link&gt;</a:t>
            </a:r>
            <a:r>
              <a:rPr lang="x-none" sz="1400">
                <a:solidFill>
                  <a:srgbClr val="222222"/>
                </a:solidFill>
              </a:rPr>
              <a:t>. </a:t>
            </a:r>
          </a:p>
          <a:p>
            <a:pPr marL="457200" lvl="0" indent="-228600" rtl="0">
              <a:lnSpc>
                <a:spcPct val="150000"/>
              </a:lnSpc>
              <a:spcBef>
                <a:spcPts val="0"/>
              </a:spcBef>
              <a:buClr>
                <a:srgbClr val="222222"/>
              </a:buClr>
              <a:buNone/>
            </a:pPr>
            <a:endParaRPr sz="1400">
              <a:solidFill>
                <a:srgbClr val="A663B8"/>
              </a:solidFill>
              <a:latin typeface="Courier New"/>
              <a:ea typeface="Courier New"/>
              <a:cs typeface="Courier New"/>
              <a:sym typeface="Courier New"/>
            </a:endParaRPr>
          </a:p>
          <a:p>
            <a:pPr marL="457200" lvl="0" indent="-228600" rtl="0">
              <a:lnSpc>
                <a:spcPct val="150000"/>
              </a:lnSpc>
              <a:spcBef>
                <a:spcPts val="0"/>
              </a:spcBef>
              <a:buClr>
                <a:srgbClr val="222222"/>
              </a:buClr>
              <a:buSzPct val="85714"/>
              <a:buNone/>
            </a:pPr>
            <a:r>
              <a:rPr lang="x-none" sz="1400">
                <a:solidFill>
                  <a:srgbClr val="A663B8"/>
                </a:solidFill>
                <a:latin typeface="Courier New"/>
                <a:ea typeface="Courier New"/>
                <a:cs typeface="Courier New"/>
                <a:sym typeface="Courier New"/>
              </a:rPr>
              <a:t>&lt;link </a:t>
            </a:r>
            <a:r>
              <a:rPr lang="x-none" sz="1400">
                <a:solidFill>
                  <a:srgbClr val="4B83BF"/>
                </a:solidFill>
                <a:latin typeface="Courier New"/>
                <a:ea typeface="Courier New"/>
                <a:cs typeface="Courier New"/>
                <a:sym typeface="Courier New"/>
              </a:rPr>
              <a:t>rel=</a:t>
            </a:r>
            <a:r>
              <a:rPr lang="x-none" sz="1400">
                <a:solidFill>
                  <a:srgbClr val="06960E"/>
                </a:solidFill>
                <a:latin typeface="Courier New"/>
                <a:ea typeface="Courier New"/>
                <a:cs typeface="Courier New"/>
                <a:sym typeface="Courier New"/>
              </a:rPr>
              <a:t>"stylesheet"</a:t>
            </a:r>
            <a:r>
              <a:rPr lang="x-none" sz="1400">
                <a:solidFill>
                  <a:srgbClr val="A663B8"/>
                </a:solidFill>
                <a:latin typeface="Courier New"/>
                <a:ea typeface="Courier New"/>
                <a:cs typeface="Courier New"/>
                <a:sym typeface="Courier New"/>
              </a:rPr>
              <a:t> </a:t>
            </a:r>
            <a:r>
              <a:rPr lang="x-none" sz="1400">
                <a:solidFill>
                  <a:srgbClr val="4B83BF"/>
                </a:solidFill>
                <a:latin typeface="Courier New"/>
                <a:ea typeface="Courier New"/>
                <a:cs typeface="Courier New"/>
                <a:sym typeface="Courier New"/>
              </a:rPr>
              <a:t>type=</a:t>
            </a:r>
            <a:r>
              <a:rPr lang="x-none" sz="1400">
                <a:solidFill>
                  <a:srgbClr val="06960E"/>
                </a:solidFill>
                <a:latin typeface="Courier New"/>
                <a:ea typeface="Courier New"/>
                <a:cs typeface="Courier New"/>
                <a:sym typeface="Courier New"/>
              </a:rPr>
              <a:t>"text/css"</a:t>
            </a:r>
            <a:r>
              <a:rPr lang="x-none" sz="1400">
                <a:solidFill>
                  <a:srgbClr val="A663B8"/>
                </a:solidFill>
                <a:latin typeface="Courier New"/>
                <a:ea typeface="Courier New"/>
                <a:cs typeface="Courier New"/>
                <a:sym typeface="Courier New"/>
              </a:rPr>
              <a:t> </a:t>
            </a:r>
            <a:r>
              <a:rPr lang="x-none" sz="1400">
                <a:solidFill>
                  <a:srgbClr val="4B83BF"/>
                </a:solidFill>
                <a:latin typeface="Courier New"/>
                <a:ea typeface="Courier New"/>
                <a:cs typeface="Courier New"/>
                <a:sym typeface="Courier New"/>
              </a:rPr>
              <a:t>href=</a:t>
            </a:r>
            <a:r>
              <a:rPr lang="x-none" sz="1400">
                <a:solidFill>
                  <a:srgbClr val="06960E"/>
                </a:solidFill>
                <a:latin typeface="Courier New"/>
                <a:ea typeface="Courier New"/>
                <a:cs typeface="Courier New"/>
                <a:sym typeface="Courier New"/>
              </a:rPr>
              <a:t>"/css/estilos.css"</a:t>
            </a:r>
            <a:r>
              <a:rPr lang="x-none" sz="1400">
                <a:solidFill>
                  <a:srgbClr val="A663B8"/>
                </a:solidFill>
                <a:latin typeface="Courier New"/>
                <a:ea typeface="Courier New"/>
                <a:cs typeface="Courier New"/>
                <a:sym typeface="Courier New"/>
              </a:rPr>
              <a:t> </a:t>
            </a:r>
            <a:r>
              <a:rPr lang="x-none" sz="1400">
                <a:solidFill>
                  <a:srgbClr val="4B83BF"/>
                </a:solidFill>
                <a:latin typeface="Courier New"/>
                <a:ea typeface="Courier New"/>
                <a:cs typeface="Courier New"/>
                <a:sym typeface="Courier New"/>
              </a:rPr>
              <a:t>media=</a:t>
            </a:r>
            <a:r>
              <a:rPr lang="x-none" sz="1400">
                <a:solidFill>
                  <a:srgbClr val="06960E"/>
                </a:solidFill>
                <a:latin typeface="Courier New"/>
                <a:ea typeface="Courier New"/>
                <a:cs typeface="Courier New"/>
                <a:sym typeface="Courier New"/>
              </a:rPr>
              <a:t>"screen"</a:t>
            </a:r>
            <a:r>
              <a:rPr lang="x-none" sz="1400">
                <a:solidFill>
                  <a:srgbClr val="A663B8"/>
                </a:solidFill>
                <a:latin typeface="Courier New"/>
                <a:ea typeface="Courier New"/>
                <a:cs typeface="Courier New"/>
                <a:sym typeface="Courier New"/>
              </a:rPr>
              <a:t> /&gt;&lt;/head&gt;</a:t>
            </a:r>
          </a:p>
          <a:p>
            <a:pPr marL="457200" lvl="0" indent="-228600" rtl="0">
              <a:lnSpc>
                <a:spcPct val="150000"/>
              </a:lnSpc>
              <a:spcBef>
                <a:spcPts val="1100"/>
              </a:spcBef>
              <a:spcAft>
                <a:spcPts val="2300"/>
              </a:spcAft>
              <a:buClr>
                <a:srgbClr val="222222"/>
              </a:buClr>
              <a:buSzPct val="85714"/>
              <a:buNone/>
            </a:pPr>
            <a:r>
              <a:rPr lang="x-none" sz="1400">
                <a:solidFill>
                  <a:srgbClr val="06960E"/>
                </a:solidFill>
                <a:latin typeface="Courier New"/>
                <a:ea typeface="Courier New"/>
                <a:cs typeface="Courier New"/>
                <a:sym typeface="Courier New"/>
              </a:rPr>
              <a:t>rel</a:t>
            </a:r>
            <a:r>
              <a:rPr lang="x-none" sz="1400">
                <a:solidFill>
                  <a:srgbClr val="222222"/>
                </a:solidFill>
              </a:rPr>
              <a:t>: indica el tipo de relación que existe entre el recurso enlazado (en este caso, el archivo CSS) y la página HTML. Para los archivos CSS, siempre se utiliza el valor </a:t>
            </a:r>
            <a:r>
              <a:rPr lang="x-none" sz="1400">
                <a:solidFill>
                  <a:srgbClr val="06960E"/>
                </a:solidFill>
                <a:latin typeface="Courier New"/>
                <a:ea typeface="Courier New"/>
                <a:cs typeface="Courier New"/>
                <a:sym typeface="Courier New"/>
              </a:rPr>
              <a:t>stylesheet</a:t>
            </a:r>
          </a:p>
          <a:p>
            <a:pPr marL="457200" lvl="0" indent="-228600" rtl="0">
              <a:lnSpc>
                <a:spcPct val="150000"/>
              </a:lnSpc>
              <a:spcBef>
                <a:spcPts val="1100"/>
              </a:spcBef>
              <a:spcAft>
                <a:spcPts val="2300"/>
              </a:spcAft>
              <a:buClr>
                <a:srgbClr val="222222"/>
              </a:buClr>
              <a:buSzPct val="85714"/>
              <a:buNone/>
            </a:pPr>
            <a:r>
              <a:rPr lang="x-none" sz="1400">
                <a:solidFill>
                  <a:srgbClr val="06960E"/>
                </a:solidFill>
                <a:latin typeface="Courier New"/>
                <a:ea typeface="Courier New"/>
                <a:cs typeface="Courier New"/>
                <a:sym typeface="Courier New"/>
              </a:rPr>
              <a:t>type</a:t>
            </a:r>
            <a:r>
              <a:rPr lang="x-none" sz="1400">
                <a:solidFill>
                  <a:srgbClr val="222222"/>
                </a:solidFill>
              </a:rPr>
              <a:t>: indica el tipo de recurso enlazado. Sus valores están estandarizados y para los archivos CSS su valor siempre es </a:t>
            </a:r>
            <a:r>
              <a:rPr lang="x-none" sz="1400">
                <a:solidFill>
                  <a:srgbClr val="06960E"/>
                </a:solidFill>
                <a:latin typeface="Courier New"/>
                <a:ea typeface="Courier New"/>
                <a:cs typeface="Courier New"/>
                <a:sym typeface="Courier New"/>
              </a:rPr>
              <a:t>text/css</a:t>
            </a: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228600" rtl="0">
              <a:lnSpc>
                <a:spcPct val="150000"/>
              </a:lnSpc>
              <a:spcBef>
                <a:spcPts val="1100"/>
              </a:spcBef>
              <a:spcAft>
                <a:spcPts val="2300"/>
              </a:spcAft>
              <a:buClr>
                <a:srgbClr val="222222"/>
              </a:buClr>
              <a:buSzPct val="85714"/>
              <a:buFont typeface="Arial"/>
              <a:buNone/>
            </a:pPr>
            <a:r>
              <a:rPr lang="x-none" sz="1400">
                <a:solidFill>
                  <a:srgbClr val="06960E"/>
                </a:solidFill>
                <a:latin typeface="Courier New"/>
                <a:ea typeface="Courier New"/>
                <a:cs typeface="Courier New"/>
                <a:sym typeface="Courier New"/>
              </a:rPr>
              <a:t>href</a:t>
            </a:r>
            <a:r>
              <a:rPr lang="x-none" sz="1400">
                <a:solidFill>
                  <a:srgbClr val="222222"/>
                </a:solidFill>
              </a:rPr>
              <a:t>: indica la URL del archivo CSS que contiene los estilos. La URL indicada puede ser relativa o absoluta y puede apuntar a un recurso interno o externo al sitio web.</a:t>
            </a:r>
          </a:p>
          <a:p>
            <a:pPr marL="457200" lvl="0" indent="-228600" rtl="0">
              <a:lnSpc>
                <a:spcPct val="150000"/>
              </a:lnSpc>
              <a:spcBef>
                <a:spcPts val="1100"/>
              </a:spcBef>
              <a:spcAft>
                <a:spcPts val="2300"/>
              </a:spcAft>
              <a:buNone/>
            </a:pPr>
            <a:r>
              <a:rPr lang="x-none" sz="1400">
                <a:solidFill>
                  <a:srgbClr val="06960E"/>
                </a:solidFill>
                <a:latin typeface="Courier New"/>
                <a:ea typeface="Courier New"/>
                <a:cs typeface="Courier New"/>
                <a:sym typeface="Courier New"/>
              </a:rPr>
              <a:t>media</a:t>
            </a:r>
            <a:r>
              <a:rPr lang="x-none" sz="1400">
                <a:solidFill>
                  <a:srgbClr val="222222"/>
                </a:solidFill>
              </a:rPr>
              <a:t>: indica el medio en el que se van a aplicar los estilos del archivo CSS. </a:t>
            </a:r>
          </a:p>
          <a:p>
            <a:pPr marL="457200" lvl="0" indent="-228600" rtl="0">
              <a:lnSpc>
                <a:spcPct val="150000"/>
              </a:lnSpc>
              <a:spcBef>
                <a:spcPts val="1100"/>
              </a:spcBef>
              <a:spcAft>
                <a:spcPts val="2300"/>
              </a:spcAft>
              <a:buClr>
                <a:srgbClr val="222222"/>
              </a:buClr>
              <a:buSzPct val="85714"/>
              <a:buFont typeface="Arial"/>
              <a:buNone/>
            </a:pPr>
            <a:r>
              <a:rPr lang="x-none" sz="1400">
                <a:solidFill>
                  <a:srgbClr val="06960E"/>
                </a:solidFill>
                <a:latin typeface="Courier New"/>
                <a:ea typeface="Courier New"/>
                <a:cs typeface="Courier New"/>
                <a:sym typeface="Courier New"/>
              </a:rPr>
              <a:t>   screen</a:t>
            </a:r>
            <a:r>
              <a:rPr lang="x-none" sz="1400">
                <a:solidFill>
                  <a:srgbClr val="222222"/>
                </a:solidFill>
              </a:rPr>
              <a:t> (para definir el aspecto de la página en pantalla) </a:t>
            </a:r>
            <a:br>
              <a:rPr lang="x-none" sz="1400">
                <a:solidFill>
                  <a:srgbClr val="222222"/>
                </a:solidFill>
              </a:rPr>
            </a:br>
            <a:r>
              <a:rPr lang="x-none" sz="1400">
                <a:solidFill>
                  <a:srgbClr val="222222"/>
                </a:solidFill>
              </a:rPr>
              <a:t> </a:t>
            </a:r>
            <a:r>
              <a:rPr lang="x-none" sz="1400">
                <a:solidFill>
                  <a:srgbClr val="06960E"/>
                </a:solidFill>
                <a:latin typeface="Courier New"/>
                <a:ea typeface="Courier New"/>
                <a:cs typeface="Courier New"/>
                <a:sym typeface="Courier New"/>
              </a:rPr>
              <a:t>print</a:t>
            </a:r>
            <a:r>
              <a:rPr lang="x-none" sz="1400">
                <a:solidFill>
                  <a:srgbClr val="222222"/>
                </a:solidFill>
              </a:rPr>
              <a:t> (para definir el aspecto de la página cuando se imprime)</a:t>
            </a:r>
            <a:br>
              <a:rPr lang="x-none" sz="1400">
                <a:solidFill>
                  <a:srgbClr val="222222"/>
                </a:solidFill>
              </a:rPr>
            </a:br>
            <a:r>
              <a:rPr lang="x-none" sz="1400">
                <a:solidFill>
                  <a:srgbClr val="222222"/>
                </a:solidFill>
              </a:rPr>
              <a:t> </a:t>
            </a:r>
            <a:r>
              <a:rPr lang="x-none" sz="1400">
                <a:solidFill>
                  <a:srgbClr val="06960E"/>
                </a:solidFill>
                <a:latin typeface="Courier New"/>
                <a:ea typeface="Courier New"/>
                <a:cs typeface="Courier New"/>
                <a:sym typeface="Courier New"/>
              </a:rPr>
              <a:t>handheld</a:t>
            </a:r>
            <a:r>
              <a:rPr lang="x-none" sz="1400">
                <a:solidFill>
                  <a:srgbClr val="222222"/>
                </a:solidFill>
              </a:rPr>
              <a:t> (que define el aspecto de la página cuando se visualiza mediante un dispositivo móvil).</a:t>
            </a:r>
          </a:p>
          <a:p>
            <a:pPr>
              <a:spcBef>
                <a:spcPts val="0"/>
              </a:spcBef>
              <a:buNone/>
            </a:pPr>
            <a:endParaRPr/>
          </a:p>
        </p:txBody>
      </p:sp>
      <p:sp>
        <p:nvSpPr>
          <p:cNvPr id="3" name="Shape 174"/>
          <p:cNvSpPr txBox="1">
            <a:spLocks noGrp="1"/>
          </p:cNvSpPr>
          <p:nvPr>
            <p:ph type="title"/>
          </p:nvPr>
        </p:nvSpPr>
        <p:spPr>
          <a:xfrm>
            <a:off x="457200" y="3"/>
            <a:ext cx="8229600" cy="857400"/>
          </a:xfrm>
          <a:prstGeom prst="rect">
            <a:avLst/>
          </a:prstGeom>
        </p:spPr>
        <p:txBody>
          <a:bodyPr lIns="91425" tIns="91425" rIns="91425" bIns="91425" anchor="b" anchorCtr="0">
            <a:noAutofit/>
          </a:bodyPr>
          <a:lstStyle/>
          <a:p>
            <a:pPr>
              <a:spcBef>
                <a:spcPts val="0"/>
              </a:spcBef>
              <a:buNone/>
            </a:pPr>
            <a:r>
              <a:rPr lang="x-none"/>
              <a:t>Implementación archivo externo. </a:t>
            </a: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x-none"/>
              <a:t>Modelo de cajas</a:t>
            </a:r>
          </a:p>
        </p:txBody>
      </p:sp>
      <p:sp>
        <p:nvSpPr>
          <p:cNvPr id="186" name="Shape 18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17500" rtl="0">
              <a:spcBef>
                <a:spcPts val="0"/>
              </a:spcBef>
              <a:buClr>
                <a:srgbClr val="222222"/>
              </a:buClr>
              <a:buSzPct val="100000"/>
              <a:buFont typeface="Arial"/>
              <a:buChar char="●"/>
            </a:pPr>
            <a:r>
              <a:rPr lang="x-none" sz="1400">
                <a:solidFill>
                  <a:srgbClr val="222222"/>
                </a:solidFill>
              </a:rPr>
              <a:t>El modelo de cajas es el comportamiento de CSS que hace que todos los elementos de las páginas se representan mediante cajas rectangulares.</a:t>
            </a:r>
          </a:p>
          <a:p>
            <a:pPr marL="228600" lvl="0" indent="0" rtl="0">
              <a:lnSpc>
                <a:spcPct val="150000"/>
              </a:lnSpc>
              <a:spcBef>
                <a:spcPts val="1100"/>
              </a:spcBef>
              <a:spcAft>
                <a:spcPts val="2300"/>
              </a:spcAft>
              <a:buClr>
                <a:srgbClr val="222222"/>
              </a:buClr>
              <a:buSzPct val="85714"/>
              <a:buFont typeface="Arial"/>
              <a:buNone/>
            </a:pPr>
            <a:r>
              <a:rPr lang="x-none" sz="1400" b="1">
                <a:solidFill>
                  <a:srgbClr val="222222"/>
                </a:solidFill>
              </a:rPr>
              <a:t>Contenido </a:t>
            </a:r>
            <a:r>
              <a:rPr lang="x-none" sz="1400">
                <a:solidFill>
                  <a:srgbClr val="222222"/>
                </a:solidFill>
              </a:rPr>
              <a:t>(</a:t>
            </a:r>
            <a:r>
              <a:rPr lang="x-none" sz="1400" i="1">
                <a:solidFill>
                  <a:srgbClr val="222222"/>
                </a:solidFill>
              </a:rPr>
              <a:t>content</a:t>
            </a:r>
            <a:r>
              <a:rPr lang="x-none" sz="1400">
                <a:solidFill>
                  <a:srgbClr val="222222"/>
                </a:solidFill>
              </a:rPr>
              <a:t>): se trata del contenido HTML del elemento.</a:t>
            </a:r>
            <a:br>
              <a:rPr lang="x-none" sz="1400">
                <a:solidFill>
                  <a:srgbClr val="222222"/>
                </a:solidFill>
              </a:rPr>
            </a:br>
            <a:r>
              <a:rPr lang="x-none" sz="1400" b="1">
                <a:solidFill>
                  <a:srgbClr val="222222"/>
                </a:solidFill>
              </a:rPr>
              <a:t>Relleno </a:t>
            </a:r>
            <a:r>
              <a:rPr lang="x-none" sz="1400">
                <a:solidFill>
                  <a:srgbClr val="222222"/>
                </a:solidFill>
              </a:rPr>
              <a:t>(</a:t>
            </a:r>
            <a:r>
              <a:rPr lang="x-none" sz="1400" i="1">
                <a:solidFill>
                  <a:srgbClr val="222222"/>
                </a:solidFill>
              </a:rPr>
              <a:t>padding</a:t>
            </a:r>
            <a:r>
              <a:rPr lang="x-none" sz="1400">
                <a:solidFill>
                  <a:srgbClr val="222222"/>
                </a:solidFill>
              </a:rPr>
              <a:t>): espacio libre opcional existente entre el contenido y el borde.</a:t>
            </a:r>
            <a:br>
              <a:rPr lang="x-none" sz="1400">
                <a:solidFill>
                  <a:srgbClr val="222222"/>
                </a:solidFill>
              </a:rPr>
            </a:br>
            <a:r>
              <a:rPr lang="x-none" sz="1400" b="1">
                <a:solidFill>
                  <a:srgbClr val="222222"/>
                </a:solidFill>
              </a:rPr>
              <a:t>Borde </a:t>
            </a:r>
            <a:r>
              <a:rPr lang="x-none" sz="1400">
                <a:solidFill>
                  <a:srgbClr val="222222"/>
                </a:solidFill>
              </a:rPr>
              <a:t>(</a:t>
            </a:r>
            <a:r>
              <a:rPr lang="x-none" sz="1400" i="1">
                <a:solidFill>
                  <a:srgbClr val="222222"/>
                </a:solidFill>
              </a:rPr>
              <a:t>border</a:t>
            </a:r>
            <a:r>
              <a:rPr lang="x-none" sz="1400">
                <a:solidFill>
                  <a:srgbClr val="222222"/>
                </a:solidFill>
              </a:rPr>
              <a:t>): línea que encierra completamente el contenido y su relleno.</a:t>
            </a:r>
            <a:br>
              <a:rPr lang="x-none" sz="1400">
                <a:solidFill>
                  <a:srgbClr val="222222"/>
                </a:solidFill>
              </a:rPr>
            </a:br>
            <a:r>
              <a:rPr lang="x-none" sz="1400" b="1">
                <a:solidFill>
                  <a:srgbClr val="222222"/>
                </a:solidFill>
              </a:rPr>
              <a:t>Imagen de fondo</a:t>
            </a:r>
            <a:r>
              <a:rPr lang="x-none" sz="1400">
                <a:solidFill>
                  <a:srgbClr val="222222"/>
                </a:solidFill>
              </a:rPr>
              <a:t> (</a:t>
            </a:r>
            <a:r>
              <a:rPr lang="x-none" sz="1400" i="1">
                <a:solidFill>
                  <a:srgbClr val="222222"/>
                </a:solidFill>
              </a:rPr>
              <a:t>background image</a:t>
            </a:r>
            <a:r>
              <a:rPr lang="x-none" sz="1400">
                <a:solidFill>
                  <a:srgbClr val="222222"/>
                </a:solidFill>
              </a:rPr>
              <a:t>): imagen que se muestra por detrás del contenido y el espacio de relleno.</a:t>
            </a:r>
            <a:br>
              <a:rPr lang="x-none" sz="1400">
                <a:solidFill>
                  <a:srgbClr val="222222"/>
                </a:solidFill>
              </a:rPr>
            </a:br>
            <a:r>
              <a:rPr lang="x-none" sz="1400" b="1">
                <a:solidFill>
                  <a:srgbClr val="222222"/>
                </a:solidFill>
              </a:rPr>
              <a:t>Color de fondo</a:t>
            </a:r>
            <a:r>
              <a:rPr lang="x-none" sz="1400">
                <a:solidFill>
                  <a:srgbClr val="222222"/>
                </a:solidFill>
              </a:rPr>
              <a:t> (</a:t>
            </a:r>
            <a:r>
              <a:rPr lang="x-none" sz="1400" i="1">
                <a:solidFill>
                  <a:srgbClr val="222222"/>
                </a:solidFill>
              </a:rPr>
              <a:t>background color</a:t>
            </a:r>
            <a:r>
              <a:rPr lang="x-none" sz="1400">
                <a:solidFill>
                  <a:srgbClr val="222222"/>
                </a:solidFill>
              </a:rPr>
              <a:t>): color que se muestra por detrás del contenido y el espacio de relleno.</a:t>
            </a:r>
            <a:br>
              <a:rPr lang="x-none" sz="1400">
                <a:solidFill>
                  <a:srgbClr val="222222"/>
                </a:solidFill>
              </a:rPr>
            </a:br>
            <a:r>
              <a:rPr lang="x-none" sz="1400" b="1">
                <a:solidFill>
                  <a:srgbClr val="222222"/>
                </a:solidFill>
              </a:rPr>
              <a:t>Margen </a:t>
            </a:r>
            <a:r>
              <a:rPr lang="x-none" sz="1400">
                <a:solidFill>
                  <a:srgbClr val="222222"/>
                </a:solidFill>
              </a:rPr>
              <a:t>(</a:t>
            </a:r>
            <a:r>
              <a:rPr lang="x-none" sz="1400" i="1">
                <a:solidFill>
                  <a:srgbClr val="222222"/>
                </a:solidFill>
              </a:rPr>
              <a:t>margin</a:t>
            </a:r>
            <a:r>
              <a:rPr lang="x-none" sz="1400">
                <a:solidFill>
                  <a:srgbClr val="222222"/>
                </a:solidFill>
              </a:rPr>
              <a:t>): separación opcional existente entre la caja y el resto de cajas adyacentes.</a:t>
            </a:r>
          </a:p>
          <a:p>
            <a:pPr lvl="0" rtl="0">
              <a:spcBef>
                <a:spcPts val="0"/>
              </a:spcBef>
              <a:buNone/>
            </a:pPr>
            <a:endParaRPr sz="1200">
              <a:solidFill>
                <a:srgbClr val="222222"/>
              </a:solidFill>
            </a:endParaRP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Qué sigue?</a:t>
            </a:r>
            <a:endParaRPr lang="es-MX" dirty="0"/>
          </a:p>
        </p:txBody>
      </p:sp>
      <p:sp>
        <p:nvSpPr>
          <p:cNvPr id="3" name="2 Marcador de texto"/>
          <p:cNvSpPr>
            <a:spLocks noGrp="1"/>
          </p:cNvSpPr>
          <p:nvPr>
            <p:ph type="body" idx="1"/>
          </p:nvPr>
        </p:nvSpPr>
        <p:spPr/>
        <p:txBody>
          <a:bodyPr/>
          <a:lstStyle/>
          <a:p>
            <a:pPr marL="457200" indent="-457200">
              <a:buFont typeface="Arial" panose="020B0604020202020204" pitchFamily="34" charset="0"/>
              <a:buChar char="•"/>
            </a:pPr>
            <a:r>
              <a:rPr lang="es-MX" sz="2400" dirty="0" smtClean="0"/>
              <a:t>Imágenes grandes.</a:t>
            </a:r>
          </a:p>
          <a:p>
            <a:pPr marL="457200" indent="-457200">
              <a:buFont typeface="Arial" panose="020B0604020202020204" pitchFamily="34" charset="0"/>
              <a:buChar char="•"/>
            </a:pPr>
            <a:r>
              <a:rPr lang="es-MX" sz="2400" dirty="0" smtClean="0"/>
              <a:t>Vídeos a toda la pantalla (corto y reproducidos en bucle).</a:t>
            </a:r>
          </a:p>
          <a:p>
            <a:pPr marL="457200" indent="-457200">
              <a:buFont typeface="Arial" panose="020B0604020202020204" pitchFamily="34" charset="0"/>
              <a:buChar char="•"/>
            </a:pPr>
            <a:r>
              <a:rPr lang="es-MX" sz="2400" dirty="0" smtClean="0"/>
              <a:t>Diseño responsivo o adiós a las webs para móviles.</a:t>
            </a:r>
          </a:p>
          <a:p>
            <a:pPr marL="457200" indent="-457200">
              <a:buFont typeface="Arial" panose="020B0604020202020204" pitchFamily="34" charset="0"/>
              <a:buChar char="•"/>
            </a:pPr>
            <a:r>
              <a:rPr lang="es-MX" sz="2400" dirty="0" smtClean="0"/>
              <a:t>Menús móviles desde la versión escritorio.</a:t>
            </a:r>
          </a:p>
          <a:p>
            <a:pPr marL="457200" indent="-457200">
              <a:buFont typeface="Arial" panose="020B0604020202020204" pitchFamily="34" charset="0"/>
              <a:buChar char="•"/>
            </a:pPr>
            <a:r>
              <a:rPr lang="es-MX" sz="2400" dirty="0" smtClean="0"/>
              <a:t>Iconos.</a:t>
            </a:r>
          </a:p>
          <a:p>
            <a:pPr marL="457200" indent="-457200">
              <a:buFont typeface="Arial" panose="020B0604020202020204" pitchFamily="34" charset="0"/>
              <a:buChar char="•"/>
            </a:pPr>
            <a:r>
              <a:rPr lang="es-MX" sz="2400" dirty="0" smtClean="0"/>
              <a:t>Menos clics y más </a:t>
            </a:r>
            <a:r>
              <a:rPr lang="es-MX" sz="2400" dirty="0" err="1" smtClean="0"/>
              <a:t>scroll</a:t>
            </a:r>
            <a:r>
              <a:rPr lang="es-MX" sz="2400" dirty="0" smtClean="0"/>
              <a:t>.</a:t>
            </a:r>
          </a:p>
          <a:p>
            <a:pPr marL="457200" indent="-457200">
              <a:buFont typeface="Arial" panose="020B0604020202020204" pitchFamily="34" charset="0"/>
              <a:buChar char="•"/>
            </a:pPr>
            <a:r>
              <a:rPr lang="es-MX" sz="2400" dirty="0" smtClean="0"/>
              <a:t>Desorden ordenado.</a:t>
            </a:r>
          </a:p>
          <a:p>
            <a:pPr marL="457200" indent="-457200">
              <a:buFont typeface="Arial" panose="020B0604020202020204" pitchFamily="34" charset="0"/>
              <a:buChar char="•"/>
            </a:pPr>
            <a:endParaRPr lang="es-MX" dirty="0"/>
          </a:p>
        </p:txBody>
      </p:sp>
    </p:spTree>
    <p:extLst>
      <p:ext uri="{BB962C8B-B14F-4D97-AF65-F5344CB8AC3E}">
        <p14:creationId xmlns:p14="http://schemas.microsoft.com/office/powerpoint/2010/main" val="12438590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x-none"/>
              <a:t>Bibliografía </a:t>
            </a:r>
          </a:p>
        </p:txBody>
      </p:sp>
      <p:sp>
        <p:nvSpPr>
          <p:cNvPr id="192" name="Shape 19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lnSpc>
                <a:spcPct val="115000"/>
              </a:lnSpc>
              <a:spcBef>
                <a:spcPts val="0"/>
              </a:spcBef>
              <a:buNone/>
            </a:pPr>
            <a:r>
              <a:rPr lang="x-none" sz="1800">
                <a:hlinkClick r:id="rId3"/>
              </a:rPr>
              <a:t>http://www.w3.org</a:t>
            </a:r>
            <a:r>
              <a:rPr lang="x-none" sz="1800" smtClean="0">
                <a:hlinkClick r:id="rId3"/>
              </a:rPr>
              <a:t>/</a:t>
            </a:r>
            <a:endParaRPr lang="es-MX" sz="1800" dirty="0" smtClean="0"/>
          </a:p>
          <a:p>
            <a:pPr lvl="0" rtl="0">
              <a:lnSpc>
                <a:spcPct val="115000"/>
              </a:lnSpc>
              <a:spcBef>
                <a:spcPts val="0"/>
              </a:spcBef>
              <a:buNone/>
            </a:pPr>
            <a:r>
              <a:rPr lang="x-none" sz="1800" smtClean="0">
                <a:hlinkClick r:id="rId4"/>
              </a:rPr>
              <a:t>http</a:t>
            </a:r>
            <a:r>
              <a:rPr lang="x-none" sz="1800">
                <a:hlinkClick r:id="rId4"/>
              </a:rPr>
              <a:t>://www.w3schools.com</a:t>
            </a:r>
            <a:r>
              <a:rPr lang="x-none" sz="1800" smtClean="0">
                <a:hlinkClick r:id="rId4"/>
              </a:rPr>
              <a:t>/</a:t>
            </a:r>
            <a:endParaRPr lang="es-MX" sz="1800" dirty="0" smtClean="0"/>
          </a:p>
          <a:p>
            <a:pPr lvl="0" rtl="0">
              <a:lnSpc>
                <a:spcPct val="115000"/>
              </a:lnSpc>
              <a:spcBef>
                <a:spcPts val="0"/>
              </a:spcBef>
              <a:buNone/>
            </a:pPr>
            <a:r>
              <a:rPr lang="x-none" sz="1800" smtClean="0">
                <a:hlinkClick r:id="rId5"/>
              </a:rPr>
              <a:t>http</a:t>
            </a:r>
            <a:r>
              <a:rPr lang="x-none" sz="1800">
                <a:hlinkClick r:id="rId5"/>
              </a:rPr>
              <a:t>://</a:t>
            </a:r>
            <a:r>
              <a:rPr lang="x-none" sz="1800" smtClean="0">
                <a:hlinkClick r:id="rId5"/>
              </a:rPr>
              <a:t>es.wikipedia.org/wiki/Est%C3%A1ndares_web</a:t>
            </a:r>
            <a:endParaRPr lang="es-MX" sz="1800" dirty="0" smtClean="0"/>
          </a:p>
          <a:p>
            <a:pPr lvl="0" rtl="0">
              <a:lnSpc>
                <a:spcPct val="115000"/>
              </a:lnSpc>
              <a:spcBef>
                <a:spcPts val="0"/>
              </a:spcBef>
              <a:buNone/>
            </a:pPr>
            <a:r>
              <a:rPr lang="x-none" sz="1800" smtClean="0">
                <a:hlinkClick r:id="rId6"/>
              </a:rPr>
              <a:t>http</a:t>
            </a:r>
            <a:r>
              <a:rPr lang="x-none" sz="1800">
                <a:hlinkClick r:id="rId6"/>
              </a:rPr>
              <a:t>://</a:t>
            </a:r>
            <a:r>
              <a:rPr lang="x-none" sz="1800" smtClean="0">
                <a:hlinkClick r:id="rId6"/>
              </a:rPr>
              <a:t>disenowebakus.net/fases-para-el-desarrollo-de-un-proyecto-web.php</a:t>
            </a:r>
            <a:endParaRPr lang="es-MX" sz="1800" dirty="0" smtClean="0"/>
          </a:p>
          <a:p>
            <a:pPr lvl="0" rtl="0">
              <a:lnSpc>
                <a:spcPct val="115000"/>
              </a:lnSpc>
              <a:spcBef>
                <a:spcPts val="0"/>
              </a:spcBef>
              <a:buNone/>
            </a:pPr>
            <a:r>
              <a:rPr lang="x-none" sz="1800" smtClean="0">
                <a:hlinkClick r:id="rId7"/>
              </a:rPr>
              <a:t>http</a:t>
            </a:r>
            <a:r>
              <a:rPr lang="x-none" sz="1800">
                <a:hlinkClick r:id="rId7"/>
              </a:rPr>
              <a:t>://</a:t>
            </a:r>
            <a:r>
              <a:rPr lang="x-none" sz="1800" smtClean="0">
                <a:hlinkClick r:id="rId7"/>
              </a:rPr>
              <a:t>es.wikipedia.org/wiki/Hypertext_Transfer_Protocol</a:t>
            </a:r>
            <a:endParaRPr lang="es-MX" sz="1800" dirty="0" smtClean="0"/>
          </a:p>
          <a:p>
            <a:pPr lvl="0">
              <a:lnSpc>
                <a:spcPct val="115000"/>
              </a:lnSpc>
              <a:spcBef>
                <a:spcPts val="0"/>
              </a:spcBef>
              <a:buClr>
                <a:schemeClr val="dk1"/>
              </a:buClr>
              <a:buSzPct val="61111"/>
              <a:buFont typeface="Arial"/>
              <a:buNone/>
            </a:pPr>
            <a:r>
              <a:rPr lang="x-none" sz="1800" smtClean="0">
                <a:hlinkClick r:id="rId8"/>
              </a:rPr>
              <a:t>http</a:t>
            </a:r>
            <a:r>
              <a:rPr lang="x-none" sz="1800">
                <a:hlinkClick r:id="rId8"/>
              </a:rPr>
              <a:t>://</a:t>
            </a:r>
            <a:r>
              <a:rPr lang="x-none" sz="1800" smtClean="0">
                <a:hlinkClick r:id="rId8"/>
              </a:rPr>
              <a:t>www.w3c.es/Divulgacion/GuiasBreves/Estandares</a:t>
            </a:r>
            <a:endParaRPr lang="es-MX" sz="1800" dirty="0" smtClean="0"/>
          </a:p>
          <a:p>
            <a:pPr lvl="0">
              <a:lnSpc>
                <a:spcPct val="115000"/>
              </a:lnSpc>
              <a:buSzPct val="61111"/>
            </a:pPr>
            <a:r>
              <a:rPr lang="es-MX" sz="1800" dirty="0">
                <a:hlinkClick r:id="rId9"/>
              </a:rPr>
              <a:t>http://www.40defiebre.com/tendencias-diseno-web-2015</a:t>
            </a:r>
            <a:r>
              <a:rPr lang="es-MX" sz="1800" dirty="0" smtClean="0">
                <a:hlinkClick r:id="rId9"/>
              </a:rPr>
              <a:t>/</a:t>
            </a:r>
            <a:endParaRPr lang="es-MX" sz="1800" dirty="0" smtClean="0"/>
          </a:p>
          <a:p>
            <a:pPr lvl="0">
              <a:lnSpc>
                <a:spcPct val="115000"/>
              </a:lnSpc>
              <a:buSzPct val="61111"/>
            </a:pPr>
            <a:endParaRPr lang="x-none" sz="1800"/>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x-none" smtClean="0"/>
              <a:t>1.1 </a:t>
            </a:r>
            <a:r>
              <a:rPr lang="x-none"/>
              <a:t>Protocolo HTTP</a:t>
            </a:r>
          </a:p>
        </p:txBody>
      </p:sp>
      <p:sp>
        <p:nvSpPr>
          <p:cNvPr id="48" name="Shape 4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x-none" sz="1800"/>
              <a:t>El Protocolo de transferencia de hipertexto quien utiliza el puerto 80 es el protocolo utilizado en cada transacción de la World Wide Web, si no es que se utiliza HTTPS quien utiliza el puerto 443.</a:t>
            </a:r>
          </a:p>
          <a:p>
            <a:pPr lvl="0" rtl="0">
              <a:spcBef>
                <a:spcPts val="0"/>
              </a:spcBef>
              <a:buNone/>
            </a:pPr>
            <a:endParaRPr sz="1800" dirty="0"/>
          </a:p>
          <a:p>
            <a:pPr rtl="0">
              <a:spcBef>
                <a:spcPts val="0"/>
              </a:spcBef>
              <a:buNone/>
            </a:pPr>
            <a:r>
              <a:rPr lang="x-none" sz="1800"/>
              <a:t>Es un protocolo transaccional y sigue el esquema petición - respuesta entre el cliente y el servidor.</a:t>
            </a:r>
          </a:p>
          <a:p>
            <a:pPr rtl="0">
              <a:spcBef>
                <a:spcPts val="0"/>
              </a:spcBef>
              <a:buNone/>
            </a:pPr>
            <a:endParaRPr sz="1800" dirty="0"/>
          </a:p>
          <a:p>
            <a:pPr>
              <a:spcBef>
                <a:spcPts val="0"/>
              </a:spcBef>
              <a:buNone/>
            </a:pPr>
            <a:r>
              <a:rPr lang="x-none" sz="1800"/>
              <a:t>No guarda información sobre conexiones anteriores para lo cual se emplean las Cookies.</a:t>
            </a:r>
          </a:p>
        </p:txBody>
      </p:sp>
      <p:sp>
        <p:nvSpPr>
          <p:cNvPr id="2" name="AutoShape 2" descr="data:image/jpeg;base64,/9j/4AAQSkZJRgABAQAAAQABAAD/2wCEAAkGBxISDxAQEhIVEBUQDw8QFBAUFRQVDxQPFBEXFhQUFBQYHCggGBolHBQUITEhJSkrLi4uFx8zODMsNygtLisBCgoKDg0OGhAQGywkHyQsLSwsLCwsLCwsLCwsLCwsLCwsLCwsLCwsLCwsLCwsLCwsLCwsLCwsLCwsLCwsLCwsLP/AABEIALcBEwMBEQACEQEDEQH/xAAcAAACAwEBAQEAAAAAAAAAAAABAgADBAcGBQj/xABGEAABAwIDBAcFBgMFBwUAAAABAAIRAyEEEjEFE0FRBiJhcYGRoQcUMrHRIzNCUmLBcoKSFUNTouEWY8LD0vDxJDRUg7L/xAAaAQADAQEBAQAAAAAAAAAAAAAAAQIDBAUG/8QANREAAgIBAgMGBAYCAgMBAAAAAAECEQMSIQQxURNBYXGR0SIyofAUUoGxweFCkiNigtLxFf/aAAwDAQACEQMRAD8A5WAvojzggKkIYKiWOE0IubWtELZTIcS2lWHEK4zRDiy1r2kclSaaIaaZbReOMFVGiZJmptflI7jI8ldmTj1KDUkwWtd4EHzCjvKrbmQNYeDm90OH1S2FcvvYYUwdHtPY6x9fqgNXVGnBUXy4AOE033abEx4gq4oyySjS8zTREOYcoaXU6ktIIuARNv3VUZy5PfvRbQpCQQDZrjaHXDTGioiTfJhw9Jr3NLgHE03kgdWXA25XSFOTiqXUvdsxuc3LBka64mJMQUEds66ldTAFhMwQDEjulNNMayplFVo5JlxsfDhvJApWDE4JpkhDimOGRowVsEWweahwN45EzW2m0tu28K6RnbT2MVbC8lm4G0ZmZ1KNVDjRqpWXGk1wsVdJkKTXMxV6JbqsZRaN4yTKCs2WhQEii84ey1eO0QpGWoyCsJRo1i7KyVFlCFSykKVJQJSAICdAMAmJjBUSMFSEME0SMAqEMEyRgqEy2m4yFSbJaN9AP68ahvj4LdXuc8tO1lu7F8zeLLjgYTrqTfRlFe0RzdrcWPaokkio7l1KiZlpgiLglrrjhCrQRKS5Mu96qDK9zs0WGeHmDrfVFNEaIu4pemxqo7TbmBLGiAQchygg2NncboT2M5YXXP1LG4tmcZXGmAxzQXC4JM8E7IeOVb7+R9Glj2tLn9WrFNgPFrjN7JONquRi8be3IsxWKpvzwMs1BaDru0Qi1VkxhJUfMdluNVobqwCgSLX7OPkmPV1KzTI1kd6CrTEJkQboKA+QEDXMqbV5pWVp6EqYfO2W36pdHYHQk1Y1LS9z51bCPbJgwCRPCQYWLg0dEZxexmqPOhUSbNEkVOKhloQqSh21yFSyNCcUV16kqZysqKooKxNAQkMQqRgSGNlKdMVoYSqEMCmIIKpMQwTJGAVCGATJGCYhgqEaaeKcDIWiyMzcEy6njT5kHyVrIZvEgPrAggibkg96TkmCi0O3EC1ouPICFWpEuA9Z4LBEW/qQ3aFFNMmBrZXEmNIuJGoRF0LJHUj6LW5y0N4tdyic3Zee9XszC9KbZTiGWBa2wdlcb2M8Un4FRe9NmjD5qb+q5wGcNjUG2p1CNJEqkt0QVGt6xIhxjTkfRVYaW9g1MVb7M6G+h1KVoFD8xro42bOAPbx9U6M3jrkVYpzIsINv9UFQ1GPehFmukqxGlkmXEXAuIbIMEN/5uiUeRWRW/voWYogOaJM7x3V/CRvCm3uKF0/L+CU6G8lxZmlrZOkCXda3cEUnzBy07J/exgxOzx1SHZZbJnSbcu9ZSxI3hle58+rh3NE6iSLHiNVhKDRvGSexQRe6iiy00LK+zFqKX0iFlKDRakmUuCzZaFKllCpAfTFVpqOcOtlpWMfiAF4K69Sc21vSMNLUa8SNh+6JAk1MroEAi3LvQqlpb60J3G0ugcVTgxu8nWjNJII8UTjXdQQd99i1cOBvCD8Dw3wM/REoJX4MSldeIKGHzZjIaGgEk6XMJRhqCU6FfTAMTMcRMIapjTsgHagQwBVCGTEFMQQUxDhMkYFMQwKBUGU7JCCmBsoVTkIzWbnME82ECAdb8lSZlKKvl92aX4sw45Wkhz3SJmQ6ne3YfmnZnoW2/wB7ldVzHUxYtdBdMyDDXG/17EPcpJqRjxDcjyBIjmQTrrZS9max+KJYzGkJ6yXiRZ79OqesXZFVasIsk5Fxi7KqdftlSpFOAN9BRqHpAcRJBnQyPOfmjUNQpUbKW0LOAEAgCBeIk8e0q1MzeIpr7Rk3AtaCLaMH/UpeRFxxV9+ZlY7reNX9lCe/qa1t6ExTgWkkdaJDu61/++CJ01b5jhadLkYG1yFzrI0bONlhxIOqvtUxaKMlQ3XPJ7mqEJWZQqBmhtfrl0C4IIFgQRfuWqyfFqM3Hai33j4MrcoY7NEkkmRx8FfaLalsnZOnnfeJULsxJkAuJg9/apbd2xpKtjVvGu3lw3M8OaSDpfl3rbVGWretzKnGhsI6N42WOJa2J+A37U8e1rYU1dPcprPIcZAHY028FEm0ykth6TS4SO3WOCqKbJew+6PIWns0VaWTYTTI1BRTQrJ5+QQAfL1TEMG93mExWHIeRToVokIAKBETERADNeRcEg8wYKLFSZN6efP1EH5osNKJVqZjMATrGk80N2NKlRWSkUKSkMBKBilSMEoHQuZKx0FtWEKVBpsre6VLZSQuZTZVDurl05jMj6fRU53zEo1yKC1ZNF2IWqWirEKhlIDSOKE13jBA5pUhgASAdoVITPqNJL2OJIJe7q5w4XabtjS9l1reSb69bOZ7Jr+CUjBfmJF6Q6zWudebQbR2prZu/DmD5KvEeowCm4wLGoNOsDnIaZ4Dgm0lFvzJTuS/QRzAXuaGhuUPvfgLTJKTScmguop2RtOKoZwJaJB5gIS+Kgb+Gy2nS1AOWLQSJIIk96tIhsjmm1yeqXaWEMkweJgodhf3+pZVouu1xDbamwsQJmeZCbT5MlSXNGUN/UPUfsoLvwGFM8wf5h9U6FaGFJ/5T4D6J7k6o9Rs7hzHfP7p2wpMm9PYfAIsWkm8H5R6osK8SZm8iPFGwqZLcz5J7BuQjtCQwEIodilIYpSGKSgYqQwEqRilAyxkKlQnYCwIcUO2Z3rF7GiFlSMUpDBKVjASkMRwUlC5VNDJkKKYWghpTpitDAJiCFQmWNeeZ5eCpNk0aWOe78RNiLngdQtLk+8zaiu40tovBDuIi/doqV3Zm5RqhXPc06AXmALSAR+6epodRYDizEZRpE3v1Mk+Seti0L787L6OKMnqxmz/AAmCMzmn/h9VSmRLGiq/L/vxSsdIGfs9B9E7DSOCPy/P6otC36lrX9rh3Ej6p2Q0HefqPjDvmE7Fp8ASOz+lo+RQMBA5DwzIDf7oUtHL1+oQOxC3v9EDsUhIYEDAXJWFCykUApDLGYYuEjjPoqUG1ZLmkxnbPffQwJ1Q8UhLLEzii64ANrlZ6JGmpFV1O5ewpUspCFJjAVIxSkMUlTZVEzJWFAzIsdCh5UqTHpHFQqtTJ0jCqVWoWkcVFWonSOx/cqTJaPZdBKdA4lvvDQ6nlfILXOvl6tmidUs2vs/g5nLOSUvi5HSHbH2S4SWMaP4qzP3C4lk4tbezMXk4fvdeqOfdOcDhWVgMLlLN00mHlwFTM6RJM6Btl3cO8jheRb35FxnHVUXsePgTp6rU6Nz13Qno/TxVV1Oo51MNpF4cIu4PaIv/ABHyWXEZXiipJXuYXqlps9hU9mjD8OIcO+mD8nBcn/6PWP1/oFhfdL6HMq2Hg8fJeoKM7VnrNhdBquIw7K7H0wHl4yvzB3VcW8GnkuXJxcMcnGSf09w0zkrVev8ARsf7O8T/ALo9zj+7QpXH4fH0I7PKZqnQHFj+6a7uez9yFS43A+/6MVZV3fsZavQjFj+4ce5zD8irXFYfzfuNdp0Pi19j1G1dy5jhUzBu7iX5jECBqTI81qpRcdSew9dbMvPR2uNaNUd9N4/ZJZIPlJeqE5td30M9XZbm6hze8EfNWnfIntkuZnqYQhPcpZYsQNOkJ6i9gHBnkpYdoimphiEi1KzM5qk0Po4PJuiSQCDYcV0Qa0mE9WouY0AOEgmJF1VpE7uihuHeHOPMA+ChJ22Xqi0irC0TkLuTiEsa+EucvioGKPUcSADYacEZPlY4c0fJJXEdIpUlClSyhCkMVSMiQwIAZMQwVCCE0SWM1VITOgezSu1mMpOe5rG5agLnENbemYuUcRFywtJXyOHJJRyJs7OzG0i2RVYRzztj5rxnimn8r9DdZsTXzL1Ryr2qVGuxDC1zXD3dolpBE7x/JevwSaxO+v8ACOZtPLt09zm4+JdHedXcdG9mGGp1MQ9tRjKg93cQHgOGbeMuAeME+aw4yUo404ut+7yZyJKWSpdDplTYeGIANCn4NA+S8tcTl/M/U2fDYu6K9DhOKdDvFfQM5cSuB0/oPRoOwVJzqjmvmpIFeozSoY6geALdi8ri5zWRpLbbuT7vI1hji47/ALtHqaOGpn4atQ//AHvd8yVxucu+K9EaRww7pP8A2fuXnA8qtUfzNPzaVPa/9V9/qaPB/wBn9PYz1cE/hiKo/lon501ayR74r6+5n2Ul/m/p7HOtpMcNsBpfmf7zhhvC1s5ju4JaIFreS9bG1+Gutqe3qcc4yWXn3r+DorKFf/GYe+if2qBeS5Y/yv1/o7HHLe0l6f2jT7tWv9pTOg+6eL8f7xZ68fR+q9jVYMt/NH/V/wDsU4nBVYdag+Js5rhIif1JxyQ8V9/oV2E1e6fqcv6LbJBxlIZaVYEVvs6h6hysM5uq7nIsdF7nFSrE3bXLl5+aPKwZHOUY168uTfj0Pf8A+ztMgTgsMJAPVdzI/wB0OYXlfiWuU5ff6nf2EnzhH1/o+F0g6HU6jHCjhTSqD4XMqNNMnk5r3CB2i/yXRh4tp/FK15Gbxtco0/M5LjaGV2mh0XplY5WjOXzwTcy6PQ9Dtj08RiMlbeZBTe87prnVJEAWa1xiXclz55yhC41fiK7dAobLY/GigHPFN2IdTDoJqiiHm5aB8WUcvBVKco49XfRCkm6MHSTBtw+Iq0aT3PYxzQHOGVx6gJkcIJI8EseSTgm9rNklZ8R+JcZBJMiPBN5JcrNFCJQSsjQRIYCVIxZSsdElKx0CUWh0LKkYwKYhgqJGCoQ7NVSJZ0D2ZNBxtEEBwIq2IBH3TuBRxDawtrw/c4p12iO1jCMiN2z+lv0Xi9pK+b9ToWKDXyr0Ry/2nYADEUwxjWA0ASGtABOd9zHHRexwMnPG7d7/AMI4Mjjjy1y29zn/APZrs2nourSzft41zPeezfZrX4hzalMPAoOIDmyA7Oy9+Nz5rn42coYk0639znxuOXLpe+x0mrsTDkQaFM/yheSuJy/mZ1PhMK3UF6HA9rNIcbGxPA819A7MMDWkzUMS4cPQpqy544s9d0J+0xlBrgYLnTBc0/A46iCNFjxMmsMmcvZR7RL7+h1HaOzWChVI3lqVQ/e1uDTwzXXjY80ta5c+i9jrnw8FF8/9pe5xTGYtzeY819AzjwYo1Zg9+dmzSZmZkzPelR16EfXwO2K3+LU/rf8AVLs4Pml6HNmi0tmzsxpv3JdvaoO6BmWahs/lXgXHVWlc/H3O2p6fnf09jkeI6VYtptiKmmhe4iIA0nsC9x4MX5V6I48Km18z9Wb+guLqVMbSGYtJ3xlobN6biRDgReOSz4quxdrp+4449ORadv8A4+p67pdtqvhtzkquObeTmDB8OSPhaFx8HgxZdWqK7uvj4j4rLmjpUZv0Xh4D9Gds18TTqF7yC18AhjDYiRqJt9FPFYMeKS0r6svh82ScXqdvyRzfb+BnGVqepOIe2Yi7n6wO9ejjf/Gn4CUqk14l3SnoW/BNpudUFTeOc0BrSIygHj3rHBxCzNpKqOidx5n1/Zrh6jTiqzHNZuqLQS+m54yklxAh7Y+7HNZ8a41GMu99a/h9SYW22jN0Fw76mPpubAcxtWpLmlzfhLbgEfn5rXjJKOJ34IywW5qjy3SqsX4nEPNy6vVMgED4zoLwFcI1BJdEdEHuzzxbdTR0WXe6dq17EntCk4ftWfZF6xX0IBM6KZYqVlKVmdYlilSUBIBoVUAwCZNhATEMB2qhFjNdVSJZ7r2dYdlTGUGPAe128lp0MUnEeoCeaTjhk4vf+zhyxUppNHa6OyqAECmwDlC8aXEZG/mZpHg8FfIiqtsDDO1o0z/KqXFZV/kx/g8K5RRT/szhP/j0/wClP8Xm/Mw/DY+hdS2Bhm6UKY/lSfFZX/kw/CYXzihsRsjDkQ6kw97QlHiMv5mTLhcC3UUfn/bdnuHJzhp2r6BvYy4dbHyGm/8Aops6T2HQVjHYqg2pBYXOzBwGX4HRM9sKc7ksUnHmcmRJzWrkdS2lhcEKNTq0ARTfH3c5spiL6ryseTPqW8vqN4uHS2Ub/Q4dtM34+S9tjwL4T52bvU2dFH09mOvqVUWc2dbHZyMBuTDaJO74MBObL2DmvHviNXN+oaMHRehxjaL76lew2GBfCej6BOYcVS3rc7IqS3Iak/ZujqNBJvHBYcQ5dk9Lp+dd5M1HWtS29Tom0Nj4Stl6lWlln7rD1GzMfF9lfT1K4MefNC90/OS9zPJiwSqk15Rf/qSnhcHQpmaL3NYC91Sph3uMASSXOZYQEpZM85fMvJSXuaQx4Uvlf6p/yjlmL2q3fmpADTWL8gAgMzzlA00svU3UdN70KOK96PqdKekuGxDaYw+H3Ba5xcclNuYECB1Fz8PjyY29cr9TbJGL5Kjf0fLW7MxlV1DeElzG1i2kWsORrRdzswMv4A8FOZt54JSrw3JUUoS2F6DxvMRVfQ94bSoSWxSLWyc2Yio4cGHSTqnxjdRinVvx/gWCKturOfY+uVvOR0Yo7HzjUWWo6NITiHc0+0kGhCGsVPaSK0oV1Unipc5PmNRRUSoLAVIwSkAoelY6GDlSYqGzJ2Kghydiodj7qkyWj3Ps7p58ZQYS5ocX3Y4tfak42cLjRXllWKT++Zw5o3NI7dR2a0D4qh76tQ/uvIeaTfJeiLjwsau5f7P3PgdJtq4fCua2oys8vaXDLVfETF5eF1cPDJlTaaVeC9jlzQxxlVSf/k/c847ppgp/9vWPfWf/ANZXT+Hy/mXovYns4flfq/c+30Y23h8VWNJuHLIY58moXaECI8VjxGLJihq1fQeJY5T0uH1PSYjZNBw61JhHaJ+a4458i5SZ1S4bCt9KPz9t61R4HB7h4Ale63sjPh1sfFa66izqo9j0EewYugahaGBzsxfGSMjombawjMpPE1HmceSlNWdZx+Mwm5qZTSM03gZWg3ymIgLy4Y82pXfMfaYWvhaOE7TaZ0K9mQ8HynzYUHQfT2Zqric+fkd3fj37ggYat90RJNAD4NfvV4nZx1fMufj7D1uvlf09zg+0dV7chYPlPUezlzhjKRY0Odlqw1zi1v3TplwaYt2LDia7J34fuTK+0VHvelPSXEYQUvs6I3mf8b6nw5f0sj4u1cXD8Niy3u9vJe4smbLFpUv39jnvSLpriMQw03Oa1h1YwZQ7lmJJJ7phdmPh8eJ3Hn4lpTn8x5OS82vJiOMrWzakkbv7Nq04NSm+mHaF7HNBjWJF0RafJkSke3f9nsNjd799VvRGT/FJBNs2lMHXkuZb8U9uS5/p/ZEn/wAZRsF7aeztoP3xpue3dimCzrjJAkFpdE1DoRxVZ7eWCq19+wsfys55jnXWsjqxrYxSsjUUlKyqFJSsdALlLY6FJUtjoBKVjFlKx0KFJRqaxswR/eED0supRjdNd5k26/QRp6psNQJgTeePgoT+B/fUdbl/FnKWWygDQceK174/p3fyR3MfNf8ANDDcxB6wVN79dvXcmj3Hs+YXYuk1j3UyXu67C2R9ieDgQeIRnaWKTav7Rw5E3kj99TtTMC/IAa9Z1j+QH0avEeWN/Ivr7m3YTcVeSX09jmXtQwjqdSl1qlTNTcZe7NEO0FhAXqcFPVB0kvI55Q05Em3+pzQufm0XTudXw0dB9mWDFXE5ajQ4bl5jNFw5vI9pWPGTlDFa6nJojPLR1SrsTDkdalSI/UJHqvJXE5e5s6HweJb0jgPSCkBUeA5gAe8AAHTMY4L3+aRjg8mfIFGPx+TT/ojS+p0avA9j0CqNZi6Dy58BxmGEn4HDRpJPks+Ii3hkkcs5VkVr+f4Ov4raFN1J8Mrumm8fc1QPhOpLbLxoYpKStx59V7nQ8sHF0pf6v2OJ7QpUQbtm35hz7l9Kku84cLnpW58KtRaXkhoAJ5lRKCbOyMmluzds+gBy07UaaMM0ridxq+8bg/cN+xP53GMnhdfPrs9Xfz8P7Nvj8Dgm0TfivclzFgXwnqPZuwuxtJrXOpktq9doaXD7N2gcCPRc/EtLE7V8v3E4tzVM+77UGFgwwNV1UkV/j3fV+70DGt17eSx4KSalSS5dfHq2KcKkt7OWV33XU2dUVsb9hubvqM3G9pSImRnEiOKT+V+RE0z3vtCqYcChuqTaRmrmIYxrnWbEgHNz15rn4PVvqd8jPLHojL0r2gxuBwNBoYHNa1zy19Nzi5tIAlwYSWyXnW6eBPtZy9+o5RuKRgdt5jdjvwwezPVr53MBfvYDwZIy5QIpt/FxQ4t59fRFRjUaPC4mpJVyZ0RRmJUWaUAlTYxZSGKUhgSGCVIyIAgIRcQ3H3nfrPjzV6ydIzXdiafgJrxLAXflPkVdyfcTt1LGMf8Al9FSUuhLcep7j2fUaxxdDIQx2cw5wzNByO1aCJ81WbbFLXyOHJTyRUeZ2+lhMRl62IE8202j5krxXkxXtD6m6wZ2t8iX6L3ZzT2p4RzHUc+INTMypGYNGWHCwDGjnxXqcFOMoSqNepzTjKGRJvV6HLHU25vjnuDiuilfM67lXI6F7McJSqYnK8OcNy8/ibcFvEOnwWfFzcMVx6nI46slS5HVauysLHWosI/WAf8A9SvJWfN+Zmv4fAt1Hc4NtwtFaoAGgCo8C4iMxiIC9+L2VmWKLpnzC+TEj/OtG7Nar7R6voPiw3F4cw58PPVY3M49R2g1WPFK8MkY6X2iZ1faG2nCjU/9PVbNN4l7qFMfCbw6pPovFhgWtPUufi/4Ol5JaWtL+nucNxuIBPE+K+js5cWOkYHVhyHr9UORsomjC4ruHgldkZMdo9tjenYyFodiHSzLBdhqbfhj8NImPFeauEp26+r/AJKtvr9PY51isTJ1XVKRrCFIu2ZtI0nh4DHwCMtRoey4i7XWKl7qglCy7am2X1subIA2YFOnTpgTE2Y0ToNUkkuX1bf7hHHR8ZxSNhmVIRYmrLPeUahaEI6ulqGolbqynUVpKnFSUhVJQpSGApDFlSACUihUhkQBqFUflC11roZaX1D7x3BPtA0E96PP0T7TxF2fgT3k/mPojtPENHgTf958Uaw0Hp+he0t3i6DwWNLXzmqvLKQ6pEvfBgKpNSxtftzObLjdpnVqnTAAdbGYJv8AA2vWP+WJXIuGi/8AGXqkYuU13r0bPA9PekArup5cQMRla8EtouohskW6xJdP7Lqwx7NNVX62VGDk7e54R1VxOpVWzqUVR9zo7tgUKmdzN6Mrm5d4+ncxcuYQeGippyVXXo/3MZwTPvV+mTfw4TCfzsfVd5uf+yXZ/wDd+tfsjFYt/lR5HFYrM8usJJMAQ0SdAOAWikkzeMKQN83W617SIaWW4fH5f/KSyqtyZYrLP7U7An2xH4dGV+KcTKntG2aqCRW5zjx9Um2ykkgtB5o3AjndqTCiqVBVBToREDK3KGMjWyhILHFJUoBYDTCTigsgARsG4r3CEpNDSKVkWKSpKFJSbGKSpGKUhgJSGCUrGAJAFNAMEyRgqEME0IupVSFonRDVmgY081faMz7NFT65PEpOdlKFFc96VjoZrk7FQ28T1CoGZFjongmIa8SjerAElFhRZTYeXnb5q4pktosMcx5z8ldokmcdp8PqjUgoUuHL1U2PcTN3JWOibxGphQC5KxipAEGELYdEdWScw0lZqFS5MdAJKW5QMpRTCwFqlodiFSMUqRikpFUBSMCAJCKCyWS2GQFOwGBKZOwZTtgGe1MQQUCCCqsQQU7AdrSdL9ytIll1HDkm44Tcx81cINvcmU0uRc2g2CZbbvJ04QFooKmQ5PoWU6QtrFogAcOZKqMUJtltKgDNufxO7OxXGCZLk0E0QGxLQZ5T6lGhKNC1W73KXtAHxHuFgpcUlzKW/cZw2dGk9qy8kW/Fkv8Apb4j9kb+AtgSPzT3D6pX4jrwFLhy8ylaHTBnRYUDOlY6HCoRJRYCkqWxihh5JUx2iynTHEqoxXeS30LAGjtWlJC3EqVI4KZSopRMr3SueUrNEqFhSMBCQxSkMCkZEWBEAXClZaqGxNjNpJqCFYuQ3slpYWhRRPcp0MetDCmOLh81WldRan0GDW9p9E6iK2GR+XzKe3QnfqHedw7h9U9QaSGsfzHzt6I1+IafADagHDWyFJIKZZTqO4CB6K4yl3ITSNGY8XAeM/KVrb6mdLoAOF5c49wt5n6JKXiOg+8NHAeJJ+UJ9ohaGP70e7uAB89U+0FoKy7NrJ7zKXzDqis0vBTpKsmQd6KQWSyNgGFFx/Ce82HqjS2LUuoW4bmR4XTUBaxXtaOKl0hq2Vl471GpFUwGoeQCWpj0iOf2pNjSJTfdEXuDRa117laJ7ioSrUGimc1yGkUrEsiAFKTGIVDKAkAVQBlFiL9/aIWvabEaRfeCl2jHoQjqx5lQ5lKImdTqHpDnKephSDJTti2J4oEMB3qthBHcPmmItYxxIEGTpaFajJuv6E6NNPB9YAuEkE6zECbx3LZYd6bM3PbYJpCWQSQ7NeMvwhNxVquQXzsUtaC0kR1XnKZcbCyVJNNrqG+6QKTg7OXTGUXgADrBKLUrvp/I3tVErSXkNvZtgCTGUcEpt6tvvYFVbmihs6qblpaObyGtVRhJmcssFt/ZccLSb8dZp7KYLz/VotNMVzZOuT5R9diipiKI+Fhf2vd/wtUSnBclZShN83XkVOxzuADB+kAepupeWXdsUsS79ysvJuTPfdK2x0kHeAcU9SQ6KX1AVnKSZSTELlLY6FJUtjI1soSbAdlO/JUoibA8XSlzGgOYUNNAgBqlIYHFJuhpCKRkhFDFJSsKIkMiAAgCQigDCKCwwmIk9qLCgZkWFBDii2FBTEaMG4Au62UlpAPbIW2FpN79xE033GmkSHtJOfM19yTwBB1W0XUlvd2Q90DDPJe3K1wGV3CZ6pShK5KkKSpbmqlhXndvcGsAz3cQ1otZaK3pk9uZm8kVaW/kT7Brg59UuMEOZTE3II6r9I8VLlBS1WH/ACNUo+vsI/G0Wzu6EyImo4um83b4c1DyRXJDWPI/ml6Fb9qVjoQwWEMaGx46+qXaZHyGsONc9/MzvqEmXOLj2kuKVvvZaSXJAnvPemMUgqXYbAc1JoYmZTqY6CAimwDkVaQsMBPYQj3BQ2ikmNTqJxkJoj3Ik2CRXKiygmohyCghh7lSg+8LQzmABU4pIV7lMrGy6FKkZEARAgpgCUrQ6JmRYUCUWwIkBEASU7AZrSdASmk2K0i9mCfqQGjm4gLRYZd+3mQ8se7ctpU6TTL35/0snXvVxWOPzO/Ilub+VV5lp2jTaWllIDKCAXGddbf6qnniq0x5E9jJ/NIWrtSs78WX+EBsdx19UnmySBYMcTK8EmXOvzJkrNp/5M0VLZIgLe0o+ENw77kAE9fQNIASeKFcg2RbTaAtIpIl7gdUScwURd6p1j0gMpO2PYSyWw9x96q1i0iuqKXNsekWVIyAIoB2tVpEivKmQ0gMubpR3e42GNLRdVXILNLGc/VbxXUzbKnv8lnKZSRUX8llqKoRSURIAhNCAkAqRQQhAO2kToJVqDZLkkWNwjuMDvKrsX3k9ou4bdUxq6ewJ6ILmxapvkib5g+Fk9rj+yNcFyQaZPmwHFvOnV/hEI7Wb5B2cVzKiCbk+d1FN8yrS5EAHeikFsYdghUvBCI4nmk2x0iBiaiFivCl7DQqQDNdCpSoTRZkdqeqOZsqqXeTaB1RxLu6w8yl8K8R7g3vIAfPzS1dA09RC5KyqCEIQSqACkAZkWOhw9VqFQDUSch0IpGPSibqoVe5Miwv/wDKtzFQj6xKmU2xqIikZEgFlIZEgImBEAXZGjUrTTFcyLk+QRWaNG+aNaXJBpb5sjsS48Y7kPLJgoRRWZOpU7vmVsgQEqQbkzcgi13BRC4o1MKQqkZaxy1iyWhswTtCoQuupsqgGok5hpGbRcRm0A1JTUW1YnJLYHUHN3+UfU+iXwrxD4n4B354AN7tfM3RrfdsGld+5WSpsoCACAmlYWH1RsImZFhQCUNhQEiiJASExBQBEASUWBAmIKfIAEpXYEhFDsCQESAKYEQB/9k="/>
          <p:cNvSpPr>
            <a:spLocks noChangeAspect="1" noChangeArrowheads="1"/>
          </p:cNvSpPr>
          <p:nvPr/>
        </p:nvSpPr>
        <p:spPr bwMode="auto">
          <a:xfrm>
            <a:off x="155575" y="-2109788"/>
            <a:ext cx="6600825" cy="44005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3" name="AutoShape 4" descr="data:image/jpeg;base64,/9j/4AAQSkZJRgABAQAAAQABAAD/2wCEAAkGBxISDxAQEhIVEBUQDw8QFBAUFRQVDxQPFBEXFhQUFBQYHCggGBolHBQUITEhJSkrLi4uFx8zODMsNygtLisBCgoKDg0OGhAQGywkHyQsLSwsLCwsLCwsLCwsLCwsLCwsLCwsLCwsLCwsLCwsLCwsLCwsLCwsLCwsLCwsLCwsLP/AABEIALcBEwMBEQACEQEDEQH/xAAcAAACAwEBAQEAAAAAAAAAAAABAgADBAcGBQj/xABGEAABAwIDBAcFBgMFBwUAAAABAAIRAyEEEjEFE0FRBiJhcYGRoQcUMrHRIzNCUmLBcoKSFUNTouEWY8LD0vDxJDRUg7L/xAAaAQADAQEBAQAAAAAAAAAAAAAAAQIDBAUG/8QANREAAgIBAgMGBAYCAgMBAAAAAAECEQMSIQQxURNBYXGR0SIyofAUUoGxweFCkiNigtLxFf/aAAwDAQACEQMRAD8A5WAvojzggKkIYKiWOE0IubWtELZTIcS2lWHEK4zRDiy1r2kclSaaIaaZbReOMFVGiZJmptflI7jI8ldmTj1KDUkwWtd4EHzCjvKrbmQNYeDm90OH1S2FcvvYYUwdHtPY6x9fqgNXVGnBUXy4AOE033abEx4gq4oyySjS8zTREOYcoaXU6ktIIuARNv3VUZy5PfvRbQpCQQDZrjaHXDTGioiTfJhw9Jr3NLgHE03kgdWXA25XSFOTiqXUvdsxuc3LBka64mJMQUEds66ldTAFhMwQDEjulNNMayplFVo5JlxsfDhvJApWDE4JpkhDimOGRowVsEWweahwN45EzW2m0tu28K6RnbT2MVbC8lm4G0ZmZ1KNVDjRqpWXGk1wsVdJkKTXMxV6JbqsZRaN4yTKCs2WhQEii84ey1eO0QpGWoyCsJRo1i7KyVFlCFSykKVJQJSAICdAMAmJjBUSMFSEME0SMAqEMEyRgqEy2m4yFSbJaN9AP68ahvj4LdXuc8tO1lu7F8zeLLjgYTrqTfRlFe0RzdrcWPaokkio7l1KiZlpgiLglrrjhCrQRKS5Mu96qDK9zs0WGeHmDrfVFNEaIu4pemxqo7TbmBLGiAQchygg2NncboT2M5YXXP1LG4tmcZXGmAxzQXC4JM8E7IeOVb7+R9Glj2tLn9WrFNgPFrjN7JONquRi8be3IsxWKpvzwMs1BaDru0Qi1VkxhJUfMdluNVobqwCgSLX7OPkmPV1KzTI1kd6CrTEJkQboKA+QEDXMqbV5pWVp6EqYfO2W36pdHYHQk1Y1LS9z51bCPbJgwCRPCQYWLg0dEZxexmqPOhUSbNEkVOKhloQqSh21yFSyNCcUV16kqZysqKooKxNAQkMQqRgSGNlKdMVoYSqEMCmIIKpMQwTJGAVCGATJGCYhgqEaaeKcDIWiyMzcEy6njT5kHyVrIZvEgPrAggibkg96TkmCi0O3EC1ouPICFWpEuA9Z4LBEW/qQ3aFFNMmBrZXEmNIuJGoRF0LJHUj6LW5y0N4tdyic3Zee9XszC9KbZTiGWBa2wdlcb2M8Un4FRe9NmjD5qb+q5wGcNjUG2p1CNJEqkt0QVGt6xIhxjTkfRVYaW9g1MVb7M6G+h1KVoFD8xro42bOAPbx9U6M3jrkVYpzIsINv9UFQ1GPehFmukqxGlkmXEXAuIbIMEN/5uiUeRWRW/voWYogOaJM7x3V/CRvCm3uKF0/L+CU6G8lxZmlrZOkCXda3cEUnzBy07J/exgxOzx1SHZZbJnSbcu9ZSxI3hle58+rh3NE6iSLHiNVhKDRvGSexQRe6iiy00LK+zFqKX0iFlKDRakmUuCzZaFKllCpAfTFVpqOcOtlpWMfiAF4K69Sc21vSMNLUa8SNh+6JAk1MroEAi3LvQqlpb60J3G0ugcVTgxu8nWjNJII8UTjXdQQd99i1cOBvCD8Dw3wM/REoJX4MSldeIKGHzZjIaGgEk6XMJRhqCU6FfTAMTMcRMIapjTsgHagQwBVCGTEFMQQUxDhMkYFMQwKBUGU7JCCmBsoVTkIzWbnME82ECAdb8lSZlKKvl92aX4sw45Wkhz3SJmQ6ne3YfmnZnoW2/wB7ldVzHUxYtdBdMyDDXG/17EPcpJqRjxDcjyBIjmQTrrZS9max+KJYzGkJ6yXiRZ79OqesXZFVasIsk5Fxi7KqdftlSpFOAN9BRqHpAcRJBnQyPOfmjUNQpUbKW0LOAEAgCBeIk8e0q1MzeIpr7Rk3AtaCLaMH/UpeRFxxV9+ZlY7reNX9lCe/qa1t6ExTgWkkdaJDu61/++CJ01b5jhadLkYG1yFzrI0bONlhxIOqvtUxaKMlQ3XPJ7mqEJWZQqBmhtfrl0C4IIFgQRfuWqyfFqM3Hai33j4MrcoY7NEkkmRx8FfaLalsnZOnnfeJULsxJkAuJg9/apbd2xpKtjVvGu3lw3M8OaSDpfl3rbVGWretzKnGhsI6N42WOJa2J+A37U8e1rYU1dPcprPIcZAHY028FEm0ykth6TS4SO3WOCqKbJew+6PIWns0VaWTYTTI1BRTQrJ5+QQAfL1TEMG93mExWHIeRToVokIAKBETERADNeRcEg8wYKLFSZN6efP1EH5osNKJVqZjMATrGk80N2NKlRWSkUKSkMBKBilSMEoHQuZKx0FtWEKVBpsre6VLZSQuZTZVDurl05jMj6fRU53zEo1yKC1ZNF2IWqWirEKhlIDSOKE13jBA5pUhgASAdoVITPqNJL2OJIJe7q5w4XabtjS9l1reSb69bOZ7Jr+CUjBfmJF6Q6zWudebQbR2prZu/DmD5KvEeowCm4wLGoNOsDnIaZ4Dgm0lFvzJTuS/QRzAXuaGhuUPvfgLTJKTScmguop2RtOKoZwJaJB5gIS+Kgb+Gy2nS1AOWLQSJIIk96tIhsjmm1yeqXaWEMkweJgodhf3+pZVouu1xDbamwsQJmeZCbT5MlSXNGUN/UPUfsoLvwGFM8wf5h9U6FaGFJ/5T4D6J7k6o9Rs7hzHfP7p2wpMm9PYfAIsWkm8H5R6osK8SZm8iPFGwqZLcz5J7BuQjtCQwEIodilIYpSGKSgYqQwEqRilAyxkKlQnYCwIcUO2Z3rF7GiFlSMUpDBKVjASkMRwUlC5VNDJkKKYWghpTpitDAJiCFQmWNeeZ5eCpNk0aWOe78RNiLngdQtLk+8zaiu40tovBDuIi/doqV3Zm5RqhXPc06AXmALSAR+6epodRYDizEZRpE3v1Mk+Seti0L787L6OKMnqxmz/AAmCMzmn/h9VSmRLGiq/L/vxSsdIGfs9B9E7DSOCPy/P6otC36lrX9rh3Ej6p2Q0HefqPjDvmE7Fp8ASOz+lo+RQMBA5DwzIDf7oUtHL1+oQOxC3v9EDsUhIYEDAXJWFCykUApDLGYYuEjjPoqUG1ZLmkxnbPffQwJ1Q8UhLLEzii64ANrlZ6JGmpFV1O5ewpUspCFJjAVIxSkMUlTZVEzJWFAzIsdCh5UqTHpHFQqtTJ0jCqVWoWkcVFWonSOx/cqTJaPZdBKdA4lvvDQ6nlfILXOvl6tmidUs2vs/g5nLOSUvi5HSHbH2S4SWMaP4qzP3C4lk4tbezMXk4fvdeqOfdOcDhWVgMLlLN00mHlwFTM6RJM6Btl3cO8jheRb35FxnHVUXsePgTp6rU6Nz13Qno/TxVV1Oo51MNpF4cIu4PaIv/ABHyWXEZXiipJXuYXqlps9hU9mjD8OIcO+mD8nBcn/6PWP1/oFhfdL6HMq2Hg8fJeoKM7VnrNhdBquIw7K7H0wHl4yvzB3VcW8GnkuXJxcMcnGSf09w0zkrVev8ARsf7O8T/ALo9zj+7QpXH4fH0I7PKZqnQHFj+6a7uez9yFS43A+/6MVZV3fsZavQjFj+4ce5zD8irXFYfzfuNdp0Pi19j1G1dy5jhUzBu7iX5jECBqTI81qpRcdSew9dbMvPR2uNaNUd9N4/ZJZIPlJeqE5td30M9XZbm6hze8EfNWnfIntkuZnqYQhPcpZYsQNOkJ6i9gHBnkpYdoimphiEi1KzM5qk0Po4PJuiSQCDYcV0Qa0mE9WouY0AOEgmJF1VpE7uihuHeHOPMA+ChJ22Xqi0irC0TkLuTiEsa+EucvioGKPUcSADYacEZPlY4c0fJJXEdIpUlClSyhCkMVSMiQwIAZMQwVCCE0SWM1VITOgezSu1mMpOe5rG5agLnENbemYuUcRFywtJXyOHJJRyJs7OzG0i2RVYRzztj5rxnimn8r9DdZsTXzL1Ryr2qVGuxDC1zXD3dolpBE7x/JevwSaxO+v8ACOZtPLt09zm4+JdHedXcdG9mGGp1MQ9tRjKg93cQHgOGbeMuAeME+aw4yUo404ut+7yZyJKWSpdDplTYeGIANCn4NA+S8tcTl/M/U2fDYu6K9DhOKdDvFfQM5cSuB0/oPRoOwVJzqjmvmpIFeozSoY6geALdi8ri5zWRpLbbuT7vI1hji47/ALtHqaOGpn4atQ//AHvd8yVxucu+K9EaRww7pP8A2fuXnA8qtUfzNPzaVPa/9V9/qaPB/wBn9PYz1cE/hiKo/lon501ayR74r6+5n2Ul/m/p7HOtpMcNsBpfmf7zhhvC1s5ju4JaIFreS9bG1+Gutqe3qcc4yWXn3r+DorKFf/GYe+if2qBeS5Y/yv1/o7HHLe0l6f2jT7tWv9pTOg+6eL8f7xZ68fR+q9jVYMt/NH/V/wDsU4nBVYdag+Js5rhIif1JxyQ8V9/oV2E1e6fqcv6LbJBxlIZaVYEVvs6h6hysM5uq7nIsdF7nFSrE3bXLl5+aPKwZHOUY168uTfj0Pf8A+ztMgTgsMJAPVdzI/wB0OYXlfiWuU5ff6nf2EnzhH1/o+F0g6HU6jHCjhTSqD4XMqNNMnk5r3CB2i/yXRh4tp/FK15Gbxtco0/M5LjaGV2mh0XplY5WjOXzwTcy6PQ9Dtj08RiMlbeZBTe87prnVJEAWa1xiXclz55yhC41fiK7dAobLY/GigHPFN2IdTDoJqiiHm5aB8WUcvBVKco49XfRCkm6MHSTBtw+Iq0aT3PYxzQHOGVx6gJkcIJI8EseSTgm9rNklZ8R+JcZBJMiPBN5JcrNFCJQSsjQRIYCVIxZSsdElKx0CUWh0LKkYwKYhgqJGCoQ7NVSJZ0D2ZNBxtEEBwIq2IBH3TuBRxDawtrw/c4p12iO1jCMiN2z+lv0Xi9pK+b9ToWKDXyr0Ry/2nYADEUwxjWA0ASGtABOd9zHHRexwMnPG7d7/AMI4Mjjjy1y29zn/APZrs2nourSzft41zPeezfZrX4hzalMPAoOIDmyA7Oy9+Nz5rn42coYk0639znxuOXLpe+x0mrsTDkQaFM/yheSuJy/mZ1PhMK3UF6HA9rNIcbGxPA819A7MMDWkzUMS4cPQpqy544s9d0J+0xlBrgYLnTBc0/A46iCNFjxMmsMmcvZR7RL7+h1HaOzWChVI3lqVQ/e1uDTwzXXjY80ta5c+i9jrnw8FF8/9pe5xTGYtzeY819AzjwYo1Zg9+dmzSZmZkzPelR16EfXwO2K3+LU/rf8AVLs4Pml6HNmi0tmzsxpv3JdvaoO6BmWahs/lXgXHVWlc/H3O2p6fnf09jkeI6VYtptiKmmhe4iIA0nsC9x4MX5V6I48Km18z9Wb+guLqVMbSGYtJ3xlobN6biRDgReOSz4quxdrp+4449ORadv8A4+p67pdtqvhtzkquObeTmDB8OSPhaFx8HgxZdWqK7uvj4j4rLmjpUZv0Xh4D9Gds18TTqF7yC18AhjDYiRqJt9FPFYMeKS0r6svh82ScXqdvyRzfb+BnGVqepOIe2Yi7n6wO9ejjf/Gn4CUqk14l3SnoW/BNpudUFTeOc0BrSIygHj3rHBxCzNpKqOidx5n1/Zrh6jTiqzHNZuqLQS+m54yklxAh7Y+7HNZ8a41GMu99a/h9SYW22jN0Fw76mPpubAcxtWpLmlzfhLbgEfn5rXjJKOJ34IywW5qjy3SqsX4nEPNy6vVMgED4zoLwFcI1BJdEdEHuzzxbdTR0WXe6dq17EntCk4ftWfZF6xX0IBM6KZYqVlKVmdYlilSUBIBoVUAwCZNhATEMB2qhFjNdVSJZ7r2dYdlTGUGPAe128lp0MUnEeoCeaTjhk4vf+zhyxUppNHa6OyqAECmwDlC8aXEZG/mZpHg8FfIiqtsDDO1o0z/KqXFZV/kx/g8K5RRT/szhP/j0/wClP8Xm/Mw/DY+hdS2Bhm6UKY/lSfFZX/kw/CYXzihsRsjDkQ6kw97QlHiMv5mTLhcC3UUfn/bdnuHJzhp2r6BvYy4dbHyGm/8Aops6T2HQVjHYqg2pBYXOzBwGX4HRM9sKc7ksUnHmcmRJzWrkdS2lhcEKNTq0ARTfH3c5spiL6ryseTPqW8vqN4uHS2Ub/Q4dtM34+S9tjwL4T52bvU2dFH09mOvqVUWc2dbHZyMBuTDaJO74MBObL2DmvHviNXN+oaMHRehxjaL76lew2GBfCej6BOYcVS3rc7IqS3Iak/ZujqNBJvHBYcQ5dk9Lp+dd5M1HWtS29Tom0Nj4Stl6lWlln7rD1GzMfF9lfT1K4MefNC90/OS9zPJiwSqk15Rf/qSnhcHQpmaL3NYC91Sph3uMASSXOZYQEpZM85fMvJSXuaQx4Uvlf6p/yjlmL2q3fmpADTWL8gAgMzzlA00svU3UdN70KOK96PqdKekuGxDaYw+H3Ba5xcclNuYECB1Fz8PjyY29cr9TbJGL5Kjf0fLW7MxlV1DeElzG1i2kWsORrRdzswMv4A8FOZt54JSrw3JUUoS2F6DxvMRVfQ94bSoSWxSLWyc2Yio4cGHSTqnxjdRinVvx/gWCKturOfY+uVvOR0Yo7HzjUWWo6NITiHc0+0kGhCGsVPaSK0oV1Unipc5PmNRRUSoLAVIwSkAoelY6GDlSYqGzJ2Kghydiodj7qkyWj3Ps7p58ZQYS5ocX3Y4tfak42cLjRXllWKT++Zw5o3NI7dR2a0D4qh76tQ/uvIeaTfJeiLjwsau5f7P3PgdJtq4fCua2oys8vaXDLVfETF5eF1cPDJlTaaVeC9jlzQxxlVSf/k/c847ppgp/9vWPfWf/ANZXT+Hy/mXovYns4flfq/c+30Y23h8VWNJuHLIY58moXaECI8VjxGLJihq1fQeJY5T0uH1PSYjZNBw61JhHaJ+a4458i5SZ1S4bCt9KPz9t61R4HB7h4Ale63sjPh1sfFa66izqo9j0EewYugahaGBzsxfGSMjombawjMpPE1HmceSlNWdZx+Mwm5qZTSM03gZWg3ymIgLy4Y82pXfMfaYWvhaOE7TaZ0K9mQ8HynzYUHQfT2Zqric+fkd3fj37ggYat90RJNAD4NfvV4nZx1fMufj7D1uvlf09zg+0dV7chYPlPUezlzhjKRY0Odlqw1zi1v3TplwaYt2LDia7J34fuTK+0VHvelPSXEYQUvs6I3mf8b6nw5f0sj4u1cXD8Niy3u9vJe4smbLFpUv39jnvSLpriMQw03Oa1h1YwZQ7lmJJJ7phdmPh8eJ3Hn4lpTn8x5OS82vJiOMrWzakkbv7Nq04NSm+mHaF7HNBjWJF0RafJkSke3f9nsNjd799VvRGT/FJBNs2lMHXkuZb8U9uS5/p/ZEn/wAZRsF7aeztoP3xpue3dimCzrjJAkFpdE1DoRxVZ7eWCq19+wsfys55jnXWsjqxrYxSsjUUlKyqFJSsdALlLY6FJUtjoBKVjFlKx0KFJRqaxswR/eED0supRjdNd5k26/QRp6psNQJgTeePgoT+B/fUdbl/FnKWWygDQceK174/p3fyR3MfNf8ANDDcxB6wVN79dvXcmj3Hs+YXYuk1j3UyXu67C2R9ieDgQeIRnaWKTav7Rw5E3kj99TtTMC/IAa9Z1j+QH0avEeWN/Ivr7m3YTcVeSX09jmXtQwjqdSl1qlTNTcZe7NEO0FhAXqcFPVB0kvI55Q05Em3+pzQufm0XTudXw0dB9mWDFXE5ajQ4bl5jNFw5vI9pWPGTlDFa6nJojPLR1SrsTDkdalSI/UJHqvJXE5e5s6HweJb0jgPSCkBUeA5gAe8AAHTMY4L3+aRjg8mfIFGPx+TT/ojS+p0avA9j0CqNZi6Dy58BxmGEn4HDRpJPks+Ii3hkkcs5VkVr+f4Ov4raFN1J8Mrumm8fc1QPhOpLbLxoYpKStx59V7nQ8sHF0pf6v2OJ7QpUQbtm35hz7l9Kku84cLnpW58KtRaXkhoAJ5lRKCbOyMmluzds+gBy07UaaMM0ridxq+8bg/cN+xP53GMnhdfPrs9Xfz8P7Nvj8Dgm0TfivclzFgXwnqPZuwuxtJrXOpktq9doaXD7N2gcCPRc/EtLE7V8v3E4tzVM+77UGFgwwNV1UkV/j3fV+70DGt17eSx4KSalSS5dfHq2KcKkt7OWV33XU2dUVsb9hubvqM3G9pSImRnEiOKT+V+RE0z3vtCqYcChuqTaRmrmIYxrnWbEgHNz15rn4PVvqd8jPLHojL0r2gxuBwNBoYHNa1zy19Nzi5tIAlwYSWyXnW6eBPtZy9+o5RuKRgdt5jdjvwwezPVr53MBfvYDwZIy5QIpt/FxQ4t59fRFRjUaPC4mpJVyZ0RRmJUWaUAlTYxZSGKUhgSGCVIyIAgIRcQ3H3nfrPjzV6ydIzXdiafgJrxLAXflPkVdyfcTt1LGMf8Al9FSUuhLcep7j2fUaxxdDIQx2cw5wzNByO1aCJ81WbbFLXyOHJTyRUeZ2+lhMRl62IE8202j5krxXkxXtD6m6wZ2t8iX6L3ZzT2p4RzHUc+INTMypGYNGWHCwDGjnxXqcFOMoSqNepzTjKGRJvV6HLHU25vjnuDiuilfM67lXI6F7McJSqYnK8OcNy8/ibcFvEOnwWfFzcMVx6nI46slS5HVauysLHWosI/WAf8A9SvJWfN+Zmv4fAt1Hc4NtwtFaoAGgCo8C4iMxiIC9+L2VmWKLpnzC+TEj/OtG7Nar7R6voPiw3F4cw58PPVY3M49R2g1WPFK8MkY6X2iZ1faG2nCjU/9PVbNN4l7qFMfCbw6pPovFhgWtPUufi/4Ol5JaWtL+nucNxuIBPE+K+js5cWOkYHVhyHr9UORsomjC4ruHgldkZMdo9tjenYyFodiHSzLBdhqbfhj8NImPFeauEp26+r/AJKtvr9PY51isTJ1XVKRrCFIu2ZtI0nh4DHwCMtRoey4i7XWKl7qglCy7am2X1subIA2YFOnTpgTE2Y0ToNUkkuX1bf7hHHR8ZxSNhmVIRYmrLPeUahaEI6ulqGolbqynUVpKnFSUhVJQpSGApDFlSACUihUhkQBqFUflC11roZaX1D7x3BPtA0E96PP0T7TxF2fgT3k/mPojtPENHgTf958Uaw0Hp+he0t3i6DwWNLXzmqvLKQ6pEvfBgKpNSxtftzObLjdpnVqnTAAdbGYJv8AA2vWP+WJXIuGi/8AGXqkYuU13r0bPA9PekArup5cQMRla8EtouohskW6xJdP7Lqwx7NNVX62VGDk7e54R1VxOpVWzqUVR9zo7tgUKmdzN6Mrm5d4+ncxcuYQeGippyVXXo/3MZwTPvV+mTfw4TCfzsfVd5uf+yXZ/wDd+tfsjFYt/lR5HFYrM8usJJMAQ0SdAOAWikkzeMKQN83W617SIaWW4fH5f/KSyqtyZYrLP7U7An2xH4dGV+KcTKntG2aqCRW5zjx9Um2ykkgtB5o3AjndqTCiqVBVBToREDK3KGMjWyhILHFJUoBYDTCTigsgARsG4r3CEpNDSKVkWKSpKFJSbGKSpGKUhgJSGCUrGAJAFNAMEyRgqEME0IupVSFonRDVmgY081faMz7NFT65PEpOdlKFFc96VjoZrk7FQ28T1CoGZFjongmIa8SjerAElFhRZTYeXnb5q4pktosMcx5z8ldokmcdp8PqjUgoUuHL1U2PcTN3JWOibxGphQC5KxipAEGELYdEdWScw0lZqFS5MdAJKW5QMpRTCwFqlodiFSMUqRikpFUBSMCAJCKCyWS2GQFOwGBKZOwZTtgGe1MQQUCCCqsQQU7AdrSdL9ytIll1HDkm44Tcx81cINvcmU0uRc2g2CZbbvJ04QFooKmQ5PoWU6QtrFogAcOZKqMUJtltKgDNufxO7OxXGCZLk0E0QGxLQZ5T6lGhKNC1W73KXtAHxHuFgpcUlzKW/cZw2dGk9qy8kW/Fkv8Apb4j9kb+AtgSPzT3D6pX4jrwFLhy8ylaHTBnRYUDOlY6HCoRJRYCkqWxihh5JUx2iynTHEqoxXeS30LAGjtWlJC3EqVI4KZSopRMr3SueUrNEqFhSMBCQxSkMCkZEWBEAXClZaqGxNjNpJqCFYuQ3slpYWhRRPcp0MetDCmOLh81WldRan0GDW9p9E6iK2GR+XzKe3QnfqHedw7h9U9QaSGsfzHzt6I1+IafADagHDWyFJIKZZTqO4CB6K4yl3ITSNGY8XAeM/KVrb6mdLoAOF5c49wt5n6JKXiOg+8NHAeJJ+UJ9ohaGP70e7uAB89U+0FoKy7NrJ7zKXzDqis0vBTpKsmQd6KQWSyNgGFFx/Ce82HqjS2LUuoW4bmR4XTUBaxXtaOKl0hq2Vl471GpFUwGoeQCWpj0iOf2pNjSJTfdEXuDRa117laJ7ioSrUGimc1yGkUrEsiAFKTGIVDKAkAVQBlFiL9/aIWvabEaRfeCl2jHoQjqx5lQ5lKImdTqHpDnKephSDJTti2J4oEMB3qthBHcPmmItYxxIEGTpaFajJuv6E6NNPB9YAuEkE6zECbx3LZYd6bM3PbYJpCWQSQ7NeMvwhNxVquQXzsUtaC0kR1XnKZcbCyVJNNrqG+6QKTg7OXTGUXgADrBKLUrvp/I3tVErSXkNvZtgCTGUcEpt6tvvYFVbmihs6qblpaObyGtVRhJmcssFt/ZccLSb8dZp7KYLz/VotNMVzZOuT5R9diipiKI+Fhf2vd/wtUSnBclZShN83XkVOxzuADB+kAepupeWXdsUsS79ysvJuTPfdK2x0kHeAcU9SQ6KX1AVnKSZSTELlLY6FJUtjI1soSbAdlO/JUoibA8XSlzGgOYUNNAgBqlIYHFJuhpCKRkhFDFJSsKIkMiAAgCQigDCKCwwmIk9qLCgZkWFBDii2FBTEaMG4Au62UlpAPbIW2FpN79xE033GmkSHtJOfM19yTwBB1W0XUlvd2Q90DDPJe3K1wGV3CZ6pShK5KkKSpbmqlhXndvcGsAz3cQ1otZaK3pk9uZm8kVaW/kT7Brg59UuMEOZTE3II6r9I8VLlBS1WH/ACNUo+vsI/G0Wzu6EyImo4um83b4c1DyRXJDWPI/ml6Fb9qVjoQwWEMaGx46+qXaZHyGsONc9/MzvqEmXOLj2kuKVvvZaSXJAnvPemMUgqXYbAc1JoYmZTqY6CAimwDkVaQsMBPYQj3BQ2ikmNTqJxkJoj3Ik2CRXKiygmohyCghh7lSg+8LQzmABU4pIV7lMrGy6FKkZEARAgpgCUrQ6JmRYUCUWwIkBEASU7AZrSdASmk2K0i9mCfqQGjm4gLRYZd+3mQ8se7ctpU6TTL35/0snXvVxWOPzO/Ilub+VV5lp2jTaWllIDKCAXGddbf6qnniq0x5E9jJ/NIWrtSs78WX+EBsdx19UnmySBYMcTK8EmXOvzJkrNp/5M0VLZIgLe0o+ENw77kAE9fQNIASeKFcg2RbTaAtIpIl7gdUScwURd6p1j0gMpO2PYSyWw9x96q1i0iuqKXNsekWVIyAIoB2tVpEivKmQ0gMubpR3e42GNLRdVXILNLGc/VbxXUzbKnv8lnKZSRUX8llqKoRSURIAhNCAkAqRQQhAO2kToJVqDZLkkWNwjuMDvKrsX3k9ou4bdUxq6ewJ6ILmxapvkib5g+Fk9rj+yNcFyQaZPmwHFvOnV/hEI7Wb5B2cVzKiCbk+d1FN8yrS5EAHeikFsYdghUvBCI4nmk2x0iBiaiFivCl7DQqQDNdCpSoTRZkdqeqOZsqqXeTaB1RxLu6w8yl8K8R7g3vIAfPzS1dA09RC5KyqCEIQSqACkAZkWOhw9VqFQDUSch0IpGPSibqoVe5Miwv/wDKtzFQj6xKmU2xqIikZEgFlIZEgImBEAXZGjUrTTFcyLk+QRWaNG+aNaXJBpb5sjsS48Y7kPLJgoRRWZOpU7vmVsgQEqQbkzcgi13BRC4o1MKQqkZaxy1iyWhswTtCoQuupsqgGok5hpGbRcRm0A1JTUW1YnJLYHUHN3+UfU+iXwrxD4n4B354AN7tfM3RrfdsGld+5WSpsoCACAmlYWH1RsImZFhQCUNhQEiiJASExBQBEASUWBAmIKfIAEpXYEhFDsCQESAKYEQB/9k="/>
          <p:cNvSpPr>
            <a:spLocks noChangeAspect="1" noChangeArrowheads="1"/>
          </p:cNvSpPr>
          <p:nvPr/>
        </p:nvSpPr>
        <p:spPr bwMode="auto">
          <a:xfrm>
            <a:off x="307975" y="-1957388"/>
            <a:ext cx="6600825" cy="44005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2054" name="Picture 6" descr="http://softvi.info/wp-content/uploads/2015/02/htt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6941" y="3579862"/>
            <a:ext cx="2276400" cy="1517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x-none"/>
              <a:t>1.2 Transacción HTTP</a:t>
            </a:r>
          </a:p>
        </p:txBody>
      </p:sp>
      <p:sp>
        <p:nvSpPr>
          <p:cNvPr id="54" name="Shape 5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lgn="just" rtl="0">
              <a:lnSpc>
                <a:spcPct val="115000"/>
              </a:lnSpc>
              <a:spcBef>
                <a:spcPts val="0"/>
              </a:spcBef>
              <a:buClr>
                <a:schemeClr val="dk1"/>
              </a:buClr>
              <a:buSzPct val="61111"/>
              <a:buFont typeface="Arial"/>
              <a:buNone/>
            </a:pPr>
            <a:r>
              <a:rPr lang="x-none" sz="1800"/>
              <a:t>Consiste básicamente en:</a:t>
            </a:r>
          </a:p>
          <a:p>
            <a:pPr marL="457200" lvl="0" indent="-342900" algn="just" rtl="0">
              <a:lnSpc>
                <a:spcPct val="115000"/>
              </a:lnSpc>
              <a:spcBef>
                <a:spcPts val="0"/>
              </a:spcBef>
              <a:buClr>
                <a:schemeClr val="dk1"/>
              </a:buClr>
              <a:buSzPct val="100000"/>
              <a:buFont typeface="Arial"/>
              <a:buChar char="●"/>
            </a:pPr>
            <a:r>
              <a:rPr lang="x-none" sz="1800"/>
              <a:t> Conexión: Establecimiento de una conexión del cliente con el servidor. El puerto TCP/IP 80 es el         puerto más conocido, pero se pueden especificar otros puertos no reservados.</a:t>
            </a:r>
          </a:p>
          <a:p>
            <a:pPr marL="457200" lvl="0" indent="-342900" algn="just" rtl="0">
              <a:lnSpc>
                <a:spcPct val="115000"/>
              </a:lnSpc>
              <a:spcBef>
                <a:spcPts val="0"/>
              </a:spcBef>
              <a:buClr>
                <a:schemeClr val="dk1"/>
              </a:buClr>
              <a:buSzPct val="100000"/>
              <a:buFont typeface="Arial"/>
              <a:buChar char="●"/>
            </a:pPr>
            <a:r>
              <a:rPr lang="x-none" sz="1800"/>
              <a:t> Solicitud: Envío por parte del cliente de un mensaje de solicitud al servidor.</a:t>
            </a:r>
          </a:p>
          <a:p>
            <a:pPr marL="457200" lvl="0" indent="-342900" algn="just" rtl="0">
              <a:lnSpc>
                <a:spcPct val="115000"/>
              </a:lnSpc>
              <a:spcBef>
                <a:spcPts val="0"/>
              </a:spcBef>
              <a:buClr>
                <a:schemeClr val="dk1"/>
              </a:buClr>
              <a:buSzPct val="100000"/>
              <a:buFont typeface="Arial"/>
              <a:buChar char="●"/>
            </a:pPr>
            <a:r>
              <a:rPr lang="x-none" sz="1800"/>
              <a:t>  Respuesta: Envío por parte del servidor de una respuesta al cliente.</a:t>
            </a:r>
          </a:p>
          <a:p>
            <a:pPr marL="457200" lvl="0" indent="-342900" algn="just" rtl="0">
              <a:lnSpc>
                <a:spcPct val="115000"/>
              </a:lnSpc>
              <a:spcBef>
                <a:spcPts val="0"/>
              </a:spcBef>
              <a:buClr>
                <a:schemeClr val="dk1"/>
              </a:buClr>
              <a:buSzPct val="100000"/>
              <a:buFont typeface="Arial"/>
              <a:buChar char="●"/>
            </a:pPr>
            <a:r>
              <a:rPr lang="x-none" sz="1800"/>
              <a:t>  Cierre: Fin de la conexión por parte del cliente y el servidor.</a:t>
            </a:r>
          </a:p>
          <a:p>
            <a:pPr>
              <a:spcBef>
                <a:spcPts val="0"/>
              </a:spcBef>
              <a:buNone/>
            </a:pPr>
            <a:endParaRPr sz="1200" dirty="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59" name="Shape 59"/>
          <p:cNvGraphicFramePr/>
          <p:nvPr>
            <p:extLst>
              <p:ext uri="{D42A27DB-BD31-4B8C-83A1-F6EECF244321}">
                <p14:modId xmlns:p14="http://schemas.microsoft.com/office/powerpoint/2010/main" val="3129587412"/>
              </p:ext>
            </p:extLst>
          </p:nvPr>
        </p:nvGraphicFramePr>
        <p:xfrm>
          <a:off x="457200" y="1372273"/>
          <a:ext cx="8225600" cy="3431725"/>
        </p:xfrm>
        <a:graphic>
          <a:graphicData uri="http://schemas.openxmlformats.org/drawingml/2006/table">
            <a:tbl>
              <a:tblPr>
                <a:noFill/>
                <a:tableStyleId>{0503109E-B9AE-4293-A2D8-C4913FA42C1F}</a:tableStyleId>
              </a:tblPr>
              <a:tblGrid>
                <a:gridCol w="1252300"/>
                <a:gridCol w="6973300"/>
              </a:tblGrid>
              <a:tr h="1271075">
                <a:tc>
                  <a:txBody>
                    <a:bodyPr/>
                    <a:lstStyle/>
                    <a:p>
                      <a:pPr lvl="0" rtl="0">
                        <a:lnSpc>
                          <a:spcPct val="115000"/>
                        </a:lnSpc>
                        <a:spcBef>
                          <a:spcPts val="0"/>
                        </a:spcBef>
                        <a:buNone/>
                      </a:pPr>
                      <a:r>
                        <a:rPr lang="x-none"/>
                        <a:t>Solicitud.</a:t>
                      </a:r>
                    </a:p>
                    <a:p>
                      <a:pPr lvl="0" rtl="0">
                        <a:lnSpc>
                          <a:spcPct val="115000"/>
                        </a:lnSpc>
                        <a:spcBef>
                          <a:spcPts val="0"/>
                        </a:spcBef>
                        <a:buNone/>
                      </a:pPr>
                      <a:r>
                        <a:rPr lang="x-none"/>
                        <a:t>Servidor:</a:t>
                      </a:r>
                    </a:p>
                    <a:p>
                      <a:pPr lvl="0" rtl="0">
                        <a:lnSpc>
                          <a:spcPct val="115000"/>
                        </a:lnSpc>
                        <a:spcBef>
                          <a:spcPts val="0"/>
                        </a:spcBef>
                        <a:buNone/>
                      </a:pPr>
                      <a:r>
                        <a:rPr lang="x-none"/>
                        <a:t>Cliente:</a:t>
                      </a:r>
                    </a:p>
                    <a:p>
                      <a:pPr lvl="0" rtl="0">
                        <a:lnSpc>
                          <a:spcPct val="115000"/>
                        </a:lnSpc>
                        <a:spcBef>
                          <a:spcPts val="0"/>
                        </a:spcBef>
                        <a:buNone/>
                      </a:pPr>
                      <a:r>
                        <a:rPr lang="x-none"/>
                        <a:t>Opcional:</a:t>
                      </a:r>
                    </a:p>
                  </a:txBody>
                  <a:tcPr marL="63500" marR="63500" marT="63500" marB="63500"/>
                </a:tc>
                <a:tc>
                  <a:txBody>
                    <a:bodyPr/>
                    <a:lstStyle/>
                    <a:p>
                      <a:pPr lvl="0" rtl="0">
                        <a:lnSpc>
                          <a:spcPct val="130000"/>
                        </a:lnSpc>
                        <a:spcBef>
                          <a:spcPts val="0"/>
                        </a:spcBef>
                        <a:buNone/>
                      </a:pPr>
                      <a:r>
                        <a:rPr lang="x-none"/>
                        <a:t>GET /index.html HTTP/1.1</a:t>
                      </a:r>
                      <a:br>
                        <a:rPr lang="x-none"/>
                      </a:br>
                      <a:r>
                        <a:rPr lang="x-none"/>
                        <a:t> Host: www.example.com</a:t>
                      </a:r>
                      <a:br>
                        <a:rPr lang="x-none"/>
                      </a:br>
                      <a:r>
                        <a:rPr lang="x-none"/>
                        <a:t> User-Agent: nombre-cliente</a:t>
                      </a:r>
                      <a:br>
                        <a:rPr lang="x-none"/>
                      </a:br>
                      <a:r>
                        <a:rPr lang="x-none"/>
                        <a:t> [Línea en blanco]</a:t>
                      </a:r>
                    </a:p>
                  </a:txBody>
                  <a:tcPr marL="63500" marR="63500" marT="63500" marB="63500"/>
                </a:tc>
              </a:tr>
              <a:tr h="2160650">
                <a:tc>
                  <a:txBody>
                    <a:bodyPr/>
                    <a:lstStyle/>
                    <a:p>
                      <a:pPr lvl="0" rtl="0">
                        <a:spcBef>
                          <a:spcPts val="0"/>
                        </a:spcBef>
                        <a:buNone/>
                      </a:pPr>
                      <a:r>
                        <a:rPr lang="x-none"/>
                        <a:t>Respuesta.</a:t>
                      </a:r>
                    </a:p>
                    <a:p>
                      <a:pPr lvl="0" rtl="0">
                        <a:spcBef>
                          <a:spcPts val="0"/>
                        </a:spcBef>
                        <a:buNone/>
                      </a:pPr>
                      <a:endParaRPr/>
                    </a:p>
                  </a:txBody>
                  <a:tcPr marL="63500" marR="63500" marT="63500" marB="63500"/>
                </a:tc>
                <a:tc>
                  <a:txBody>
                    <a:bodyPr/>
                    <a:lstStyle/>
                    <a:p>
                      <a:pPr rtl="0">
                        <a:lnSpc>
                          <a:spcPct val="130000"/>
                        </a:lnSpc>
                        <a:spcBef>
                          <a:spcPts val="0"/>
                        </a:spcBef>
                        <a:buNone/>
                      </a:pPr>
                      <a:r>
                        <a:rPr lang="x-none">
                          <a:latin typeface="Verdana"/>
                          <a:ea typeface="Verdana"/>
                          <a:cs typeface="Verdana"/>
                          <a:sym typeface="Verdana"/>
                        </a:rPr>
                        <a:t>HTTP/1.1 200 OK</a:t>
                      </a:r>
                      <a:br>
                        <a:rPr lang="x-none">
                          <a:latin typeface="Verdana"/>
                          <a:ea typeface="Verdana"/>
                          <a:cs typeface="Verdana"/>
                          <a:sym typeface="Verdana"/>
                        </a:rPr>
                      </a:br>
                      <a:r>
                        <a:rPr lang="x-none">
                          <a:latin typeface="Verdana"/>
                          <a:ea typeface="Verdana"/>
                          <a:cs typeface="Verdana"/>
                          <a:sym typeface="Verdana"/>
                        </a:rPr>
                        <a:t>Date: Fri, 31 Dec 2003 23:59:59 GMT</a:t>
                      </a:r>
                      <a:br>
                        <a:rPr lang="x-none">
                          <a:latin typeface="Verdana"/>
                          <a:ea typeface="Verdana"/>
                          <a:cs typeface="Verdana"/>
                          <a:sym typeface="Verdana"/>
                        </a:rPr>
                      </a:br>
                      <a:r>
                        <a:rPr lang="x-none">
                          <a:latin typeface="Verdana"/>
                          <a:ea typeface="Verdana"/>
                          <a:cs typeface="Verdana"/>
                          <a:sym typeface="Verdana"/>
                        </a:rPr>
                        <a:t>Content-Type: text/html</a:t>
                      </a:r>
                      <a:br>
                        <a:rPr lang="x-none">
                          <a:latin typeface="Verdana"/>
                          <a:ea typeface="Verdana"/>
                          <a:cs typeface="Verdana"/>
                          <a:sym typeface="Verdana"/>
                        </a:rPr>
                      </a:br>
                      <a:r>
                        <a:rPr lang="x-none">
                          <a:latin typeface="Verdana"/>
                          <a:ea typeface="Verdana"/>
                          <a:cs typeface="Verdana"/>
                          <a:sym typeface="Verdana"/>
                        </a:rPr>
                        <a:t>Content-Length: 1221</a:t>
                      </a:r>
                      <a:br>
                        <a:rPr lang="x-none">
                          <a:latin typeface="Verdana"/>
                          <a:ea typeface="Verdana"/>
                          <a:cs typeface="Verdana"/>
                          <a:sym typeface="Verdana"/>
                        </a:rPr>
                      </a:br>
                      <a:r>
                        <a:rPr lang="x-none">
                          <a:latin typeface="Verdana"/>
                          <a:ea typeface="Verdana"/>
                          <a:cs typeface="Verdana"/>
                          <a:sym typeface="Verdana"/>
                        </a:rPr>
                        <a:t>&lt;html&gt;</a:t>
                      </a:r>
                      <a:br>
                        <a:rPr lang="x-none">
                          <a:latin typeface="Verdana"/>
                          <a:ea typeface="Verdana"/>
                          <a:cs typeface="Verdana"/>
                          <a:sym typeface="Verdana"/>
                        </a:rPr>
                      </a:br>
                      <a:r>
                        <a:rPr lang="x-none">
                          <a:latin typeface="Verdana"/>
                          <a:ea typeface="Verdana"/>
                          <a:cs typeface="Verdana"/>
                          <a:sym typeface="Verdana"/>
                        </a:rPr>
                        <a:t>  .  .  .</a:t>
                      </a:r>
                    </a:p>
                    <a:p>
                      <a:pPr lvl="0" rtl="0">
                        <a:lnSpc>
                          <a:spcPct val="130000"/>
                        </a:lnSpc>
                        <a:spcBef>
                          <a:spcPts val="0"/>
                        </a:spcBef>
                        <a:buNone/>
                      </a:pPr>
                      <a:r>
                        <a:rPr lang="x-none">
                          <a:latin typeface="Verdana"/>
                          <a:ea typeface="Verdana"/>
                          <a:cs typeface="Verdana"/>
                          <a:sym typeface="Verdana"/>
                        </a:rPr>
                        <a:t>&lt;/html&gt;</a:t>
                      </a:r>
                    </a:p>
                  </a:txBody>
                  <a:tcPr marL="63500" marR="63500" marT="63500" marB="63500"/>
                </a:tc>
              </a:tr>
            </a:tbl>
          </a:graphicData>
        </a:graphic>
      </p:graphicFrame>
      <p:sp>
        <p:nvSpPr>
          <p:cNvPr id="60" name="Shape 6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x-none"/>
              <a:t>1.3 Ejemplo del protocolo HTTP</a:t>
            </a:r>
          </a:p>
        </p:txBody>
      </p:sp>
      <p:sp>
        <p:nvSpPr>
          <p:cNvPr id="61" name="Shape 6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r>
              <a:rPr lang="x-none"/>
              <a:t> </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x-none"/>
              <a:t>1.4 Métodos de HTTP</a:t>
            </a:r>
          </a:p>
        </p:txBody>
      </p:sp>
      <p:sp>
        <p:nvSpPr>
          <p:cNvPr id="67" name="Shape 67"/>
          <p:cNvSpPr txBox="1">
            <a:spLocks noGrp="1"/>
          </p:cNvSpPr>
          <p:nvPr>
            <p:ph type="body" idx="1"/>
          </p:nvPr>
        </p:nvSpPr>
        <p:spPr>
          <a:xfrm>
            <a:off x="457200" y="1200151"/>
            <a:ext cx="8229600" cy="1083568"/>
          </a:xfrm>
          <a:prstGeom prst="rect">
            <a:avLst/>
          </a:prstGeom>
        </p:spPr>
        <p:txBody>
          <a:bodyPr lIns="91425" tIns="91425" rIns="91425" bIns="91425" anchor="t" anchorCtr="0">
            <a:noAutofit/>
          </a:bodyPr>
          <a:lstStyle/>
          <a:p>
            <a:pPr lvl="0" rtl="0">
              <a:lnSpc>
                <a:spcPct val="152727"/>
              </a:lnSpc>
              <a:spcBef>
                <a:spcPts val="0"/>
              </a:spcBef>
              <a:spcAft>
                <a:spcPts val="600"/>
              </a:spcAft>
              <a:buNone/>
            </a:pPr>
            <a:r>
              <a:rPr lang="x-none" sz="1800">
                <a:solidFill>
                  <a:srgbClr val="252525"/>
                </a:solidFill>
              </a:rPr>
              <a:t>HTTP define 8 métodos que indica la acción que desea que se efectúe sobre el recurso identificado</a:t>
            </a:r>
            <a:r>
              <a:rPr lang="x-none" sz="1800" smtClean="0">
                <a:solidFill>
                  <a:srgbClr val="252525"/>
                </a:solidFill>
              </a:rPr>
              <a:t>:</a:t>
            </a:r>
            <a:endParaRPr sz="1800" dirty="0">
              <a:solidFill>
                <a:srgbClr val="252525"/>
              </a:solidFill>
            </a:endParaRPr>
          </a:p>
          <a:p>
            <a:pPr>
              <a:spcBef>
                <a:spcPts val="0"/>
              </a:spcBef>
              <a:buNone/>
            </a:pPr>
            <a:endParaRPr dirty="0"/>
          </a:p>
        </p:txBody>
      </p:sp>
      <p:sp>
        <p:nvSpPr>
          <p:cNvPr id="2" name="1 CuadroTexto"/>
          <p:cNvSpPr txBox="1"/>
          <p:nvPr/>
        </p:nvSpPr>
        <p:spPr>
          <a:xfrm>
            <a:off x="2051720" y="2482812"/>
            <a:ext cx="4896544" cy="2998257"/>
          </a:xfrm>
          <a:prstGeom prst="rect">
            <a:avLst/>
          </a:prstGeom>
          <a:noFill/>
        </p:spPr>
        <p:txBody>
          <a:bodyPr wrap="square" numCol="2" rtlCol="0">
            <a:spAutoFit/>
          </a:bodyPr>
          <a:lstStyle/>
          <a:p>
            <a:pPr marL="285750" lvl="0" indent="-285750">
              <a:lnSpc>
                <a:spcPct val="152727"/>
              </a:lnSpc>
              <a:spcBef>
                <a:spcPts val="200"/>
              </a:spcBef>
              <a:spcAft>
                <a:spcPts val="700"/>
              </a:spcAft>
              <a:buClr>
                <a:schemeClr val="dk1"/>
              </a:buClr>
              <a:buSzPct val="61111"/>
              <a:buFont typeface="Arial" panose="020B0604020202020204" pitchFamily="34" charset="0"/>
              <a:buChar char="•"/>
            </a:pPr>
            <a:r>
              <a:rPr lang="x-none" sz="2000" b="1">
                <a:solidFill>
                  <a:srgbClr val="252525"/>
                </a:solidFill>
              </a:rPr>
              <a:t>HEAD</a:t>
            </a:r>
            <a:endParaRPr lang="es-MX" sz="2000" b="1" dirty="0">
              <a:solidFill>
                <a:srgbClr val="252525"/>
              </a:solidFill>
            </a:endParaRPr>
          </a:p>
          <a:p>
            <a:pPr marL="285750" lvl="0" indent="-285750">
              <a:lnSpc>
                <a:spcPct val="152727"/>
              </a:lnSpc>
              <a:spcBef>
                <a:spcPts val="200"/>
              </a:spcBef>
              <a:spcAft>
                <a:spcPts val="700"/>
              </a:spcAft>
              <a:buClr>
                <a:schemeClr val="dk1"/>
              </a:buClr>
              <a:buSzPct val="61111"/>
              <a:buFont typeface="Arial" panose="020B0604020202020204" pitchFamily="34" charset="0"/>
              <a:buChar char="•"/>
            </a:pPr>
            <a:r>
              <a:rPr lang="x-none" sz="2000" b="1">
                <a:solidFill>
                  <a:srgbClr val="252525"/>
                </a:solidFill>
              </a:rPr>
              <a:t>GET</a:t>
            </a:r>
            <a:endParaRPr lang="es-MX" sz="2000" b="1" dirty="0">
              <a:solidFill>
                <a:srgbClr val="252525"/>
              </a:solidFill>
            </a:endParaRPr>
          </a:p>
          <a:p>
            <a:pPr marL="285750" lvl="0" indent="-285750">
              <a:lnSpc>
                <a:spcPct val="152727"/>
              </a:lnSpc>
              <a:spcBef>
                <a:spcPts val="200"/>
              </a:spcBef>
              <a:spcAft>
                <a:spcPts val="700"/>
              </a:spcAft>
              <a:buClr>
                <a:schemeClr val="dk1"/>
              </a:buClr>
              <a:buSzPct val="61111"/>
              <a:buFont typeface="Arial" panose="020B0604020202020204" pitchFamily="34" charset="0"/>
              <a:buChar char="•"/>
            </a:pPr>
            <a:r>
              <a:rPr lang="x-none" sz="2000" b="1" smtClean="0">
                <a:solidFill>
                  <a:srgbClr val="252525"/>
                </a:solidFill>
              </a:rPr>
              <a:t>POST</a:t>
            </a:r>
            <a:endParaRPr lang="es-MX" sz="2000" b="1" dirty="0" smtClean="0">
              <a:solidFill>
                <a:srgbClr val="252525"/>
              </a:solidFill>
            </a:endParaRPr>
          </a:p>
          <a:p>
            <a:pPr marL="285750" lvl="0" indent="-285750">
              <a:lnSpc>
                <a:spcPct val="152727"/>
              </a:lnSpc>
              <a:spcBef>
                <a:spcPts val="200"/>
              </a:spcBef>
              <a:spcAft>
                <a:spcPts val="700"/>
              </a:spcAft>
              <a:buClr>
                <a:schemeClr val="dk1"/>
              </a:buClr>
              <a:buSzPct val="61111"/>
              <a:buFont typeface="Arial" panose="020B0604020202020204" pitchFamily="34" charset="0"/>
              <a:buChar char="•"/>
            </a:pPr>
            <a:r>
              <a:rPr lang="x-none" sz="2000" b="1" smtClean="0">
                <a:solidFill>
                  <a:srgbClr val="252525"/>
                </a:solidFill>
              </a:rPr>
              <a:t>PUT</a:t>
            </a:r>
            <a:endParaRPr lang="es-MX" sz="2000" b="1" dirty="0" smtClean="0">
              <a:solidFill>
                <a:srgbClr val="252525"/>
              </a:solidFill>
            </a:endParaRPr>
          </a:p>
          <a:p>
            <a:pPr marL="285750" lvl="0" indent="-285750">
              <a:lnSpc>
                <a:spcPct val="152727"/>
              </a:lnSpc>
              <a:spcBef>
                <a:spcPts val="200"/>
              </a:spcBef>
              <a:spcAft>
                <a:spcPts val="700"/>
              </a:spcAft>
              <a:buClr>
                <a:schemeClr val="dk1"/>
              </a:buClr>
              <a:buSzPct val="61111"/>
              <a:buFont typeface="Arial" panose="020B0604020202020204" pitchFamily="34" charset="0"/>
              <a:buChar char="•"/>
            </a:pPr>
            <a:endParaRPr lang="es-MX" sz="2000" b="1" dirty="0" smtClean="0">
              <a:solidFill>
                <a:srgbClr val="252525"/>
              </a:solidFill>
            </a:endParaRPr>
          </a:p>
          <a:p>
            <a:pPr marL="285750" lvl="0" indent="-285750">
              <a:lnSpc>
                <a:spcPct val="152727"/>
              </a:lnSpc>
              <a:spcBef>
                <a:spcPts val="200"/>
              </a:spcBef>
              <a:spcAft>
                <a:spcPts val="700"/>
              </a:spcAft>
              <a:buClr>
                <a:schemeClr val="dk1"/>
              </a:buClr>
              <a:buSzPct val="61111"/>
              <a:buFont typeface="Arial" panose="020B0604020202020204" pitchFamily="34" charset="0"/>
              <a:buChar char="•"/>
            </a:pPr>
            <a:r>
              <a:rPr lang="x-none" sz="2000" b="1" smtClean="0">
                <a:solidFill>
                  <a:srgbClr val="252525"/>
                </a:solidFill>
              </a:rPr>
              <a:t>DELETE</a:t>
            </a:r>
            <a:endParaRPr lang="es-MX" sz="2000" b="1" dirty="0" smtClean="0">
              <a:solidFill>
                <a:srgbClr val="252525"/>
              </a:solidFill>
            </a:endParaRPr>
          </a:p>
          <a:p>
            <a:pPr marL="285750" lvl="0" indent="-285750">
              <a:lnSpc>
                <a:spcPct val="152727"/>
              </a:lnSpc>
              <a:spcBef>
                <a:spcPts val="200"/>
              </a:spcBef>
              <a:spcAft>
                <a:spcPts val="700"/>
              </a:spcAft>
              <a:buClr>
                <a:schemeClr val="dk1"/>
              </a:buClr>
              <a:buSzPct val="61111"/>
              <a:buFont typeface="Arial" panose="020B0604020202020204" pitchFamily="34" charset="0"/>
              <a:buChar char="•"/>
            </a:pPr>
            <a:r>
              <a:rPr lang="x-none" sz="2000" b="1" smtClean="0">
                <a:solidFill>
                  <a:srgbClr val="252525"/>
                </a:solidFill>
              </a:rPr>
              <a:t>TRACE</a:t>
            </a:r>
            <a:endParaRPr lang="es-MX" sz="2000" b="1" dirty="0" smtClean="0">
              <a:solidFill>
                <a:srgbClr val="252525"/>
              </a:solidFill>
            </a:endParaRPr>
          </a:p>
          <a:p>
            <a:pPr marL="285750" lvl="0" indent="-285750">
              <a:lnSpc>
                <a:spcPct val="152727"/>
              </a:lnSpc>
              <a:spcBef>
                <a:spcPts val="200"/>
              </a:spcBef>
              <a:spcAft>
                <a:spcPts val="700"/>
              </a:spcAft>
              <a:buClr>
                <a:schemeClr val="dk1"/>
              </a:buClr>
              <a:buSzPct val="61111"/>
              <a:buFont typeface="Arial" panose="020B0604020202020204" pitchFamily="34" charset="0"/>
              <a:buChar char="•"/>
            </a:pPr>
            <a:r>
              <a:rPr lang="x-none" sz="2000" b="1" smtClean="0">
                <a:solidFill>
                  <a:srgbClr val="252525"/>
                </a:solidFill>
              </a:rPr>
              <a:t>OPTIONS</a:t>
            </a:r>
            <a:r>
              <a:rPr lang="es-MX" sz="2000" b="1" dirty="0" smtClean="0">
                <a:solidFill>
                  <a:srgbClr val="252525"/>
                </a:solidFill>
              </a:rPr>
              <a:t> y</a:t>
            </a:r>
          </a:p>
          <a:p>
            <a:pPr marL="285750" lvl="0" indent="-285750">
              <a:lnSpc>
                <a:spcPct val="152727"/>
              </a:lnSpc>
              <a:spcBef>
                <a:spcPts val="200"/>
              </a:spcBef>
              <a:spcAft>
                <a:spcPts val="700"/>
              </a:spcAft>
              <a:buClr>
                <a:schemeClr val="dk1"/>
              </a:buClr>
              <a:buSzPct val="61111"/>
              <a:buFont typeface="Arial" panose="020B0604020202020204" pitchFamily="34" charset="0"/>
              <a:buChar char="•"/>
            </a:pPr>
            <a:r>
              <a:rPr lang="x-none" sz="2000" b="1" smtClean="0">
                <a:solidFill>
                  <a:srgbClr val="252525"/>
                </a:solidFill>
              </a:rPr>
              <a:t>CONNECT</a:t>
            </a:r>
            <a:r>
              <a:rPr lang="x-none" b="1">
                <a:solidFill>
                  <a:srgbClr val="252525"/>
                </a:solidFill>
              </a:rPr>
              <a:t>.</a:t>
            </a:r>
          </a:p>
          <a:p>
            <a:endParaRPr lang="es-MX" dirty="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358378"/>
            <a:ext cx="8229600" cy="857400"/>
          </a:xfrm>
          <a:prstGeom prst="rect">
            <a:avLst/>
          </a:prstGeom>
        </p:spPr>
        <p:txBody>
          <a:bodyPr lIns="91425" tIns="91425" rIns="91425" bIns="91425" anchor="b" anchorCtr="0">
            <a:noAutofit/>
          </a:bodyPr>
          <a:lstStyle/>
          <a:p>
            <a:pPr rtl="0">
              <a:spcBef>
                <a:spcPts val="0"/>
              </a:spcBef>
              <a:buNone/>
            </a:pPr>
            <a:endParaRPr/>
          </a:p>
          <a:p>
            <a:pPr rtl="0">
              <a:spcBef>
                <a:spcPts val="0"/>
              </a:spcBef>
              <a:buNone/>
            </a:pPr>
            <a:endParaRPr/>
          </a:p>
          <a:p>
            <a:pPr rtl="0">
              <a:spcBef>
                <a:spcPts val="0"/>
              </a:spcBef>
              <a:buNone/>
            </a:pPr>
            <a:r>
              <a:rPr lang="x-none"/>
              <a:t> </a:t>
            </a:r>
          </a:p>
          <a:p>
            <a:pPr rtl="0">
              <a:spcBef>
                <a:spcPts val="0"/>
              </a:spcBef>
              <a:buNone/>
            </a:pPr>
            <a:endParaRPr/>
          </a:p>
          <a:p>
            <a:pPr>
              <a:spcBef>
                <a:spcPts val="0"/>
              </a:spcBef>
              <a:buNone/>
            </a:pPr>
            <a:r>
              <a:rPr lang="x-none"/>
              <a:t>1.5 Algunos códigos de respuesta HTTP</a:t>
            </a:r>
          </a:p>
        </p:txBody>
      </p:sp>
      <p:sp>
        <p:nvSpPr>
          <p:cNvPr id="73" name="Shape 73"/>
          <p:cNvSpPr txBox="1">
            <a:spLocks noGrp="1"/>
          </p:cNvSpPr>
          <p:nvPr>
            <p:ph type="body" idx="1"/>
          </p:nvPr>
        </p:nvSpPr>
        <p:spPr>
          <a:xfrm>
            <a:off x="1115616" y="1366331"/>
            <a:ext cx="6789440" cy="3725699"/>
          </a:xfrm>
          <a:prstGeom prst="rect">
            <a:avLst/>
          </a:prstGeom>
        </p:spPr>
        <p:txBody>
          <a:bodyPr lIns="91425" tIns="91425" rIns="91425" bIns="91425" anchor="t" anchorCtr="0">
            <a:noAutofit/>
          </a:bodyPr>
          <a:lstStyle/>
          <a:p>
            <a:pPr rtl="0">
              <a:lnSpc>
                <a:spcPct val="100000"/>
              </a:lnSpc>
              <a:spcBef>
                <a:spcPts val="0"/>
              </a:spcBef>
              <a:buNone/>
            </a:pPr>
            <a:r>
              <a:rPr lang="x-none" sz="2400">
                <a:solidFill>
                  <a:srgbClr val="252525"/>
                </a:solidFill>
              </a:rPr>
              <a:t>100: 111 Conexión rechazada</a:t>
            </a:r>
          </a:p>
          <a:p>
            <a:pPr rtl="0">
              <a:lnSpc>
                <a:spcPct val="100000"/>
              </a:lnSpc>
              <a:spcBef>
                <a:spcPts val="0"/>
              </a:spcBef>
              <a:buNone/>
            </a:pPr>
            <a:r>
              <a:rPr lang="x-none" sz="2400">
                <a:solidFill>
                  <a:srgbClr val="252525"/>
                </a:solidFill>
              </a:rPr>
              <a:t>200: OK</a:t>
            </a:r>
          </a:p>
          <a:p>
            <a:pPr rtl="0">
              <a:lnSpc>
                <a:spcPct val="100000"/>
              </a:lnSpc>
              <a:spcBef>
                <a:spcPts val="0"/>
              </a:spcBef>
              <a:buNone/>
            </a:pPr>
            <a:r>
              <a:rPr lang="x-none" sz="2400">
                <a:solidFill>
                  <a:srgbClr val="252525"/>
                </a:solidFill>
              </a:rPr>
              <a:t>305: Utilice un proxy</a:t>
            </a:r>
          </a:p>
          <a:p>
            <a:pPr lvl="0" rtl="0">
              <a:lnSpc>
                <a:spcPct val="100000"/>
              </a:lnSpc>
              <a:spcBef>
                <a:spcPts val="0"/>
              </a:spcBef>
              <a:buClr>
                <a:schemeClr val="dk1"/>
              </a:buClr>
              <a:buSzPct val="45833"/>
              <a:buFont typeface="Arial"/>
              <a:buNone/>
            </a:pPr>
            <a:r>
              <a:rPr lang="x-none" sz="2400">
                <a:solidFill>
                  <a:srgbClr val="252525"/>
                </a:solidFill>
              </a:rPr>
              <a:t>403: Prohibido</a:t>
            </a:r>
          </a:p>
          <a:p>
            <a:pPr lvl="0" rtl="0">
              <a:lnSpc>
                <a:spcPct val="100000"/>
              </a:lnSpc>
              <a:spcBef>
                <a:spcPts val="0"/>
              </a:spcBef>
              <a:buNone/>
            </a:pPr>
            <a:r>
              <a:rPr lang="x-none" sz="2400" b="1">
                <a:solidFill>
                  <a:srgbClr val="252525"/>
                </a:solidFill>
              </a:rPr>
              <a:t>404: No encontrado</a:t>
            </a:r>
          </a:p>
          <a:p>
            <a:pPr lvl="0" rtl="0">
              <a:lnSpc>
                <a:spcPct val="100000"/>
              </a:lnSpc>
              <a:spcBef>
                <a:spcPts val="0"/>
              </a:spcBef>
              <a:buNone/>
            </a:pPr>
            <a:r>
              <a:rPr lang="x-none" sz="2400">
                <a:solidFill>
                  <a:srgbClr val="252525"/>
                </a:solidFill>
              </a:rPr>
              <a:t>500: Error interno</a:t>
            </a:r>
          </a:p>
          <a:p>
            <a:pPr lvl="0" rtl="0">
              <a:lnSpc>
                <a:spcPct val="100000"/>
              </a:lnSpc>
              <a:spcBef>
                <a:spcPts val="0"/>
              </a:spcBef>
              <a:buNone/>
            </a:pPr>
            <a:r>
              <a:rPr lang="x-none" sz="2400">
                <a:solidFill>
                  <a:srgbClr val="252525"/>
                </a:solidFill>
              </a:rPr>
              <a:t>503: Servicio no disponible</a:t>
            </a:r>
          </a:p>
          <a:p>
            <a:pPr lvl="0" rtl="0">
              <a:lnSpc>
                <a:spcPct val="100000"/>
              </a:lnSpc>
              <a:spcBef>
                <a:spcPts val="0"/>
              </a:spcBef>
              <a:buNone/>
            </a:pPr>
            <a:r>
              <a:rPr lang="x-none" sz="2400">
                <a:solidFill>
                  <a:srgbClr val="252525"/>
                </a:solidFill>
              </a:rPr>
              <a:t>504: Tiempo de espera de la pasarela agotado</a:t>
            </a:r>
          </a:p>
          <a:p>
            <a:pPr lvl="0">
              <a:lnSpc>
                <a:spcPct val="100000"/>
              </a:lnSpc>
              <a:spcBef>
                <a:spcPts val="0"/>
              </a:spcBef>
              <a:buClr>
                <a:schemeClr val="dk1"/>
              </a:buClr>
              <a:buSzPct val="45833"/>
              <a:buFont typeface="Arial"/>
              <a:buNone/>
            </a:pPr>
            <a:r>
              <a:rPr lang="x-none" sz="2400">
                <a:solidFill>
                  <a:srgbClr val="252525"/>
                </a:solidFill>
              </a:rPr>
              <a:t>505: Versión de HTTP no soportada</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x-none"/>
              <a:t>2.1 Fases del desarrollo web </a:t>
            </a:r>
          </a:p>
        </p:txBody>
      </p:sp>
      <p:sp>
        <p:nvSpPr>
          <p:cNvPr id="79" name="Shape 7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lnSpc>
                <a:spcPct val="115000"/>
              </a:lnSpc>
              <a:spcBef>
                <a:spcPts val="0"/>
              </a:spcBef>
              <a:buClr>
                <a:schemeClr val="dk1"/>
              </a:buClr>
              <a:buSzPct val="100000"/>
              <a:buFont typeface="Arial"/>
              <a:buChar char="●"/>
            </a:pPr>
            <a:r>
              <a:rPr lang="x-none" sz="1800" b="1"/>
              <a:t>Diseño:</a:t>
            </a:r>
          </a:p>
          <a:p>
            <a:pPr lvl="0" rtl="0">
              <a:lnSpc>
                <a:spcPct val="115000"/>
              </a:lnSpc>
              <a:spcBef>
                <a:spcPts val="0"/>
              </a:spcBef>
              <a:buClr>
                <a:schemeClr val="dk1"/>
              </a:buClr>
              <a:buSzPct val="61111"/>
              <a:buFont typeface="Arial"/>
              <a:buNone/>
            </a:pPr>
            <a:r>
              <a:rPr lang="x-none" sz="1800"/>
              <a:t>Es necesario definir para el diseño web “¿Que es lo que deseo transmitir?” e ir corroborando que mis bocetos cumplan con ello.</a:t>
            </a:r>
          </a:p>
          <a:p>
            <a:pPr marL="457200" lvl="0" indent="-342900" rtl="0">
              <a:lnSpc>
                <a:spcPct val="115000"/>
              </a:lnSpc>
              <a:spcBef>
                <a:spcPts val="0"/>
              </a:spcBef>
              <a:buClr>
                <a:schemeClr val="dk1"/>
              </a:buClr>
              <a:buSzPct val="100000"/>
              <a:buFont typeface="Arial"/>
              <a:buChar char="●"/>
            </a:pPr>
            <a:r>
              <a:rPr lang="x-none" sz="1800" b="1"/>
              <a:t>Construcción:</a:t>
            </a:r>
          </a:p>
          <a:p>
            <a:pPr lvl="0" rtl="0">
              <a:lnSpc>
                <a:spcPct val="115000"/>
              </a:lnSpc>
              <a:spcBef>
                <a:spcPts val="0"/>
              </a:spcBef>
              <a:buClr>
                <a:schemeClr val="dk1"/>
              </a:buClr>
              <a:buSzPct val="61111"/>
              <a:buFont typeface="Arial"/>
              <a:buNone/>
            </a:pPr>
            <a:r>
              <a:rPr lang="x-none" sz="1800"/>
              <a:t>Definir qué herramientas utilizar (herramientas de programación no de diseño) y crear un prototipo del sitio web, incorporando elementos gráficos que contendrán. </a:t>
            </a:r>
          </a:p>
          <a:p>
            <a:pPr marL="457200" lvl="0" indent="-342900" rtl="0">
              <a:lnSpc>
                <a:spcPct val="115000"/>
              </a:lnSpc>
              <a:spcBef>
                <a:spcPts val="0"/>
              </a:spcBef>
              <a:buClr>
                <a:schemeClr val="dk1"/>
              </a:buClr>
              <a:buSzPct val="100000"/>
              <a:buFont typeface="Arial"/>
              <a:buChar char="●"/>
            </a:pPr>
            <a:r>
              <a:rPr lang="x-none" sz="1800" b="1"/>
              <a:t>Pruebas:</a:t>
            </a:r>
          </a:p>
          <a:p>
            <a:pPr lvl="0">
              <a:lnSpc>
                <a:spcPct val="115000"/>
              </a:lnSpc>
              <a:spcBef>
                <a:spcPts val="0"/>
              </a:spcBef>
              <a:buClr>
                <a:schemeClr val="dk1"/>
              </a:buClr>
              <a:buSzPct val="61111"/>
              <a:buFont typeface="Arial"/>
              <a:buNone/>
            </a:pPr>
            <a:r>
              <a:rPr lang="x-none" sz="1800"/>
              <a:t>Antes de liberar el sitio web, al igual que cualquier otro software, este debe pasar y aprobar una serie de pruebas que nos aseguren en buena medida que el producto final es correcto y funciona como se esperaba.</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x-none"/>
              <a:t>2.2 Fases del desarrollo web </a:t>
            </a:r>
          </a:p>
        </p:txBody>
      </p:sp>
      <p:sp>
        <p:nvSpPr>
          <p:cNvPr id="85" name="Shape 8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lnSpc>
                <a:spcPct val="115000"/>
              </a:lnSpc>
              <a:spcBef>
                <a:spcPts val="0"/>
              </a:spcBef>
              <a:buClr>
                <a:schemeClr val="dk1"/>
              </a:buClr>
              <a:buSzPct val="100000"/>
              <a:buFont typeface="Arial"/>
              <a:buChar char="●"/>
            </a:pPr>
            <a:r>
              <a:rPr lang="x-none" sz="1800" b="1"/>
              <a:t>Producción:</a:t>
            </a:r>
          </a:p>
          <a:p>
            <a:pPr lvl="0" rtl="0">
              <a:lnSpc>
                <a:spcPct val="115000"/>
              </a:lnSpc>
              <a:spcBef>
                <a:spcPts val="0"/>
              </a:spcBef>
              <a:buClr>
                <a:schemeClr val="dk1"/>
              </a:buClr>
              <a:buSzPct val="61111"/>
              <a:buFont typeface="Arial"/>
              <a:buNone/>
            </a:pPr>
            <a:r>
              <a:rPr lang="x-none" sz="1800"/>
              <a:t>Si estamos seguros de es correcto como funcional es posible liberarlo o lanzarlo (darlo al cliente o montarlo en una hosting</a:t>
            </a:r>
            <a:r>
              <a:rPr lang="x-none" sz="1800" smtClean="0"/>
              <a:t>).</a:t>
            </a:r>
            <a:endParaRPr sz="1800" dirty="0"/>
          </a:p>
          <a:p>
            <a:pPr marL="457200" lvl="0" indent="-342900" rtl="0">
              <a:lnSpc>
                <a:spcPct val="115000"/>
              </a:lnSpc>
              <a:spcBef>
                <a:spcPts val="0"/>
              </a:spcBef>
              <a:buClr>
                <a:schemeClr val="dk1"/>
              </a:buClr>
              <a:buSzPct val="100000"/>
              <a:buFont typeface="Arial"/>
              <a:buChar char="●"/>
            </a:pPr>
            <a:r>
              <a:rPr lang="x-none" sz="1800" b="1"/>
              <a:t>Mantenimiento:</a:t>
            </a:r>
          </a:p>
          <a:p>
            <a:pPr lvl="0" rtl="0">
              <a:lnSpc>
                <a:spcPct val="115000"/>
              </a:lnSpc>
              <a:spcBef>
                <a:spcPts val="0"/>
              </a:spcBef>
              <a:buClr>
                <a:schemeClr val="dk1"/>
              </a:buClr>
              <a:buSzPct val="61111"/>
              <a:buFont typeface="Arial"/>
              <a:buNone/>
            </a:pPr>
            <a:r>
              <a:rPr lang="x-none" sz="1800"/>
              <a:t>Como todo software es propenso a fallos, deterioro, o desactualización con el paso del tiempo, por lo que es nuestro deber dar mantenimiento (salvo se indique lo contrario por contrato), y dejar documentado el producto. </a:t>
            </a:r>
          </a:p>
          <a:p>
            <a:pPr>
              <a:spcBef>
                <a:spcPts val="0"/>
              </a:spcBef>
              <a:buNone/>
            </a:pPr>
            <a:endParaRPr dirty="0"/>
          </a:p>
        </p:txBody>
      </p:sp>
      <p:sp>
        <p:nvSpPr>
          <p:cNvPr id="2" name="AutoShape 2" descr="data:image/jpeg;base64,/9j/4AAQSkZJRgABAQAAAQABAAD/2wCEAAkGBxQQEhUUEBQVFBUQFhAVFBASFRAVFBQUFRQXFxUUFBQYHCggGBolGxcWITEhJiktLi4uGB8zODMsNygtLisBCgoKDg0OGxAQGywkHyQsLCwsLCwsLywsLCwsLCwsLCwsLCwsLCwsLCwsLCwsLCwsLCwsLCwsLCwsLCwsLCwsLP/AABEIAMIBAwMBEQACEQEDEQH/xAAcAAEAAQUBAQAAAAAAAAAAAAAABAECAwUGBwj/xABKEAACAQICBgYFCQQIBQUAAAABAgADEQQhBQYSMUFREyJhcYGRBxQyodEjQlJTYpKiscEVcrLhFjOCk5TC0vBEY3OD8RckNFRV/8QAGgEBAAIDAQAAAAAAAAAAAAAAAAMEAQIFBv/EADMRAQACAgAEAwcEAQQDAQAAAAABAgMRBBIhMQUTQRQiUVKBkaEyYXGx0RUjM/BCwfHh/9oADAMBAAIRAxEAPwD3GAgICAgICAgICAgICAgICAgICAgICAgICAgICAgICAgICAgICAgICAgICAgICAgICAgICAgICAgICAgICAgICAgICAgICAgICAgICAgICAgICAgICAgICAgICAgICAgICAgICAgICAgICAgICAgICAgICAgICAgICAgICAgICAgICAgICAgICAgICAgICAgICAgIEL9sYf6+j/eU/jJfZ8vyz9pR+dj+aPuDS+H+vpf3lP4zPs+X5Z+0sedj+aPur+1aH11L+8T4x7Pl+WftJ5+L5o+5+1KH11L76fGPZ8vyz9pPPxfNH3P2rQ+upffT4x7Pl+WftJ5+L5o+6h0vQ+upf3ifGPZs3yz9pPPxfNH3TAb7uPGQpVYCAgICAgICAgICAgIGLE4haSl6jKiqLs7EBQO0mZrWbTqI6sWtFY3LktK+kGilxhx0p+kTsp8T5eM6eHwu9ut51+ZUMviFK9KRv+nM1NeMWSSKigH5oRLDuvc++dCPDeHiNa/KnPHZt9/wxt6QcUu90PZsL+k0twHDR8fu2rxmefh9nU6ga11Mc1VK2wGphGTYBF1JIa+fA7PnOZxnD0x6mi/wua2TcWdDpfTtHCj5V+twprm57l4d5sJDg4XJmn3I+voly8RjxR70/T1chW9IVTaOxRTZ4Bmba8SMp1K+EV11tO3PnxK2+legPSG/Ggn32H6RPhFPnn7H+pW+X8tzqtreMbUamaYQqu2CG2toAgHgLbxKHFcJGGImJ39Fvh+JnLOpjTqDKS25jSOu1Ck+woarbe6bOzfkCTnOli8My3rzT0/lRycfjpbUdf4YF1+ocaVXyp/6pv8A6Tl+aPz/AIaf6lj+E/j/ACkYLXShXqLRRagqVBUKhglrIhYk2Y2GXmRIM3A3wxzWmP8Av0TYuLplnVYn/v1eNUtNqyg2GY3E/wAp34zVlx/LmF400BuA+9/KZ82GPLllTWO3zR97+Ux5kMeXLKNYx9Efe/lHmQeXKv8ASIch97+UeZB5crW1hXkPvfymPNhmMcuiw3pAq0NGmrTCnosVTw67VzdWpGoR4WynI4jHitxHbpMdf5dPDfJXB37dmfAekGtXF0qKCN6lF2h4frLlOA4a0biJ+6rbjM9Z6/0kNrfivrQP7FL4ST/TuH+X8y09tz/H8QxNrZifr/dS+Ez7Bw/y/mf8se2Z/m/Ef4YzrVX44j30x+QmfYuH+WGJ4rN80pWC10q0z1qquPots/mM5Fl8PwWjp0/hJTjc1Z69XUaN12wtWweotJvtsNnwb42nLzcBlp+nrH7Ohi43Hb9XR0dOoGAKkEHcQQQe4iUZjXdcidroCAgICAgRNL4EYihVoturI6X5bQIB8Dn4TalppaLR6Nb15qzEvmuozoxVgAyEqwI3MpsR5iekjJMxtwppqdKesHsm3PLHLDKte47RvkN7aSUjbpfRxpQUMfT2jZaoqU2Peu0PxKspcT7+OYW8Hu3hz9fSzu7OxYl2Zido/ON50625IiseihavNM2n1BpNu370282WvlwzYfHFyQTyIH5zS95mG1aRDd6paU6DGUXJsC4Rv3X6pv3XB8JR4j36TC5g928S7T0tabfDpQpoxUVjVNQDiqBQAey7bpB4bWOabzHZLx9p5YrE93mg0z2/hnb85yvKUqacIFxYnlYiYnPqCMW2/wDQ1SavjMRXqG5p0CoPAGowtbkLI04vG5JtEb+Lq8JSKzOnnOEbqiW6yr2hJDSSJaTC7amdtdG1GzShaNs6WM81mzaIbeopOhQQCdrShOWeS4Mi/mZQyT/vR/C7SP8AalpdH1LNcbwJfw2UcsNn643Z5Sxzyh5YU9bbn7hMc0s8sKetNz9wjmk5YU9Zbn+Uc0nLChxDc/yjmk5YdBqprbVwLgqSUuNujfquONh81uRkOfDXNXVu/pKTFktincdvg97wmJWqiVKZutRVZTzVhcGeftWazMS7UTExuGaYZICAgICB4J6TtGer6QqWFlrhay97XD/jVj4zt8HfmxR+3RyeJpy5J/fq5WWldGxVUoQ3A5ESLN2SYu7PQr5gqe0ESrjnd4hYvGqzK4zoKZMC+jU2TeYmNwzHdIapxB37iJQvbUrlY3Do/SHpn1v1Nr3Pqqs3ZUZ2Vx505JwVOWtv5acVbdo/hyMuqrDiT1T25ecjvOob0jcvX/QfgdnCV6n1lTYB5img/V2nH4q27RDp8PGqzLxTC+yJ0KqVklTJIRuz1NbRAot+0xet0jbP/wAr+r2Vt/V5b9rtlTibZIv7k+n7LOCKTX3odAH1b+gfLH/GQc2f4/0m1h+H9qhtXPqz5Y74xvP8f6P9n4f22GhtEaBxlToqFEM5BYKxxa3A32LNmezvmt5zVjcz/TNYxWnUQ13pVwlDRmFw9LC0giPXqvsBnI2ujALXYk8primb33Mtsmq11Dy+ljGqk7VhbPIAZ9pnVwOflZpYQKohYgDexAHeTYTEzqGY7t3rRqjiNHU0fEvR+UbYVKbuzk7JJNioyFufESlHG1nttanhbR3c0cTYgH5274d83x8VW06a34eaxtIEtq6sMPf/AEbuTo3D7X0XA7hUcL7gJw+L/wCazr8N/wAUOmlZOQEBAQEDzj006M26FLEAZ0XKN+5U3E9zKo/tS/wF9XmvxU+MpusW+DyGdZzUbSKXQ9mcjyxuqTHPvIOh6p2ivCxPdw/WVOH65FjN0o28vqal4ZVEMIKYro3KN7JOR5X/AEnP4iNWXcM7hPZr27N3YN/6mWuG/wCOFfP+uVJMiYa/DvkOaeiXFHV9A+jLB9FozDjjUVqp/wC4zOPwkTi5p3eXVxRqkPnHD7u4kTqVc+yQJLCOV/RA5kyO+CLzuZb0yzSNaZFoL9KY9lr8WfaJ+DIKK/SEezV+J58/BL0fpP1Solam3WpMrKOZ+j3EXB7DNbYa6mNs1yzveneen588EvP1o27uhA/Myhw/quZvR5fhEtfy8p1OH9VDP6JMsq6+hVKMrDejKwvmLqbjLwmuSfdn+G1P1Qs1r0xXxripiahcjJb2CqN9kUZD+U5Ea1qIdL13MtXhFLkA52IIPEW4ybBimbQjy5YistpOm57JhcO1V1p0xtPUYKijixNhNbWisbltWs2nUPpPQmjxhsPSormKKIl+ZAzPibnxnn8l+e02+LtUry1ivwTpo2ICAgICBrNZdGet4WtR41abBexxmh8GAMkxX5LxZpkrzVmr5s78jxHI8p6FxVHW4I5giYmNxoiddWq0HTs1QnhZfeb/AJSpwse9ZZ4ifdq28uKqwb5Fzxz8v7bScnuc37r5KjajTyWs3PIynxcdIla4aeumxwg+TS+/ZX8pYxRqkR+yDJO7yzSRowVVLEBd5yA7TkJVzz1WMUdH1Jo/CijSp013UkRB3KoUflOLM7nbqxGofJ6ZMw+035zsU7OZfuzqZJDSVdsTO4Y0rtjnG4NLTUHMRuDRh7PUpqDfaqUlt3uBIsk9JS446w9k9LdNWrYW4BKLWIJ4XZN3lOXjnuv3h5lpWsC+yPme13tnbyt5zqcJ+mZc/ie8Ikuqq6kQD1rkchMaiekm5jsy1XptbaS9t15iKY49Gea8+qw1BayKFHZNtxHaGup9VFosdwAv84nIdptnMTFvSG249Zey+jXVTDUF9YWqmJrMLdInsUr71RTmDzJsewZzj8XmyTPLaNQ6fDY6RHNE7d7KS0QEBAQEBAQPnrX/AEZ6tj66AWWo3Sp+7U6xt3NtDwnd4W/Pjj7ORxFOXJLn5YQMOHobJc/Ta/4R+t5pSnLM/vLe1uaI/aGVjYTdox0twnLzZOXiIn4dHQxY94Jj4sl51FBE0pR26TAbxmPD+V5DxFObHMJMNuW8SlgWy5SaOnRGoxygbTUfAes4/DocwKiO37tM7Z/htOdxVtbXOHrvT6TnLdF8k1Ws7jk7/wARnZp2cu/dejXkkI3e6lad0Zh8OUx2FFartu22aFCp1CBsjac34HKVOIi83922lrDNYr1jboBrXoT/AOgv+Fwn+qQ+Xl+f8yk58fy/iFRrXoX/APPX/C4P/VM+Tl+f8yx5mP5fxCRg9ZtDl0C4FEJZLVDhsIAh2hZiQbixzuOUzPD5db5vzLEZ8e/0/iGn9NOk2o43DgZqtHaKjK5NRwBf+zIsNYmspctpiYcBUx3TWYIEsLWBvfjfcOc6fC11VQ4id2W3llXSdH4CriHFPD0zUc3IRSAbAXJzymmS8Ujct6Um86hl03obEYIIcVS6LpNoIGekS2za9lVibC4z7ZDHFY57Slnh7x3apcUCbceU2pxFbTqGtsNqxuUgHlJ4Qtrq9p2rgqy1aROVttL5VE4o3PLdyOc1y465a8tv/jal5x25qvozDVhURXXNXVWU8wwuPcZ52Y1OpduJ3G2SYZICAgICAgeXemzRnVoYkD2S1Fz2N1kv3EP96dHw+/Wa/VR4ynSLPKp1XPLzAsqnIxLJRUkgLmTYAcychOFlnmvMuvjjVYhuNbtE+pYqrRHsrslCeKsoI8jceE63DZOfHEubnpy3mGjFTnLKBcTnlMwKO2Wc1mGYl3nofwtsSah+ajkHleyj3M04nE326uCunsBxsqLL5cxX9bU/fqfxGdmnaHLv3kWSwjZkp85HfBN52krl5Y0yKo5zX2eY9TzmQIOY85nyWPNX7YHEeYm0V0xM7Xa86fOKbCs+ZGGpKW+kVq1U2vHZv4yjGq3mI+K5MTasTPwQMPYLlOlhjVVDLO5CxvJkTZaJ0xVwb9LQbYqbLKG2UawbfkwI4StxWuTU/FPw++bo1unMfWxTmpXqNUc5bTm9hyHADsGUo+mohc9dzKFh6RcrfepBDfmDJMOKZtDTLkjllthOm54TMj6V1colMJh1belCgD3imoM87lneS0/vLt441SI/ZsZG3ICAgICAgaLXfRnrWBr0hmxQsn76ddfMi3jJcF+TJEo81Oakw+dQ156Bxi8MMVdsppknVZlvSN2iE/VVA+LoA7hURj3J1z/DOFZ16uu9KyCoaVcbxekx82T/ADy74ffvT6qvG07W+jgwLjOdRz1hp8jGxRFJIE0y31SZbUru0PRPR9V6Jar/AEiij+yCT/EJwcs9XYxw32N1jK7gPGRJHitRru5PFnPmxnZx9ocu/eVwMlhGrtTIbUC1jNRhqATSW8MOkqu0aQ+hTQe92/zSh3yfVc/8PonYU9QeP5zq4v0udk7sklRpFO3zvKa2pW/6m1bzXsVqSPa98uAmIw44Jy3kRVX2Rbt4zeNR2hrO57q3gb7UnQRx2KSmR8mhD1m4BAfZ72OXmeEr8Tm8um/X0T4MXPbXo+iBOE66sBAQEBAQI9etaBqMZjysDwPT+HFHE1UGQDsVH2W6yjwBt4Tu4MnPjiXHzU5bzDX7cm2j0i46pZZX4m2qSmwV3eErVuu9F+kG+xABG6+89841rbdSsOm0npU16LI432I7wbj/AH2yTh78mSJaZqc1Jhym1O9tx9LlaZ2Mi1QpueEr8TbVE2CN3dpq7pGmtGzHZJJZr5AX7e604lp3Lq1jULsdpjC9YM+a3BtvBG/Ka6Z25fDav0sTtVMPXZlucioBF87EESxObJVFGKlmb+h5+sf8PwmPach5FFf6Ifbf8Pwmfach5FA6o/bf8HwmPach5FFjapD6b/g+Ee0ZPiz5FGGpqrb5z/h+Ex59/ieTRC0poYqoI2jsC2e+3ZMY7+9uWb093UI1GwAHKdnFb3YcvJHvL9sSTnhpyyr0wmOeDllQ4kc5jzIZ5JFxIO7PumluIpHeW8Ybz2htNGaKq1yLKVB42JPgJXvx1Y/T1TU4S093reqOjvVqYSmpUHNifaZubHjObkyWyTuy9SkUjUO1whbjNG6bAQEBAQKGBGrQNdiaAO8QOK1m1RoYltohlYC20psSBzvJKZb0jVZR2x1t1mHG09XcKlQqrmqVNiGZSoNr26oAv2GSTny+stIw4/SGKlq9h8TWIp1BdQCaSbJFxlfs7ppbNe1eWW1cVYtuGwxOg6OHXaqOEXIXbiTuAHE9gkSVrcSMPYnpLW5hr/dtf3TMRudMTOurUVNXq7daiq1UbNWVlzF+206EcZy9LR1Up4bm6xPRiOhcUv8Aw7+GwfyabxxtWk8JZIwOga9Q9ai6gfSUi8h4niK3rEVTcPgmkzMp2l9C1RSKshINri3I3lKJ0t6SFw9HZGdFyBbbqhXbxzG6N9WNJ+r+ATpC1FPaADOq7KG24KB1fLziZme5ERHZ1tPR3ZMMsn7N7IFf2aOUCxtHDlA1ulkFKmxVQzAdVWNgTwubTMfuxLjMZhMbVs6UDURxlsvs2IyI2S68Qc7GZnoxCLoTQYNbosZSKs17KlQ3pkC4D7JtmO28ntkmKxqUUUibTuHVf0Qwqi/Rg/vO5HjdpD5l/jP3SeXX4QhJq4FzFHDuLsOtTPDgCCRMzaJ77+7ERMfBJw9FF/4EMQL2w60qhI5gWH+/KY5Yn1Z5pj0afWDW7oGVMHQAYH5QYimyMv2AgIIPG/dJIwWmNtZzV3p6BqxUqVaSHEItOo4v0akmw4XvuNuEhtEROoSRO4dZhaVphltKECVAQEBAQKGBExlZaalnYKq72YgAd5MDlNJ61oMqKl/ttdE3nn1juJ3cN+6Z0xtzGksS9W/rL2Ug/I2Kq2drdGt2cZgZ3HtcssxOuzExvu0Wm9LUlpFUA6vsCyBUvldaVPqi4vmzeExPxnqzEOY1Pq9DiQaYY2uKjuVA2fsqL38xLF5xRXVe6OsX31dRpahSxtVVr7WzTViApsb3A38MiZBFtRpvMblEbVTDLYjbfPdVY2AtkRsbNzfnFba6lo23WrFNVHR0bsgJN73AJOYBi1ptO5K1isah19DB9k1bJHq4G+BxmmPSHg6L9HTDV2vslk2RTBvb2z7XgCJJGOdbazeEltLBt1Gme8bUjbIujta8QHtXwlJE2iA4qqhtfIhGvf3SSa113aRNvg7/AAoDqCu4gGRt0gYWBX1SBY2CvA1OltWhXUi5F+I4QNGurmLpjZUUnA3NtshPeNkwLcLqrXap0lbZU/QQluFs2IF/KBO0joF2UgNa4IgcZidEY7DG6NtgG45wMVLWCqh+Xpg2vv35m+RMGm+w+j6FdqeIAG2pp1AwNyCLGzGB0Oh6l6w7Ax91v1gdfh1gTqSwMsBAQEBAQNFrK4NJ142uO8ZiB5JjNObLFKKktusoNx2M5z4Lutx7b52xpjw+iMViM2UgHfvF+08Se8zDLbYfUBnHyhy5cPKBttG6gUqRuBnA2OL1aw2z8uFAHzmYLbxuJtWtrTqsb/hiZiO7SYinoqketV6S3zFetVXyBKy7j8M4rJ2pP16f2r34vDXvb/2x1NdsLSFqFF2tuvsoPdc+6XsfgWWf13iP46z/AOle3iNI/TEz+EL/ANQqu2tqVMICNpesXI42a4APhLceA4uWY555vT0j7f8A6gnxK+492NGtWvNCpRqUqZYM6MuYYEbS9gtx5zh+yZMd9XjtK/PEUtX3fV40y2/Tw5Ta0NYevao0aGJpK+JrVBcA7PSdGncNi1+4ylaNTparO4T6utGhsGSKdPpHXI9HSJN/+pUsD5ySuK0tZyVhgT0sl6iJh8J1SyAs7ksFLAE7KCwy7ZvODUbmWkZdzqIesYdlcXXMGV0zOKMCvQwK9BAp6vAtOHgWNhLwItbRoPCBotJ6rJVBusDkcV6M6xcNQcoQcmUkEQOw0HqxUo51HLubXawAy7BA6jD4UrvgSwIFYCAgICAgR8UlOxNTZAG8sQAPEzMVm06iGJmI6y5jH6V0ZSJLVKRP/LHSH8AMu4/DOKydqT9en9q9+MwV72j6df6aPF+kPCU8qNKo/InYpqfG5PunQx+AZp/5LRX8/wCP7VreJ4//ABiZaXF+kmu39VSp0x27TnzyHul3H4Fw8fqta38dP8/2r28SyT2iIaPGa2Yyr7VdwDwSyfwAfnL+Lw3hqfpxx9ev97Vr8Xlt3t9mmrOzm7sWPNiSfMy7FNRqOn8RpBN9zuWNViKR6sTafRbUrKu9gOy/6TS2fFTvaG1cd7doYqWLWo4SkrVHbJUQXJ7hKWTxTh6fusV4PLZ0+jNXsWp2mp0aZNutUSliKigXvsqDdT3XnnvEuPpxMxyRqY/MOnwvDTi3zdWt0nigrN0tQ4tSAGpYtaVNbZ26IAh6R352E5muWe6339E3QdeiR0dDD1ze5FOnUo1QMgSFJNzv7d8xbc9WY12S8JqR0jFl0fiHZiT/AO6rpSTPspZ2m0ZbRGmvl1droTUV+r0/RUkU3GHwyBFv9t/ac980mZnu3iIjs7zD4UIABwmGWa0CsBAQEBAWgUtArAQEBAQEBAQECBpzSQwtCpWIv0akhfpHgPO0m4fDObLXHHrKPNk8uk3+Dw3S+lq2LcvXcseC/MXsRdwE93w/DYuHry441/c/zLzWXNfLO7ztraqnwtu7ZNrctN6hhtJNVq13MraFamaiq7WViAWUrdbmwOYIIHGcvxDibxXWC0RP0n6LvDYazO8lej0ddQsOEYB6rOQdl3ZbBrZHZVQDnPM4vF+LpeLTeZj1iddXVvwWG1dRXTjm1UxAF61WjT+yrKzX7r339ku5fHstv0xpBTw6kd+qRQ1Spt7T1qvYoax4927Z8z2Tn5PEc9+8rVeFx17Qkvq1h6IG3QGZVflHUE7TGnuF+IY/+BatOa8+qWMdY9GTEKmGwTVtH0lSo1Kj7CgsNsKz2O/534RIplvpqjo/EU6mH+WZ6tSom1SUsQoBBbaa+dhe/AQyk+kFcK7L0lbo9npW6qgvVuUXq5XIBVvM84rMMTErdTMTg8NUpHDiqzKWZqzi6i62IBFs+y3Ob25vg1jT2TQWm6WKW9Goj7OTBSCVPJhvB75rMTHdtExPZuhMMkBAQEBAQEBAQEBAQEBAQEBAQNVrJow4qg9MH2gRN8d7UtFq94a2rFomJeL6S1Xx9BiBQNUcGS2fgZ6DF4709+Orl38NjfuyjUNVdJVslodGOdRgPcLzTL45af0Q2p4bWO7cYT0UYh88RiNkcVpj9TObl8Rz5O8rdOFx19FNJejbD0GS7O1wb3Y7wfgZVnNefVNyV+DrxpTYUAC5AAuTyEi0205vG62LTZlSil7tdtlMzfM3Oe+ZZaHE6xYqrkg4AZbR+aF/QeUCF+zMZWN3Jte5Hjf87wNiMe+CYFl2lKhSueSjhyPjzMCTpHW6klMGkgBcdnluFz2Zia8rO3Iur4+ugqk3ZSlE2ICWJOzbeQSxPE75JS3LbbS9d102T6saQLW2chYKVbqAAWGyBn7otre4krv1h0mquiq2CqJV6QNVBs5PGmfapsd9uIO+4BtlEW6anscvXcPZcJXDjKatkiAgICAgICAgICAgICAgICAgICAgIGDFA2ygcZrNgqji6ZsuYHPsgcUzYx22RRCDmxZvhA2GitSyTepmTme8wOw0dqoi/NEDbpoNANwgQ8bqnTq7wIGmqejqje4QX52EDT6S1Nai6VKS3NJgwUWztvGcCwaTqL7dCuvZsbX8JMDNgdH4jEuLIadO97upDMOxeHec+yB6No7C9GoBgTICAgICAgICAgICAgICAgICAgICAgIFhpA8IGJsEhz2RAyJRUbhAyQEBAQKEXgWdAv0R5QL1UDcIFYCAgICAgICAgICAgICAgICAgICAgICAgICAgICAgICAgICAgICAgICAgICAgICAgICAgICAgICAgICAgICAgICAgICAgICAgICAgICAgICAgICAgICAgICAgICAgICAgICAgICAgICAgICAgICAgICAgICB//Z"/>
          <p:cNvSpPr>
            <a:spLocks noChangeAspect="1" noChangeArrowheads="1"/>
          </p:cNvSpPr>
          <p:nvPr/>
        </p:nvSpPr>
        <p:spPr bwMode="auto">
          <a:xfrm>
            <a:off x="155575" y="-1470025"/>
            <a:ext cx="4086225" cy="3067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3" name="AutoShape 4" descr="data:image/jpeg;base64,/9j/4AAQSkZJRgABAQAAAQABAAD/2wCEAAkGBxQQEhUUEBQVFBUQFhAVFBASFRAVFBQUFRQXFxUUFBQYHCggGBolGxcWITEhJiktLi4uGB8zODMsNygtLisBCgoKDg0OGxAQGywkHyQsLCwsLCwsLywsLCwsLCwsLCwsLCwsLCwsLCwsLCwsLCwsLCwsLCwsLCwsLCwsLCwsLP/AABEIAMIBAwMBEQACEQEDEQH/xAAcAAEAAQUBAQAAAAAAAAAAAAAABAECAwUGBwj/xABKEAACAQICBgYFCQQIBQUAAAABAgADEQQhBQYSMUFREyJhcYGRBxQyodEjQlJTYpKiscEVcrLhFjOCk5TC0vBEY3OD8RckNFRV/8QAGgEBAAIDAQAAAAAAAAAAAAAAAAMEAQIFBv/EADMRAQACAgAEAwcEAQQDAQAAAAABAgMRBBIhMQUTQRQiUVKBkaEyYXGx0RUjM/BCwfHh/9oADAMBAAIRAxEAPwD3GAgICAgICAgICAgICAgICAgICAgICAgICAgICAgICAgICAgICAgICAgICAgICAgICAgICAgICAgICAgICAgICAgICAgICAgICAgICAgICAgICAgICAgICAgICAgICAgICAgICAgICAgICAgICAgICAgICAgICAgICAgICAgICAgICAgICAgICAgICAgICAgICAgIEL9sYf6+j/eU/jJfZ8vyz9pR+dj+aPuDS+H+vpf3lP4zPs+X5Z+0sedj+aPur+1aH11L+8T4x7Pl+WftJ5+L5o+5+1KH11L76fGPZ8vyz9pPPxfNH3P2rQ+upffT4x7Pl+WftJ5+L5o+6h0vQ+upf3ifGPZs3yz9pPPxfNH3TAb7uPGQpVYCAgICAgICAgICAgIGLE4haSl6jKiqLs7EBQO0mZrWbTqI6sWtFY3LktK+kGilxhx0p+kTsp8T5eM6eHwu9ut51+ZUMviFK9KRv+nM1NeMWSSKigH5oRLDuvc++dCPDeHiNa/KnPHZt9/wxt6QcUu90PZsL+k0twHDR8fu2rxmefh9nU6ga11Mc1VK2wGphGTYBF1JIa+fA7PnOZxnD0x6mi/wua2TcWdDpfTtHCj5V+twprm57l4d5sJDg4XJmn3I+voly8RjxR70/T1chW9IVTaOxRTZ4Bmba8SMp1K+EV11tO3PnxK2+legPSG/Ggn32H6RPhFPnn7H+pW+X8tzqtreMbUamaYQqu2CG2toAgHgLbxKHFcJGGImJ39Fvh+JnLOpjTqDKS25jSOu1Ck+woarbe6bOzfkCTnOli8My3rzT0/lRycfjpbUdf4YF1+ocaVXyp/6pv8A6Tl+aPz/AIaf6lj+E/j/ACkYLXShXqLRRagqVBUKhglrIhYk2Y2GXmRIM3A3wxzWmP8Av0TYuLplnVYn/v1eNUtNqyg2GY3E/wAp34zVlx/LmF400BuA+9/KZ82GPLllTWO3zR97+Ux5kMeXLKNYx9Efe/lHmQeXKv8ASIch97+UeZB5crW1hXkPvfymPNhmMcuiw3pAq0NGmrTCnosVTw67VzdWpGoR4WynI4jHitxHbpMdf5dPDfJXB37dmfAekGtXF0qKCN6lF2h4frLlOA4a0biJ+6rbjM9Z6/0kNrfivrQP7FL4ST/TuH+X8y09tz/H8QxNrZifr/dS+Ez7Bw/y/mf8se2Z/m/Ef4YzrVX44j30x+QmfYuH+WGJ4rN80pWC10q0z1qquPots/mM5Fl8PwWjp0/hJTjc1Z69XUaN12wtWweotJvtsNnwb42nLzcBlp+nrH7Ohi43Hb9XR0dOoGAKkEHcQQQe4iUZjXdcidroCAgICAgRNL4EYihVoturI6X5bQIB8Dn4TalppaLR6Nb15qzEvmuozoxVgAyEqwI3MpsR5iekjJMxtwppqdKesHsm3PLHLDKte47RvkN7aSUjbpfRxpQUMfT2jZaoqU2Peu0PxKspcT7+OYW8Hu3hz9fSzu7OxYl2Zido/ON50625IiseihavNM2n1BpNu370282WvlwzYfHFyQTyIH5zS95mG1aRDd6paU6DGUXJsC4Rv3X6pv3XB8JR4j36TC5g928S7T0tabfDpQpoxUVjVNQDiqBQAey7bpB4bWOabzHZLx9p5YrE93mg0z2/hnb85yvKUqacIFxYnlYiYnPqCMW2/wDQ1SavjMRXqG5p0CoPAGowtbkLI04vG5JtEb+Lq8JSKzOnnOEbqiW6yr2hJDSSJaTC7amdtdG1GzShaNs6WM81mzaIbeopOhQQCdrShOWeS4Mi/mZQyT/vR/C7SP8AalpdH1LNcbwJfw2UcsNn643Z5Sxzyh5YU9bbn7hMc0s8sKetNz9wjmk5YU9Zbn+Uc0nLChxDc/yjmk5YdBqprbVwLgqSUuNujfquONh81uRkOfDXNXVu/pKTFktincdvg97wmJWqiVKZutRVZTzVhcGeftWazMS7UTExuGaYZICAgICB4J6TtGer6QqWFlrhay97XD/jVj4zt8HfmxR+3RyeJpy5J/fq5WWldGxVUoQ3A5ESLN2SYu7PQr5gqe0ESrjnd4hYvGqzK4zoKZMC+jU2TeYmNwzHdIapxB37iJQvbUrlY3Do/SHpn1v1Nr3Pqqs3ZUZ2Vx505JwVOWtv5acVbdo/hyMuqrDiT1T25ecjvOob0jcvX/QfgdnCV6n1lTYB5img/V2nH4q27RDp8PGqzLxTC+yJ0KqVklTJIRuz1NbRAot+0xet0jbP/wAr+r2Vt/V5b9rtlTibZIv7k+n7LOCKTX3odAH1b+gfLH/GQc2f4/0m1h+H9qhtXPqz5Y74xvP8f6P9n4f22GhtEaBxlToqFEM5BYKxxa3A32LNmezvmt5zVjcz/TNYxWnUQ13pVwlDRmFw9LC0giPXqvsBnI2ujALXYk8primb33Mtsmq11Dy+ljGqk7VhbPIAZ9pnVwOflZpYQKohYgDexAHeTYTEzqGY7t3rRqjiNHU0fEvR+UbYVKbuzk7JJNioyFufESlHG1nttanhbR3c0cTYgH5274d83x8VW06a34eaxtIEtq6sMPf/AEbuTo3D7X0XA7hUcL7gJw+L/wCazr8N/wAUOmlZOQEBAQEDzj006M26FLEAZ0XKN+5U3E9zKo/tS/wF9XmvxU+MpusW+DyGdZzUbSKXQ9mcjyxuqTHPvIOh6p2ivCxPdw/WVOH65FjN0o28vqal4ZVEMIKYro3KN7JOR5X/AEnP4iNWXcM7hPZr27N3YN/6mWuG/wCOFfP+uVJMiYa/DvkOaeiXFHV9A+jLB9FozDjjUVqp/wC4zOPwkTi5p3eXVxRqkPnHD7u4kTqVc+yQJLCOV/RA5kyO+CLzuZb0yzSNaZFoL9KY9lr8WfaJ+DIKK/SEezV+J58/BL0fpP1Solam3WpMrKOZ+j3EXB7DNbYa6mNs1yzveneen588EvP1o27uhA/Myhw/quZvR5fhEtfy8p1OH9VDP6JMsq6+hVKMrDejKwvmLqbjLwmuSfdn+G1P1Qs1r0xXxripiahcjJb2CqN9kUZD+U5Ea1qIdL13MtXhFLkA52IIPEW4ybBimbQjy5YistpOm57JhcO1V1p0xtPUYKijixNhNbWisbltWs2nUPpPQmjxhsPSormKKIl+ZAzPibnxnn8l+e02+LtUry1ivwTpo2ICAgICBrNZdGet4WtR41abBexxmh8GAMkxX5LxZpkrzVmr5s78jxHI8p6FxVHW4I5giYmNxoiddWq0HTs1QnhZfeb/AJSpwse9ZZ4ifdq28uKqwb5Fzxz8v7bScnuc37r5KjajTyWs3PIynxcdIla4aeumxwg+TS+/ZX8pYxRqkR+yDJO7yzSRowVVLEBd5yA7TkJVzz1WMUdH1Jo/CijSp013UkRB3KoUflOLM7nbqxGofJ6ZMw+035zsU7OZfuzqZJDSVdsTO4Y0rtjnG4NLTUHMRuDRh7PUpqDfaqUlt3uBIsk9JS446w9k9LdNWrYW4BKLWIJ4XZN3lOXjnuv3h5lpWsC+yPme13tnbyt5zqcJ+mZc/ie8Ikuqq6kQD1rkchMaiekm5jsy1XptbaS9t15iKY49Gea8+qw1BayKFHZNtxHaGup9VFosdwAv84nIdptnMTFvSG249Zey+jXVTDUF9YWqmJrMLdInsUr71RTmDzJsewZzj8XmyTPLaNQ6fDY6RHNE7d7KS0QEBAQEBAQPnrX/AEZ6tj66AWWo3Sp+7U6xt3NtDwnd4W/Pjj7ORxFOXJLn5YQMOHobJc/Ta/4R+t5pSnLM/vLe1uaI/aGVjYTdox0twnLzZOXiIn4dHQxY94Jj4sl51FBE0pR26TAbxmPD+V5DxFObHMJMNuW8SlgWy5SaOnRGoxygbTUfAes4/DocwKiO37tM7Z/htOdxVtbXOHrvT6TnLdF8k1Ws7jk7/wARnZp2cu/dejXkkI3e6lad0Zh8OUx2FFartu22aFCp1CBsjac34HKVOIi83922lrDNYr1jboBrXoT/AOgv+Fwn+qQ+Xl+f8yk58fy/iFRrXoX/APPX/C4P/VM+Tl+f8yx5mP5fxCRg9ZtDl0C4FEJZLVDhsIAh2hZiQbixzuOUzPD5db5vzLEZ8e/0/iGn9NOk2o43DgZqtHaKjK5NRwBf+zIsNYmspctpiYcBUx3TWYIEsLWBvfjfcOc6fC11VQ4id2W3llXSdH4CriHFPD0zUc3IRSAbAXJzymmS8Ujct6Um86hl03obEYIIcVS6LpNoIGekS2za9lVibC4z7ZDHFY57Slnh7x3apcUCbceU2pxFbTqGtsNqxuUgHlJ4Qtrq9p2rgqy1aROVttL5VE4o3PLdyOc1y465a8tv/jal5x25qvozDVhURXXNXVWU8wwuPcZ52Y1OpduJ3G2SYZICAgICAgeXemzRnVoYkD2S1Fz2N1kv3EP96dHw+/Wa/VR4ynSLPKp1XPLzAsqnIxLJRUkgLmTYAcychOFlnmvMuvjjVYhuNbtE+pYqrRHsrslCeKsoI8jceE63DZOfHEubnpy3mGjFTnLKBcTnlMwKO2Wc1mGYl3nofwtsSah+ajkHleyj3M04nE326uCunsBxsqLL5cxX9bU/fqfxGdmnaHLv3kWSwjZkp85HfBN52krl5Y0yKo5zX2eY9TzmQIOY85nyWPNX7YHEeYm0V0xM7Xa86fOKbCs+ZGGpKW+kVq1U2vHZv4yjGq3mI+K5MTasTPwQMPYLlOlhjVVDLO5CxvJkTZaJ0xVwb9LQbYqbLKG2UawbfkwI4StxWuTU/FPw++bo1unMfWxTmpXqNUc5bTm9hyHADsGUo+mohc9dzKFh6RcrfepBDfmDJMOKZtDTLkjllthOm54TMj6V1colMJh1belCgD3imoM87lneS0/vLt441SI/ZsZG3ICAgICAgaLXfRnrWBr0hmxQsn76ddfMi3jJcF+TJEo81Oakw+dQ156Bxi8MMVdsppknVZlvSN2iE/VVA+LoA7hURj3J1z/DOFZ16uu9KyCoaVcbxekx82T/ADy74ffvT6qvG07W+jgwLjOdRz1hp8jGxRFJIE0y31SZbUru0PRPR9V6Jar/AEiij+yCT/EJwcs9XYxw32N1jK7gPGRJHitRru5PFnPmxnZx9ocu/eVwMlhGrtTIbUC1jNRhqATSW8MOkqu0aQ+hTQe92/zSh3yfVc/8PonYU9QeP5zq4v0udk7sklRpFO3zvKa2pW/6m1bzXsVqSPa98uAmIw44Jy3kRVX2Rbt4zeNR2hrO57q3gb7UnQRx2KSmR8mhD1m4BAfZ72OXmeEr8Tm8um/X0T4MXPbXo+iBOE66sBAQEBAQI9etaBqMZjysDwPT+HFHE1UGQDsVH2W6yjwBt4Tu4MnPjiXHzU5bzDX7cm2j0i46pZZX4m2qSmwV3eErVuu9F+kG+xABG6+89841rbdSsOm0npU16LI432I7wbj/AH2yTh78mSJaZqc1Jhym1O9tx9LlaZ2Mi1QpueEr8TbVE2CN3dpq7pGmtGzHZJJZr5AX7e604lp3Lq1jULsdpjC9YM+a3BtvBG/Ka6Z25fDav0sTtVMPXZlucioBF87EESxObJVFGKlmb+h5+sf8PwmPach5FFf6Ifbf8Pwmfach5FA6o/bf8HwmPach5FFjapD6b/g+Ee0ZPiz5FGGpqrb5z/h+Ex59/ieTRC0poYqoI2jsC2e+3ZMY7+9uWb093UI1GwAHKdnFb3YcvJHvL9sSTnhpyyr0wmOeDllQ4kc5jzIZ5JFxIO7PumluIpHeW8Ybz2htNGaKq1yLKVB42JPgJXvx1Y/T1TU4S093reqOjvVqYSmpUHNifaZubHjObkyWyTuy9SkUjUO1whbjNG6bAQEBAQKGBGrQNdiaAO8QOK1m1RoYltohlYC20psSBzvJKZb0jVZR2x1t1mHG09XcKlQqrmqVNiGZSoNr26oAv2GSTny+stIw4/SGKlq9h8TWIp1BdQCaSbJFxlfs7ppbNe1eWW1cVYtuGwxOg6OHXaqOEXIXbiTuAHE9gkSVrcSMPYnpLW5hr/dtf3TMRudMTOurUVNXq7daiq1UbNWVlzF+206EcZy9LR1Up4bm6xPRiOhcUv8Aw7+GwfyabxxtWk8JZIwOga9Q9ai6gfSUi8h4niK3rEVTcPgmkzMp2l9C1RSKshINri3I3lKJ0t6SFw9HZGdFyBbbqhXbxzG6N9WNJ+r+ATpC1FPaADOq7KG24KB1fLziZme5ERHZ1tPR3ZMMsn7N7IFf2aOUCxtHDlA1ulkFKmxVQzAdVWNgTwubTMfuxLjMZhMbVs6UDURxlsvs2IyI2S68Qc7GZnoxCLoTQYNbosZSKs17KlQ3pkC4D7JtmO28ntkmKxqUUUibTuHVf0Qwqi/Rg/vO5HjdpD5l/jP3SeXX4QhJq4FzFHDuLsOtTPDgCCRMzaJ77+7ERMfBJw9FF/4EMQL2w60qhI5gWH+/KY5Yn1Z5pj0afWDW7oGVMHQAYH5QYimyMv2AgIIPG/dJIwWmNtZzV3p6BqxUqVaSHEItOo4v0akmw4XvuNuEhtEROoSRO4dZhaVphltKECVAQEBAQKGBExlZaalnYKq72YgAd5MDlNJ61oMqKl/ttdE3nn1juJ3cN+6Z0xtzGksS9W/rL2Ug/I2Kq2drdGt2cZgZ3HtcssxOuzExvu0Wm9LUlpFUA6vsCyBUvldaVPqi4vmzeExPxnqzEOY1Pq9DiQaYY2uKjuVA2fsqL38xLF5xRXVe6OsX31dRpahSxtVVr7WzTViApsb3A38MiZBFtRpvMblEbVTDLYjbfPdVY2AtkRsbNzfnFba6lo23WrFNVHR0bsgJN73AJOYBi1ptO5K1isah19DB9k1bJHq4G+BxmmPSHg6L9HTDV2vslk2RTBvb2z7XgCJJGOdbazeEltLBt1Gme8bUjbIujta8QHtXwlJE2iA4qqhtfIhGvf3SSa113aRNvg7/AAoDqCu4gGRt0gYWBX1SBY2CvA1OltWhXUi5F+I4QNGurmLpjZUUnA3NtshPeNkwLcLqrXap0lbZU/QQluFs2IF/KBO0joF2UgNa4IgcZidEY7DG6NtgG45wMVLWCqh+Xpg2vv35m+RMGm+w+j6FdqeIAG2pp1AwNyCLGzGB0Oh6l6w7Ax91v1gdfh1gTqSwMsBAQEBAQNFrK4NJ142uO8ZiB5JjNObLFKKktusoNx2M5z4Lutx7b52xpjw+iMViM2UgHfvF+08Se8zDLbYfUBnHyhy5cPKBttG6gUqRuBnA2OL1aw2z8uFAHzmYLbxuJtWtrTqsb/hiZiO7SYinoqketV6S3zFetVXyBKy7j8M4rJ2pP16f2r34vDXvb/2x1NdsLSFqFF2tuvsoPdc+6XsfgWWf13iP46z/AOle3iNI/TEz+EL/ANQqu2tqVMICNpesXI42a4APhLceA4uWY555vT0j7f8A6gnxK+492NGtWvNCpRqUqZYM6MuYYEbS9gtx5zh+yZMd9XjtK/PEUtX3fV40y2/Tw5Ta0NYevao0aGJpK+JrVBcA7PSdGncNi1+4ylaNTparO4T6utGhsGSKdPpHXI9HSJN/+pUsD5ySuK0tZyVhgT0sl6iJh8J1SyAs7ksFLAE7KCwy7ZvODUbmWkZdzqIesYdlcXXMGV0zOKMCvQwK9BAp6vAtOHgWNhLwItbRoPCBotJ6rJVBusDkcV6M6xcNQcoQcmUkEQOw0HqxUo51HLubXawAy7BA6jD4UrvgSwIFYCAgICAgR8UlOxNTZAG8sQAPEzMVm06iGJmI6y5jH6V0ZSJLVKRP/LHSH8AMu4/DOKydqT9en9q9+MwV72j6df6aPF+kPCU8qNKo/InYpqfG5PunQx+AZp/5LRX8/wCP7VreJ4//ABiZaXF+kmu39VSp0x27TnzyHul3H4Fw8fqta38dP8/2r28SyT2iIaPGa2Yyr7VdwDwSyfwAfnL+Lw3hqfpxx9ev97Vr8Xlt3t9mmrOzm7sWPNiSfMy7FNRqOn8RpBN9zuWNViKR6sTafRbUrKu9gOy/6TS2fFTvaG1cd7doYqWLWo4SkrVHbJUQXJ7hKWTxTh6fusV4PLZ0+jNXsWp2mp0aZNutUSliKigXvsqDdT3XnnvEuPpxMxyRqY/MOnwvDTi3zdWt0nigrN0tQ4tSAGpYtaVNbZ26IAh6R352E5muWe6339E3QdeiR0dDD1ze5FOnUo1QMgSFJNzv7d8xbc9WY12S8JqR0jFl0fiHZiT/AO6rpSTPspZ2m0ZbRGmvl1droTUV+r0/RUkU3GHwyBFv9t/ac980mZnu3iIjs7zD4UIABwmGWa0CsBAQEBAWgUtArAQEBAQEBAQECBpzSQwtCpWIv0akhfpHgPO0m4fDObLXHHrKPNk8uk3+Dw3S+lq2LcvXcseC/MXsRdwE93w/DYuHry441/c/zLzWXNfLO7ztraqnwtu7ZNrctN6hhtJNVq13MraFamaiq7WViAWUrdbmwOYIIHGcvxDibxXWC0RP0n6LvDYazO8lej0ddQsOEYB6rOQdl3ZbBrZHZVQDnPM4vF+LpeLTeZj1iddXVvwWG1dRXTjm1UxAF61WjT+yrKzX7r339ku5fHstv0xpBTw6kd+qRQ1Spt7T1qvYoax4927Z8z2Tn5PEc9+8rVeFx17Qkvq1h6IG3QGZVflHUE7TGnuF+IY/+BatOa8+qWMdY9GTEKmGwTVtH0lSo1Kj7CgsNsKz2O/534RIplvpqjo/EU6mH+WZ6tSom1SUsQoBBbaa+dhe/AQyk+kFcK7L0lbo9npW6qgvVuUXq5XIBVvM84rMMTErdTMTg8NUpHDiqzKWZqzi6i62IBFs+y3Ob25vg1jT2TQWm6WKW9Goj7OTBSCVPJhvB75rMTHdtExPZuhMMkBAQEBAQEBAQEBAQEBAQEBAQNVrJow4qg9MH2gRN8d7UtFq94a2rFomJeL6S1Xx9BiBQNUcGS2fgZ6DF4709+Orl38NjfuyjUNVdJVslodGOdRgPcLzTL45af0Q2p4bWO7cYT0UYh88RiNkcVpj9TObl8Rz5O8rdOFx19FNJejbD0GS7O1wb3Y7wfgZVnNefVNyV+DrxpTYUAC5AAuTyEi0205vG62LTZlSil7tdtlMzfM3Oe+ZZaHE6xYqrkg4AZbR+aF/QeUCF+zMZWN3Jte5Hjf87wNiMe+CYFl2lKhSueSjhyPjzMCTpHW6klMGkgBcdnluFz2Zia8rO3Iur4+ugqk3ZSlE2ICWJOzbeQSxPE75JS3LbbS9d102T6saQLW2chYKVbqAAWGyBn7otre4krv1h0mquiq2CqJV6QNVBs5PGmfapsd9uIO+4BtlEW6anscvXcPZcJXDjKatkiAgICAgICAgICAgICAgICAgICAgIGDFA2ygcZrNgqji6ZsuYHPsgcUzYx22RRCDmxZvhA2GitSyTepmTme8wOw0dqoi/NEDbpoNANwgQ8bqnTq7wIGmqejqje4QX52EDT6S1Nai6VKS3NJgwUWztvGcCwaTqL7dCuvZsbX8JMDNgdH4jEuLIadO97upDMOxeHec+yB6No7C9GoBgTICAgICAgICAgICAgICAgICAgICAgIFhpA8IGJsEhz2RAyJRUbhAyQEBAQKEXgWdAv0R5QL1UDcIFYCAgICAgICAgICAgICAgICAgICAgICAgICAgICAgICAgICAgICAgICAgICAgICAgICAgICAgICAgICAgICAgICAgICAgICAgICAgICAgICAgICAgICAgICAgICAgICAgICAgICAgICAgICAgICAgICAgICB//Z"/>
          <p:cNvSpPr>
            <a:spLocks noChangeAspect="1" noChangeArrowheads="1"/>
          </p:cNvSpPr>
          <p:nvPr/>
        </p:nvSpPr>
        <p:spPr bwMode="auto">
          <a:xfrm>
            <a:off x="307975" y="-1317625"/>
            <a:ext cx="4086225" cy="3067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4" name="AutoShape 6" descr="data:image/jpeg;base64,/9j/4AAQSkZJRgABAQAAAQABAAD/2wCEAAkGBxQQEhUUEBQVFBUQFhAVFBASFRAVFBQUFRQXFxUUFBQYHCggGBolGxcWITEhJiktLi4uGB8zODMsNygtLisBCgoKDg0OGxAQGywkHyQsLCwsLCwsLywsLCwsLCwsLCwsLCwsLCwsLCwsLCwsLCwsLCwsLCwsLCwsLCwsLCwsLP/AABEIAMIBAwMBEQACEQEDEQH/xAAcAAEAAQUBAQAAAAAAAAAAAAAABAECAwUGBwj/xABKEAACAQICBgYFCQQIBQUAAAABAgADEQQhBQYSMUFREyJhcYGRBxQyodEjQlJTYpKiscEVcrLhFjOCk5TC0vBEY3OD8RckNFRV/8QAGgEBAAIDAQAAAAAAAAAAAAAAAAMEAQIFBv/EADMRAQACAgAEAwcEAQQDAQAAAAABAgMRBBIhMQUTQRQiUVKBkaEyYXGx0RUjM/BCwfHh/9oADAMBAAIRAxEAPwD3GAgICAgICAgICAgICAgICAgICAgICAgICAgICAgICAgICAgICAgICAgICAgICAgICAgICAgICAgICAgICAgICAgICAgICAgICAgICAgICAgICAgICAgICAgICAgICAgICAgICAgICAgICAgICAgICAgICAgICAgICAgICAgICAgICAgICAgICAgICAgICAgICAgIEL9sYf6+j/eU/jJfZ8vyz9pR+dj+aPuDS+H+vpf3lP4zPs+X5Z+0sedj+aPur+1aH11L+8T4x7Pl+WftJ5+L5o+5+1KH11L76fGPZ8vyz9pPPxfNH3P2rQ+upffT4x7Pl+WftJ5+L5o+6h0vQ+upf3ifGPZs3yz9pPPxfNH3TAb7uPGQpVYCAgICAgICAgICAgIGLE4haSl6jKiqLs7EBQO0mZrWbTqI6sWtFY3LktK+kGilxhx0p+kTsp8T5eM6eHwu9ut51+ZUMviFK9KRv+nM1NeMWSSKigH5oRLDuvc++dCPDeHiNa/KnPHZt9/wxt6QcUu90PZsL+k0twHDR8fu2rxmefh9nU6ga11Mc1VK2wGphGTYBF1JIa+fA7PnOZxnD0x6mi/wua2TcWdDpfTtHCj5V+twprm57l4d5sJDg4XJmn3I+voly8RjxR70/T1chW9IVTaOxRTZ4Bmba8SMp1K+EV11tO3PnxK2+legPSG/Ggn32H6RPhFPnn7H+pW+X8tzqtreMbUamaYQqu2CG2toAgHgLbxKHFcJGGImJ39Fvh+JnLOpjTqDKS25jSOu1Ck+woarbe6bOzfkCTnOli8My3rzT0/lRycfjpbUdf4YF1+ocaVXyp/6pv8A6Tl+aPz/AIaf6lj+E/j/ACkYLXShXqLRRagqVBUKhglrIhYk2Y2GXmRIM3A3wxzWmP8Av0TYuLplnVYn/v1eNUtNqyg2GY3E/wAp34zVlx/LmF400BuA+9/KZ82GPLllTWO3zR97+Ux5kMeXLKNYx9Efe/lHmQeXKv8ASIch97+UeZB5crW1hXkPvfymPNhmMcuiw3pAq0NGmrTCnosVTw67VzdWpGoR4WynI4jHitxHbpMdf5dPDfJXB37dmfAekGtXF0qKCN6lF2h4frLlOA4a0biJ+6rbjM9Z6/0kNrfivrQP7FL4ST/TuH+X8y09tz/H8QxNrZifr/dS+Ez7Bw/y/mf8se2Z/m/Ef4YzrVX44j30x+QmfYuH+WGJ4rN80pWC10q0z1qquPots/mM5Fl8PwWjp0/hJTjc1Z69XUaN12wtWweotJvtsNnwb42nLzcBlp+nrH7Ohi43Hb9XR0dOoGAKkEHcQQQe4iUZjXdcidroCAgICAgRNL4EYihVoturI6X5bQIB8Dn4TalppaLR6Nb15qzEvmuozoxVgAyEqwI3MpsR5iekjJMxtwppqdKesHsm3PLHLDKte47RvkN7aSUjbpfRxpQUMfT2jZaoqU2Peu0PxKspcT7+OYW8Hu3hz9fSzu7OxYl2Zido/ON50625IiseihavNM2n1BpNu370282WvlwzYfHFyQTyIH5zS95mG1aRDd6paU6DGUXJsC4Rv3X6pv3XB8JR4j36TC5g928S7T0tabfDpQpoxUVjVNQDiqBQAey7bpB4bWOabzHZLx9p5YrE93mg0z2/hnb85yvKUqacIFxYnlYiYnPqCMW2/wDQ1SavjMRXqG5p0CoPAGowtbkLI04vG5JtEb+Lq8JSKzOnnOEbqiW6yr2hJDSSJaTC7amdtdG1GzShaNs6WM81mzaIbeopOhQQCdrShOWeS4Mi/mZQyT/vR/C7SP8AalpdH1LNcbwJfw2UcsNn643Z5Sxzyh5YU9bbn7hMc0s8sKetNz9wjmk5YU9Zbn+Uc0nLChxDc/yjmk5YdBqprbVwLgqSUuNujfquONh81uRkOfDXNXVu/pKTFktincdvg97wmJWqiVKZutRVZTzVhcGeftWazMS7UTExuGaYZICAgICB4J6TtGer6QqWFlrhay97XD/jVj4zt8HfmxR+3RyeJpy5J/fq5WWldGxVUoQ3A5ESLN2SYu7PQr5gqe0ESrjnd4hYvGqzK4zoKZMC+jU2TeYmNwzHdIapxB37iJQvbUrlY3Do/SHpn1v1Nr3Pqqs3ZUZ2Vx505JwVOWtv5acVbdo/hyMuqrDiT1T25ecjvOob0jcvX/QfgdnCV6n1lTYB5img/V2nH4q27RDp8PGqzLxTC+yJ0KqVklTJIRuz1NbRAot+0xet0jbP/wAr+r2Vt/V5b9rtlTibZIv7k+n7LOCKTX3odAH1b+gfLH/GQc2f4/0m1h+H9qhtXPqz5Y74xvP8f6P9n4f22GhtEaBxlToqFEM5BYKxxa3A32LNmezvmt5zVjcz/TNYxWnUQ13pVwlDRmFw9LC0giPXqvsBnI2ujALXYk8primb33Mtsmq11Dy+ljGqk7VhbPIAZ9pnVwOflZpYQKohYgDexAHeTYTEzqGY7t3rRqjiNHU0fEvR+UbYVKbuzk7JJNioyFufESlHG1nttanhbR3c0cTYgH5274d83x8VW06a34eaxtIEtq6sMPf/AEbuTo3D7X0XA7hUcL7gJw+L/wCazr8N/wAUOmlZOQEBAQEDzj006M26FLEAZ0XKN+5U3E9zKo/tS/wF9XmvxU+MpusW+DyGdZzUbSKXQ9mcjyxuqTHPvIOh6p2ivCxPdw/WVOH65FjN0o28vqal4ZVEMIKYro3KN7JOR5X/AEnP4iNWXcM7hPZr27N3YN/6mWuG/wCOFfP+uVJMiYa/DvkOaeiXFHV9A+jLB9FozDjjUVqp/wC4zOPwkTi5p3eXVxRqkPnHD7u4kTqVc+yQJLCOV/RA5kyO+CLzuZb0yzSNaZFoL9KY9lr8WfaJ+DIKK/SEezV+J58/BL0fpP1Solam3WpMrKOZ+j3EXB7DNbYa6mNs1yzveneen588EvP1o27uhA/Myhw/quZvR5fhEtfy8p1OH9VDP6JMsq6+hVKMrDejKwvmLqbjLwmuSfdn+G1P1Qs1r0xXxripiahcjJb2CqN9kUZD+U5Ea1qIdL13MtXhFLkA52IIPEW4ybBimbQjy5YistpOm57JhcO1V1p0xtPUYKijixNhNbWisbltWs2nUPpPQmjxhsPSormKKIl+ZAzPibnxnn8l+e02+LtUry1ivwTpo2ICAgICBrNZdGet4WtR41abBexxmh8GAMkxX5LxZpkrzVmr5s78jxHI8p6FxVHW4I5giYmNxoiddWq0HTs1QnhZfeb/AJSpwse9ZZ4ifdq28uKqwb5Fzxz8v7bScnuc37r5KjajTyWs3PIynxcdIla4aeumxwg+TS+/ZX8pYxRqkR+yDJO7yzSRowVVLEBd5yA7TkJVzz1WMUdH1Jo/CijSp013UkRB3KoUflOLM7nbqxGofJ6ZMw+035zsU7OZfuzqZJDSVdsTO4Y0rtjnG4NLTUHMRuDRh7PUpqDfaqUlt3uBIsk9JS446w9k9LdNWrYW4BKLWIJ4XZN3lOXjnuv3h5lpWsC+yPme13tnbyt5zqcJ+mZc/ie8Ikuqq6kQD1rkchMaiekm5jsy1XptbaS9t15iKY49Gea8+qw1BayKFHZNtxHaGup9VFosdwAv84nIdptnMTFvSG249Zey+jXVTDUF9YWqmJrMLdInsUr71RTmDzJsewZzj8XmyTPLaNQ6fDY6RHNE7d7KS0QEBAQEBAQPnrX/AEZ6tj66AWWo3Sp+7U6xt3NtDwnd4W/Pjj7ORxFOXJLn5YQMOHobJc/Ta/4R+t5pSnLM/vLe1uaI/aGVjYTdox0twnLzZOXiIn4dHQxY94Jj4sl51FBE0pR26TAbxmPD+V5DxFObHMJMNuW8SlgWy5SaOnRGoxygbTUfAes4/DocwKiO37tM7Z/htOdxVtbXOHrvT6TnLdF8k1Ws7jk7/wARnZp2cu/dejXkkI3e6lad0Zh8OUx2FFartu22aFCp1CBsjac34HKVOIi83922lrDNYr1jboBrXoT/AOgv+Fwn+qQ+Xl+f8yk58fy/iFRrXoX/APPX/C4P/VM+Tl+f8yx5mP5fxCRg9ZtDl0C4FEJZLVDhsIAh2hZiQbixzuOUzPD5db5vzLEZ8e/0/iGn9NOk2o43DgZqtHaKjK5NRwBf+zIsNYmspctpiYcBUx3TWYIEsLWBvfjfcOc6fC11VQ4id2W3llXSdH4CriHFPD0zUc3IRSAbAXJzymmS8Ujct6Um86hl03obEYIIcVS6LpNoIGekS2za9lVibC4z7ZDHFY57Slnh7x3apcUCbceU2pxFbTqGtsNqxuUgHlJ4Qtrq9p2rgqy1aROVttL5VE4o3PLdyOc1y465a8tv/jal5x25qvozDVhURXXNXVWU8wwuPcZ52Y1OpduJ3G2SYZICAgICAgeXemzRnVoYkD2S1Fz2N1kv3EP96dHw+/Wa/VR4ynSLPKp1XPLzAsqnIxLJRUkgLmTYAcychOFlnmvMuvjjVYhuNbtE+pYqrRHsrslCeKsoI8jceE63DZOfHEubnpy3mGjFTnLKBcTnlMwKO2Wc1mGYl3nofwtsSah+ajkHleyj3M04nE326uCunsBxsqLL5cxX9bU/fqfxGdmnaHLv3kWSwjZkp85HfBN52krl5Y0yKo5zX2eY9TzmQIOY85nyWPNX7YHEeYm0V0xM7Xa86fOKbCs+ZGGpKW+kVq1U2vHZv4yjGq3mI+K5MTasTPwQMPYLlOlhjVVDLO5CxvJkTZaJ0xVwb9LQbYqbLKG2UawbfkwI4StxWuTU/FPw++bo1unMfWxTmpXqNUc5bTm9hyHADsGUo+mohc9dzKFh6RcrfepBDfmDJMOKZtDTLkjllthOm54TMj6V1colMJh1belCgD3imoM87lneS0/vLt441SI/ZsZG3ICAgICAgaLXfRnrWBr0hmxQsn76ddfMi3jJcF+TJEo81Oakw+dQ156Bxi8MMVdsppknVZlvSN2iE/VVA+LoA7hURj3J1z/DOFZ16uu9KyCoaVcbxekx82T/ADy74ffvT6qvG07W+jgwLjOdRz1hp8jGxRFJIE0y31SZbUru0PRPR9V6Jar/AEiij+yCT/EJwcs9XYxw32N1jK7gPGRJHitRru5PFnPmxnZx9ocu/eVwMlhGrtTIbUC1jNRhqATSW8MOkqu0aQ+hTQe92/zSh3yfVc/8PonYU9QeP5zq4v0udk7sklRpFO3zvKa2pW/6m1bzXsVqSPa98uAmIw44Jy3kRVX2Rbt4zeNR2hrO57q3gb7UnQRx2KSmR8mhD1m4BAfZ72OXmeEr8Tm8um/X0T4MXPbXo+iBOE66sBAQEBAQI9etaBqMZjysDwPT+HFHE1UGQDsVH2W6yjwBt4Tu4MnPjiXHzU5bzDX7cm2j0i46pZZX4m2qSmwV3eErVuu9F+kG+xABG6+89841rbdSsOm0npU16LI432I7wbj/AH2yTh78mSJaZqc1Jhym1O9tx9LlaZ2Mi1QpueEr8TbVE2CN3dpq7pGmtGzHZJJZr5AX7e604lp3Lq1jULsdpjC9YM+a3BtvBG/Ka6Z25fDav0sTtVMPXZlucioBF87EESxObJVFGKlmb+h5+sf8PwmPach5FFf6Ifbf8Pwmfach5FA6o/bf8HwmPach5FFjapD6b/g+Ee0ZPiz5FGGpqrb5z/h+Ex59/ieTRC0poYqoI2jsC2e+3ZMY7+9uWb093UI1GwAHKdnFb3YcvJHvL9sSTnhpyyr0wmOeDllQ4kc5jzIZ5JFxIO7PumluIpHeW8Ybz2htNGaKq1yLKVB42JPgJXvx1Y/T1TU4S093reqOjvVqYSmpUHNifaZubHjObkyWyTuy9SkUjUO1whbjNG6bAQEBAQKGBGrQNdiaAO8QOK1m1RoYltohlYC20psSBzvJKZb0jVZR2x1t1mHG09XcKlQqrmqVNiGZSoNr26oAv2GSTny+stIw4/SGKlq9h8TWIp1BdQCaSbJFxlfs7ppbNe1eWW1cVYtuGwxOg6OHXaqOEXIXbiTuAHE9gkSVrcSMPYnpLW5hr/dtf3TMRudMTOurUVNXq7daiq1UbNWVlzF+206EcZy9LR1Up4bm6xPRiOhcUv8Aw7+GwfyabxxtWk8JZIwOga9Q9ai6gfSUi8h4niK3rEVTcPgmkzMp2l9C1RSKshINri3I3lKJ0t6SFw9HZGdFyBbbqhXbxzG6N9WNJ+r+ATpC1FPaADOq7KG24KB1fLziZme5ERHZ1tPR3ZMMsn7N7IFf2aOUCxtHDlA1ulkFKmxVQzAdVWNgTwubTMfuxLjMZhMbVs6UDURxlsvs2IyI2S68Qc7GZnoxCLoTQYNbosZSKs17KlQ3pkC4D7JtmO28ntkmKxqUUUibTuHVf0Qwqi/Rg/vO5HjdpD5l/jP3SeXX4QhJq4FzFHDuLsOtTPDgCCRMzaJ77+7ERMfBJw9FF/4EMQL2w60qhI5gWH+/KY5Yn1Z5pj0afWDW7oGVMHQAYH5QYimyMv2AgIIPG/dJIwWmNtZzV3p6BqxUqVaSHEItOo4v0akmw4XvuNuEhtEROoSRO4dZhaVphltKECVAQEBAQKGBExlZaalnYKq72YgAd5MDlNJ61oMqKl/ttdE3nn1juJ3cN+6Z0xtzGksS9W/rL2Ug/I2Kq2drdGt2cZgZ3HtcssxOuzExvu0Wm9LUlpFUA6vsCyBUvldaVPqi4vmzeExPxnqzEOY1Pq9DiQaYY2uKjuVA2fsqL38xLF5xRXVe6OsX31dRpahSxtVVr7WzTViApsb3A38MiZBFtRpvMblEbVTDLYjbfPdVY2AtkRsbNzfnFba6lo23WrFNVHR0bsgJN73AJOYBi1ptO5K1isah19DB9k1bJHq4G+BxmmPSHg6L9HTDV2vslk2RTBvb2z7XgCJJGOdbazeEltLBt1Gme8bUjbIujta8QHtXwlJE2iA4qqhtfIhGvf3SSa113aRNvg7/AAoDqCu4gGRt0gYWBX1SBY2CvA1OltWhXUi5F+I4QNGurmLpjZUUnA3NtshPeNkwLcLqrXap0lbZU/QQluFs2IF/KBO0joF2UgNa4IgcZidEY7DG6NtgG45wMVLWCqh+Xpg2vv35m+RMGm+w+j6FdqeIAG2pp1AwNyCLGzGB0Oh6l6w7Ax91v1gdfh1gTqSwMsBAQEBAQNFrK4NJ142uO8ZiB5JjNObLFKKktusoNx2M5z4Lutx7b52xpjw+iMViM2UgHfvF+08Se8zDLbYfUBnHyhy5cPKBttG6gUqRuBnA2OL1aw2z8uFAHzmYLbxuJtWtrTqsb/hiZiO7SYinoqketV6S3zFetVXyBKy7j8M4rJ2pP16f2r34vDXvb/2x1NdsLSFqFF2tuvsoPdc+6XsfgWWf13iP46z/AOle3iNI/TEz+EL/ANQqu2tqVMICNpesXI42a4APhLceA4uWY555vT0j7f8A6gnxK+492NGtWvNCpRqUqZYM6MuYYEbS9gtx5zh+yZMd9XjtK/PEUtX3fV40y2/Tw5Ta0NYevao0aGJpK+JrVBcA7PSdGncNi1+4ylaNTparO4T6utGhsGSKdPpHXI9HSJN/+pUsD5ySuK0tZyVhgT0sl6iJh8J1SyAs7ksFLAE7KCwy7ZvODUbmWkZdzqIesYdlcXXMGV0zOKMCvQwK9BAp6vAtOHgWNhLwItbRoPCBotJ6rJVBusDkcV6M6xcNQcoQcmUkEQOw0HqxUo51HLubXawAy7BA6jD4UrvgSwIFYCAgICAgR8UlOxNTZAG8sQAPEzMVm06iGJmI6y5jH6V0ZSJLVKRP/LHSH8AMu4/DOKydqT9en9q9+MwV72j6df6aPF+kPCU8qNKo/InYpqfG5PunQx+AZp/5LRX8/wCP7VreJ4//ABiZaXF+kmu39VSp0x27TnzyHul3H4Fw8fqta38dP8/2r28SyT2iIaPGa2Yyr7VdwDwSyfwAfnL+Lw3hqfpxx9ev97Vr8Xlt3t9mmrOzm7sWPNiSfMy7FNRqOn8RpBN9zuWNViKR6sTafRbUrKu9gOy/6TS2fFTvaG1cd7doYqWLWo4SkrVHbJUQXJ7hKWTxTh6fusV4PLZ0+jNXsWp2mp0aZNutUSliKigXvsqDdT3XnnvEuPpxMxyRqY/MOnwvDTi3zdWt0nigrN0tQ4tSAGpYtaVNbZ26IAh6R352E5muWe6339E3QdeiR0dDD1ze5FOnUo1QMgSFJNzv7d8xbc9WY12S8JqR0jFl0fiHZiT/AO6rpSTPspZ2m0ZbRGmvl1droTUV+r0/RUkU3GHwyBFv9t/ac980mZnu3iIjs7zD4UIABwmGWa0CsBAQEBAWgUtArAQEBAQEBAQECBpzSQwtCpWIv0akhfpHgPO0m4fDObLXHHrKPNk8uk3+Dw3S+lq2LcvXcseC/MXsRdwE93w/DYuHry441/c/zLzWXNfLO7ztraqnwtu7ZNrctN6hhtJNVq13MraFamaiq7WViAWUrdbmwOYIIHGcvxDibxXWC0RP0n6LvDYazO8lej0ddQsOEYB6rOQdl3ZbBrZHZVQDnPM4vF+LpeLTeZj1iddXVvwWG1dRXTjm1UxAF61WjT+yrKzX7r339ku5fHstv0xpBTw6kd+qRQ1Spt7T1qvYoax4927Z8z2Tn5PEc9+8rVeFx17Qkvq1h6IG3QGZVflHUE7TGnuF+IY/+BatOa8+qWMdY9GTEKmGwTVtH0lSo1Kj7CgsNsKz2O/534RIplvpqjo/EU6mH+WZ6tSom1SUsQoBBbaa+dhe/AQyk+kFcK7L0lbo9npW6qgvVuUXq5XIBVvM84rMMTErdTMTg8NUpHDiqzKWZqzi6i62IBFs+y3Ob25vg1jT2TQWm6WKW9Goj7OTBSCVPJhvB75rMTHdtExPZuhMMkBAQEBAQEBAQEBAQEBAQEBAQNVrJow4qg9MH2gRN8d7UtFq94a2rFomJeL6S1Xx9BiBQNUcGS2fgZ6DF4709+Orl38NjfuyjUNVdJVslodGOdRgPcLzTL45af0Q2p4bWO7cYT0UYh88RiNkcVpj9TObl8Rz5O8rdOFx19FNJejbD0GS7O1wb3Y7wfgZVnNefVNyV+DrxpTYUAC5AAuTyEi0205vG62LTZlSil7tdtlMzfM3Oe+ZZaHE6xYqrkg4AZbR+aF/QeUCF+zMZWN3Jte5Hjf87wNiMe+CYFl2lKhSueSjhyPjzMCTpHW6klMGkgBcdnluFz2Zia8rO3Iur4+ugqk3ZSlE2ICWJOzbeQSxPE75JS3LbbS9d102T6saQLW2chYKVbqAAWGyBn7otre4krv1h0mquiq2CqJV6QNVBs5PGmfapsd9uIO+4BtlEW6anscvXcPZcJXDjKatkiAgICAgICAgICAgICAgICAgICAgIGDFA2ygcZrNgqji6ZsuYHPsgcUzYx22RRCDmxZvhA2GitSyTepmTme8wOw0dqoi/NEDbpoNANwgQ8bqnTq7wIGmqejqje4QX52EDT6S1Nai6VKS3NJgwUWztvGcCwaTqL7dCuvZsbX8JMDNgdH4jEuLIadO97upDMOxeHec+yB6No7C9GoBgTICAgICAgICAgICAgICAgICAgICAgIFhpA8IGJsEhz2RAyJRUbhAyQEBAQKEXgWdAv0R5QL1UDcIFYCAgICAgICAgICAgICAgICAgICAgICAgICAgICAgICAgICAgICAgICAgICAgICAgICAgICAgICAgICAgICAgICAgICAgICAgICAgICAgICAgICAgICAgICAgICAgICAgICAgICAgICAgICAgICAgICAgICB//Z"/>
          <p:cNvSpPr>
            <a:spLocks noChangeAspect="1" noChangeArrowheads="1"/>
          </p:cNvSpPr>
          <p:nvPr/>
        </p:nvSpPr>
        <p:spPr bwMode="auto">
          <a:xfrm>
            <a:off x="460375" y="-1165225"/>
            <a:ext cx="4086225" cy="3067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5" name="AutoShape 8" descr="data:image/jpeg;base64,/9j/4AAQSkZJRgABAQAAAQABAAD/2wCEAAkGBxQQEhUUEBQVFBUQFhAVFBASFRAVFBQUFRQXFxUUFBQYHCggGBolGxcWITEhJiktLi4uGB8zODMsNygtLisBCgoKDg0OGxAQGywkHyQsLCwsLCwsLywsLCwsLCwsLCwsLCwsLCwsLCwsLCwsLCwsLCwsLCwsLCwsLCwsLCwsLP/AABEIAMIBAwMBEQACEQEDEQH/xAAcAAEAAQUBAQAAAAAAAAAAAAAABAECAwUGBwj/xABKEAACAQICBgYFCQQIBQUAAAABAgADEQQhBQYSMUFREyJhcYGRBxQyodEjQlJTYpKiscEVcrLhFjOCk5TC0vBEY3OD8RckNFRV/8QAGgEBAAIDAQAAAAAAAAAAAAAAAAMEAQIFBv/EADMRAQACAgAEAwcEAQQDAQAAAAABAgMRBBIhMQUTQRQiUVKBkaEyYXGx0RUjM/BCwfHh/9oADAMBAAIRAxEAPwD3GAgICAgICAgICAgICAgICAgICAgICAgICAgICAgICAgICAgICAgICAgICAgICAgICAgICAgICAgICAgICAgICAgICAgICAgICAgICAgICAgICAgICAgICAgICAgICAgICAgICAgICAgICAgICAgICAgICAgICAgICAgICAgICAgICAgICAgICAgICAgICAgICAgIEL9sYf6+j/eU/jJfZ8vyz9pR+dj+aPuDS+H+vpf3lP4zPs+X5Z+0sedj+aPur+1aH11L+8T4x7Pl+WftJ5+L5o+5+1KH11L76fGPZ8vyz9pPPxfNH3P2rQ+upffT4x7Pl+WftJ5+L5o+6h0vQ+upf3ifGPZs3yz9pPPxfNH3TAb7uPGQpVYCAgICAgICAgICAgIGLE4haSl6jKiqLs7EBQO0mZrWbTqI6sWtFY3LktK+kGilxhx0p+kTsp8T5eM6eHwu9ut51+ZUMviFK9KRv+nM1NeMWSSKigH5oRLDuvc++dCPDeHiNa/KnPHZt9/wxt6QcUu90PZsL+k0twHDR8fu2rxmefh9nU6ga11Mc1VK2wGphGTYBF1JIa+fA7PnOZxnD0x6mi/wua2TcWdDpfTtHCj5V+twprm57l4d5sJDg4XJmn3I+voly8RjxR70/T1chW9IVTaOxRTZ4Bmba8SMp1K+EV11tO3PnxK2+legPSG/Ggn32H6RPhFPnn7H+pW+X8tzqtreMbUamaYQqu2CG2toAgHgLbxKHFcJGGImJ39Fvh+JnLOpjTqDKS25jSOu1Ck+woarbe6bOzfkCTnOli8My3rzT0/lRycfjpbUdf4YF1+ocaVXyp/6pv8A6Tl+aPz/AIaf6lj+E/j/ACkYLXShXqLRRagqVBUKhglrIhYk2Y2GXmRIM3A3wxzWmP8Av0TYuLplnVYn/v1eNUtNqyg2GY3E/wAp34zVlx/LmF400BuA+9/KZ82GPLllTWO3zR97+Ux5kMeXLKNYx9Efe/lHmQeXKv8ASIch97+UeZB5crW1hXkPvfymPNhmMcuiw3pAq0NGmrTCnosVTw67VzdWpGoR4WynI4jHitxHbpMdf5dPDfJXB37dmfAekGtXF0qKCN6lF2h4frLlOA4a0biJ+6rbjM9Z6/0kNrfivrQP7FL4ST/TuH+X8y09tz/H8QxNrZifr/dS+Ez7Bw/y/mf8se2Z/m/Ef4YzrVX44j30x+QmfYuH+WGJ4rN80pWC10q0z1qquPots/mM5Fl8PwWjp0/hJTjc1Z69XUaN12wtWweotJvtsNnwb42nLzcBlp+nrH7Ohi43Hb9XR0dOoGAKkEHcQQQe4iUZjXdcidroCAgICAgRNL4EYihVoturI6X5bQIB8Dn4TalppaLR6Nb15qzEvmuozoxVgAyEqwI3MpsR5iekjJMxtwppqdKesHsm3PLHLDKte47RvkN7aSUjbpfRxpQUMfT2jZaoqU2Peu0PxKspcT7+OYW8Hu3hz9fSzu7OxYl2Zido/ON50625IiseihavNM2n1BpNu370282WvlwzYfHFyQTyIH5zS95mG1aRDd6paU6DGUXJsC4Rv3X6pv3XB8JR4j36TC5g928S7T0tabfDpQpoxUVjVNQDiqBQAey7bpB4bWOabzHZLx9p5YrE93mg0z2/hnb85yvKUqacIFxYnlYiYnPqCMW2/wDQ1SavjMRXqG5p0CoPAGowtbkLI04vG5JtEb+Lq8JSKzOnnOEbqiW6yr2hJDSSJaTC7amdtdG1GzShaNs6WM81mzaIbeopOhQQCdrShOWeS4Mi/mZQyT/vR/C7SP8AalpdH1LNcbwJfw2UcsNn643Z5Sxzyh5YU9bbn7hMc0s8sKetNz9wjmk5YU9Zbn+Uc0nLChxDc/yjmk5YdBqprbVwLgqSUuNujfquONh81uRkOfDXNXVu/pKTFktincdvg97wmJWqiVKZutRVZTzVhcGeftWazMS7UTExuGaYZICAgICB4J6TtGer6QqWFlrhay97XD/jVj4zt8HfmxR+3RyeJpy5J/fq5WWldGxVUoQ3A5ESLN2SYu7PQr5gqe0ESrjnd4hYvGqzK4zoKZMC+jU2TeYmNwzHdIapxB37iJQvbUrlY3Do/SHpn1v1Nr3Pqqs3ZUZ2Vx505JwVOWtv5acVbdo/hyMuqrDiT1T25ecjvOob0jcvX/QfgdnCV6n1lTYB5img/V2nH4q27RDp8PGqzLxTC+yJ0KqVklTJIRuz1NbRAot+0xet0jbP/wAr+r2Vt/V5b9rtlTibZIv7k+n7LOCKTX3odAH1b+gfLH/GQc2f4/0m1h+H9qhtXPqz5Y74xvP8f6P9n4f22GhtEaBxlToqFEM5BYKxxa3A32LNmezvmt5zVjcz/TNYxWnUQ13pVwlDRmFw9LC0giPXqvsBnI2ujALXYk8primb33Mtsmq11Dy+ljGqk7VhbPIAZ9pnVwOflZpYQKohYgDexAHeTYTEzqGY7t3rRqjiNHU0fEvR+UbYVKbuzk7JJNioyFufESlHG1nttanhbR3c0cTYgH5274d83x8VW06a34eaxtIEtq6sMPf/AEbuTo3D7X0XA7hUcL7gJw+L/wCazr8N/wAUOmlZOQEBAQEDzj006M26FLEAZ0XKN+5U3E9zKo/tS/wF9XmvxU+MpusW+DyGdZzUbSKXQ9mcjyxuqTHPvIOh6p2ivCxPdw/WVOH65FjN0o28vqal4ZVEMIKYro3KN7JOR5X/AEnP4iNWXcM7hPZr27N3YN/6mWuG/wCOFfP+uVJMiYa/DvkOaeiXFHV9A+jLB9FozDjjUVqp/wC4zOPwkTi5p3eXVxRqkPnHD7u4kTqVc+yQJLCOV/RA5kyO+CLzuZb0yzSNaZFoL9KY9lr8WfaJ+DIKK/SEezV+J58/BL0fpP1Solam3WpMrKOZ+j3EXB7DNbYa6mNs1yzveneen588EvP1o27uhA/Myhw/quZvR5fhEtfy8p1OH9VDP6JMsq6+hVKMrDejKwvmLqbjLwmuSfdn+G1P1Qs1r0xXxripiahcjJb2CqN9kUZD+U5Ea1qIdL13MtXhFLkA52IIPEW4ybBimbQjy5YistpOm57JhcO1V1p0xtPUYKijixNhNbWisbltWs2nUPpPQmjxhsPSormKKIl+ZAzPibnxnn8l+e02+LtUry1ivwTpo2ICAgICBrNZdGet4WtR41abBexxmh8GAMkxX5LxZpkrzVmr5s78jxHI8p6FxVHW4I5giYmNxoiddWq0HTs1QnhZfeb/AJSpwse9ZZ4ifdq28uKqwb5Fzxz8v7bScnuc37r5KjajTyWs3PIynxcdIla4aeumxwg+TS+/ZX8pYxRqkR+yDJO7yzSRowVVLEBd5yA7TkJVzz1WMUdH1Jo/CijSp013UkRB3KoUflOLM7nbqxGofJ6ZMw+035zsU7OZfuzqZJDSVdsTO4Y0rtjnG4NLTUHMRuDRh7PUpqDfaqUlt3uBIsk9JS446w9k9LdNWrYW4BKLWIJ4XZN3lOXjnuv3h5lpWsC+yPme13tnbyt5zqcJ+mZc/ie8Ikuqq6kQD1rkchMaiekm5jsy1XptbaS9t15iKY49Gea8+qw1BayKFHZNtxHaGup9VFosdwAv84nIdptnMTFvSG249Zey+jXVTDUF9YWqmJrMLdInsUr71RTmDzJsewZzj8XmyTPLaNQ6fDY6RHNE7d7KS0QEBAQEBAQPnrX/AEZ6tj66AWWo3Sp+7U6xt3NtDwnd4W/Pjj7ORxFOXJLn5YQMOHobJc/Ta/4R+t5pSnLM/vLe1uaI/aGVjYTdox0twnLzZOXiIn4dHQxY94Jj4sl51FBE0pR26TAbxmPD+V5DxFObHMJMNuW8SlgWy5SaOnRGoxygbTUfAes4/DocwKiO37tM7Z/htOdxVtbXOHrvT6TnLdF8k1Ws7jk7/wARnZp2cu/dejXkkI3e6lad0Zh8OUx2FFartu22aFCp1CBsjac34HKVOIi83922lrDNYr1jboBrXoT/AOgv+Fwn+qQ+Xl+f8yk58fy/iFRrXoX/APPX/C4P/VM+Tl+f8yx5mP5fxCRg9ZtDl0C4FEJZLVDhsIAh2hZiQbixzuOUzPD5db5vzLEZ8e/0/iGn9NOk2o43DgZqtHaKjK5NRwBf+zIsNYmspctpiYcBUx3TWYIEsLWBvfjfcOc6fC11VQ4id2W3llXSdH4CriHFPD0zUc3IRSAbAXJzymmS8Ujct6Um86hl03obEYIIcVS6LpNoIGekS2za9lVibC4z7ZDHFY57Slnh7x3apcUCbceU2pxFbTqGtsNqxuUgHlJ4Qtrq9p2rgqy1aROVttL5VE4o3PLdyOc1y465a8tv/jal5x25qvozDVhURXXNXVWU8wwuPcZ52Y1OpduJ3G2SYZICAgICAgeXemzRnVoYkD2S1Fz2N1kv3EP96dHw+/Wa/VR4ynSLPKp1XPLzAsqnIxLJRUkgLmTYAcychOFlnmvMuvjjVYhuNbtE+pYqrRHsrslCeKsoI8jceE63DZOfHEubnpy3mGjFTnLKBcTnlMwKO2Wc1mGYl3nofwtsSah+ajkHleyj3M04nE326uCunsBxsqLL5cxX9bU/fqfxGdmnaHLv3kWSwjZkp85HfBN52krl5Y0yKo5zX2eY9TzmQIOY85nyWPNX7YHEeYm0V0xM7Xa86fOKbCs+ZGGpKW+kVq1U2vHZv4yjGq3mI+K5MTasTPwQMPYLlOlhjVVDLO5CxvJkTZaJ0xVwb9LQbYqbLKG2UawbfkwI4StxWuTU/FPw++bo1unMfWxTmpXqNUc5bTm9hyHADsGUo+mohc9dzKFh6RcrfepBDfmDJMOKZtDTLkjllthOm54TMj6V1colMJh1belCgD3imoM87lneS0/vLt441SI/ZsZG3ICAgICAgaLXfRnrWBr0hmxQsn76ddfMi3jJcF+TJEo81Oakw+dQ156Bxi8MMVdsppknVZlvSN2iE/VVA+LoA7hURj3J1z/DOFZ16uu9KyCoaVcbxekx82T/ADy74ffvT6qvG07W+jgwLjOdRz1hp8jGxRFJIE0y31SZbUru0PRPR9V6Jar/AEiij+yCT/EJwcs9XYxw32N1jK7gPGRJHitRru5PFnPmxnZx9ocu/eVwMlhGrtTIbUC1jNRhqATSW8MOkqu0aQ+hTQe92/zSh3yfVc/8PonYU9QeP5zq4v0udk7sklRpFO3zvKa2pW/6m1bzXsVqSPa98uAmIw44Jy3kRVX2Rbt4zeNR2hrO57q3gb7UnQRx2KSmR8mhD1m4BAfZ72OXmeEr8Tm8um/X0T4MXPbXo+iBOE66sBAQEBAQI9etaBqMZjysDwPT+HFHE1UGQDsVH2W6yjwBt4Tu4MnPjiXHzU5bzDX7cm2j0i46pZZX4m2qSmwV3eErVuu9F+kG+xABG6+89841rbdSsOm0npU16LI432I7wbj/AH2yTh78mSJaZqc1Jhym1O9tx9LlaZ2Mi1QpueEr8TbVE2CN3dpq7pGmtGzHZJJZr5AX7e604lp3Lq1jULsdpjC9YM+a3BtvBG/Ka6Z25fDav0sTtVMPXZlucioBF87EESxObJVFGKlmb+h5+sf8PwmPach5FFf6Ifbf8Pwmfach5FA6o/bf8HwmPach5FFjapD6b/g+Ee0ZPiz5FGGpqrb5z/h+Ex59/ieTRC0poYqoI2jsC2e+3ZMY7+9uWb093UI1GwAHKdnFb3YcvJHvL9sSTnhpyyr0wmOeDllQ4kc5jzIZ5JFxIO7PumluIpHeW8Ybz2htNGaKq1yLKVB42JPgJXvx1Y/T1TU4S093reqOjvVqYSmpUHNifaZubHjObkyWyTuy9SkUjUO1whbjNG6bAQEBAQKGBGrQNdiaAO8QOK1m1RoYltohlYC20psSBzvJKZb0jVZR2x1t1mHG09XcKlQqrmqVNiGZSoNr26oAv2GSTny+stIw4/SGKlq9h8TWIp1BdQCaSbJFxlfs7ppbNe1eWW1cVYtuGwxOg6OHXaqOEXIXbiTuAHE9gkSVrcSMPYnpLW5hr/dtf3TMRudMTOurUVNXq7daiq1UbNWVlzF+206EcZy9LR1Up4bm6xPRiOhcUv8Aw7+GwfyabxxtWk8JZIwOga9Q9ai6gfSUi8h4niK3rEVTcPgmkzMp2l9C1RSKshINri3I3lKJ0t6SFw9HZGdFyBbbqhXbxzG6N9WNJ+r+ATpC1FPaADOq7KG24KB1fLziZme5ERHZ1tPR3ZMMsn7N7IFf2aOUCxtHDlA1ulkFKmxVQzAdVWNgTwubTMfuxLjMZhMbVs6UDURxlsvs2IyI2S68Qc7GZnoxCLoTQYNbosZSKs17KlQ3pkC4D7JtmO28ntkmKxqUUUibTuHVf0Qwqi/Rg/vO5HjdpD5l/jP3SeXX4QhJq4FzFHDuLsOtTPDgCCRMzaJ77+7ERMfBJw9FF/4EMQL2w60qhI5gWH+/KY5Yn1Z5pj0afWDW7oGVMHQAYH5QYimyMv2AgIIPG/dJIwWmNtZzV3p6BqxUqVaSHEItOo4v0akmw4XvuNuEhtEROoSRO4dZhaVphltKECVAQEBAQKGBExlZaalnYKq72YgAd5MDlNJ61oMqKl/ttdE3nn1juJ3cN+6Z0xtzGksS9W/rL2Ug/I2Kq2drdGt2cZgZ3HtcssxOuzExvu0Wm9LUlpFUA6vsCyBUvldaVPqi4vmzeExPxnqzEOY1Pq9DiQaYY2uKjuVA2fsqL38xLF5xRXVe6OsX31dRpahSxtVVr7WzTViApsb3A38MiZBFtRpvMblEbVTDLYjbfPdVY2AtkRsbNzfnFba6lo23WrFNVHR0bsgJN73AJOYBi1ptO5K1isah19DB9k1bJHq4G+BxmmPSHg6L9HTDV2vslk2RTBvb2z7XgCJJGOdbazeEltLBt1Gme8bUjbIujta8QHtXwlJE2iA4qqhtfIhGvf3SSa113aRNvg7/AAoDqCu4gGRt0gYWBX1SBY2CvA1OltWhXUi5F+I4QNGurmLpjZUUnA3NtshPeNkwLcLqrXap0lbZU/QQluFs2IF/KBO0joF2UgNa4IgcZidEY7DG6NtgG45wMVLWCqh+Xpg2vv35m+RMGm+w+j6FdqeIAG2pp1AwNyCLGzGB0Oh6l6w7Ax91v1gdfh1gTqSwMsBAQEBAQNFrK4NJ142uO8ZiB5JjNObLFKKktusoNx2M5z4Lutx7b52xpjw+iMViM2UgHfvF+08Se8zDLbYfUBnHyhy5cPKBttG6gUqRuBnA2OL1aw2z8uFAHzmYLbxuJtWtrTqsb/hiZiO7SYinoqketV6S3zFetVXyBKy7j8M4rJ2pP16f2r34vDXvb/2x1NdsLSFqFF2tuvsoPdc+6XsfgWWf13iP46z/AOle3iNI/TEz+EL/ANQqu2tqVMICNpesXI42a4APhLceA4uWY555vT0j7f8A6gnxK+492NGtWvNCpRqUqZYM6MuYYEbS9gtx5zh+yZMd9XjtK/PEUtX3fV40y2/Tw5Ta0NYevao0aGJpK+JrVBcA7PSdGncNi1+4ylaNTparO4T6utGhsGSKdPpHXI9HSJN/+pUsD5ySuK0tZyVhgT0sl6iJh8J1SyAs7ksFLAE7KCwy7ZvODUbmWkZdzqIesYdlcXXMGV0zOKMCvQwK9BAp6vAtOHgWNhLwItbRoPCBotJ6rJVBusDkcV6M6xcNQcoQcmUkEQOw0HqxUo51HLubXawAy7BA6jD4UrvgSwIFYCAgICAgR8UlOxNTZAG8sQAPEzMVm06iGJmI6y5jH6V0ZSJLVKRP/LHSH8AMu4/DOKydqT9en9q9+MwV72j6df6aPF+kPCU8qNKo/InYpqfG5PunQx+AZp/5LRX8/wCP7VreJ4//ABiZaXF+kmu39VSp0x27TnzyHul3H4Fw8fqta38dP8/2r28SyT2iIaPGa2Yyr7VdwDwSyfwAfnL+Lw3hqfpxx9ev97Vr8Xlt3t9mmrOzm7sWPNiSfMy7FNRqOn8RpBN9zuWNViKR6sTafRbUrKu9gOy/6TS2fFTvaG1cd7doYqWLWo4SkrVHbJUQXJ7hKWTxTh6fusV4PLZ0+jNXsWp2mp0aZNutUSliKigXvsqDdT3XnnvEuPpxMxyRqY/MOnwvDTi3zdWt0nigrN0tQ4tSAGpYtaVNbZ26IAh6R352E5muWe6339E3QdeiR0dDD1ze5FOnUo1QMgSFJNzv7d8xbc9WY12S8JqR0jFl0fiHZiT/AO6rpSTPspZ2m0ZbRGmvl1droTUV+r0/RUkU3GHwyBFv9t/ac980mZnu3iIjs7zD4UIABwmGWa0CsBAQEBAWgUtArAQEBAQEBAQECBpzSQwtCpWIv0akhfpHgPO0m4fDObLXHHrKPNk8uk3+Dw3S+lq2LcvXcseC/MXsRdwE93w/DYuHry441/c/zLzWXNfLO7ztraqnwtu7ZNrctN6hhtJNVq13MraFamaiq7WViAWUrdbmwOYIIHGcvxDibxXWC0RP0n6LvDYazO8lej0ddQsOEYB6rOQdl3ZbBrZHZVQDnPM4vF+LpeLTeZj1iddXVvwWG1dRXTjm1UxAF61WjT+yrKzX7r339ku5fHstv0xpBTw6kd+qRQ1Spt7T1qvYoax4927Z8z2Tn5PEc9+8rVeFx17Qkvq1h6IG3QGZVflHUE7TGnuF+IY/+BatOa8+qWMdY9GTEKmGwTVtH0lSo1Kj7CgsNsKz2O/534RIplvpqjo/EU6mH+WZ6tSom1SUsQoBBbaa+dhe/AQyk+kFcK7L0lbo9npW6qgvVuUXq5XIBVvM84rMMTErdTMTg8NUpHDiqzKWZqzi6i62IBFs+y3Ob25vg1jT2TQWm6WKW9Goj7OTBSCVPJhvB75rMTHdtExPZuhMMkBAQEBAQEBAQEBAQEBAQEBAQNVrJow4qg9MH2gRN8d7UtFq94a2rFomJeL6S1Xx9BiBQNUcGS2fgZ6DF4709+Orl38NjfuyjUNVdJVslodGOdRgPcLzTL45af0Q2p4bWO7cYT0UYh88RiNkcVpj9TObl8Rz5O8rdOFx19FNJejbD0GS7O1wb3Y7wfgZVnNefVNyV+DrxpTYUAC5AAuTyEi0205vG62LTZlSil7tdtlMzfM3Oe+ZZaHE6xYqrkg4AZbR+aF/QeUCF+zMZWN3Jte5Hjf87wNiMe+CYFl2lKhSueSjhyPjzMCTpHW6klMGkgBcdnluFz2Zia8rO3Iur4+ugqk3ZSlE2ICWJOzbeQSxPE75JS3LbbS9d102T6saQLW2chYKVbqAAWGyBn7otre4krv1h0mquiq2CqJV6QNVBs5PGmfapsd9uIO+4BtlEW6anscvXcPZcJXDjKatkiAgICAgICAgICAgICAgICAgICAgIGDFA2ygcZrNgqji6ZsuYHPsgcUzYx22RRCDmxZvhA2GitSyTepmTme8wOw0dqoi/NEDbpoNANwgQ8bqnTq7wIGmqejqje4QX52EDT6S1Nai6VKS3NJgwUWztvGcCwaTqL7dCuvZsbX8JMDNgdH4jEuLIadO97upDMOxeHec+yB6No7C9GoBgTICAgICAgICAgICAgICAgICAgICAgIFhpA8IGJsEhz2RAyJRUbhAyQEBAQKEXgWdAv0R5QL1UDcIFYCAgICAgICAgICAgICAgICAgICAgICAgICAgICAgICAgICAgICAgICAgICAgICAgICAgICAgICAgICAgICAgICAgICAgICAgICAgICAgICAgICAgICAgICAgICAgICAgICAgICAgICAgICAgICAgICAgICB//Z"/>
          <p:cNvSpPr>
            <a:spLocks noChangeAspect="1" noChangeArrowheads="1"/>
          </p:cNvSpPr>
          <p:nvPr/>
        </p:nvSpPr>
        <p:spPr bwMode="auto">
          <a:xfrm>
            <a:off x="612775" y="-1012825"/>
            <a:ext cx="4086225" cy="3067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10" descr="data:image/jpeg;base64,/9j/4AAQSkZJRgABAQAAAQABAAD/2wCEAAkGBxQQEhUUEBQVFBUQFhAVFBASFRAVFBQUFRQXFxUUFBQYHCggGBolGxcWITEhJiktLi4uGB8zODMsNygtLisBCgoKDg0OGxAQGywkHyQsLCwsLCwsLywsLCwsLCwsLCwsLCwsLCwsLCwsLCwsLCwsLCwsLCwsLCwsLCwsLCwsLP/AABEIAMIBAwMBEQACEQEDEQH/xAAcAAEAAQUBAQAAAAAAAAAAAAAABAECAwUGBwj/xABKEAACAQICBgYFCQQIBQUAAAABAgADEQQhBQYSMUFREyJhcYGRBxQyodEjQlJTYpKiscEVcrLhFjOCk5TC0vBEY3OD8RckNFRV/8QAGgEBAAIDAQAAAAAAAAAAAAAAAAMEAQIFBv/EADMRAQACAgAEAwcEAQQDAQAAAAABAgMRBBIhMQUTQRQiUVKBkaEyYXGx0RUjM/BCwfHh/9oADAMBAAIRAxEAPwD3GAgICAgICAgICAgICAgICAgICAgICAgICAgICAgICAgICAgICAgICAgICAgICAgICAgICAgICAgICAgICAgICAgICAgICAgICAgICAgICAgICAgICAgICAgICAgICAgICAgICAgICAgICAgICAgICAgICAgICAgICAgICAgICAgICAgICAgICAgICAgICAgICAgIEL9sYf6+j/eU/jJfZ8vyz9pR+dj+aPuDS+H+vpf3lP4zPs+X5Z+0sedj+aPur+1aH11L+8T4x7Pl+WftJ5+L5o+5+1KH11L76fGPZ8vyz9pPPxfNH3P2rQ+upffT4x7Pl+WftJ5+L5o+6h0vQ+upf3ifGPZs3yz9pPPxfNH3TAb7uPGQpVYCAgICAgICAgICAgIGLE4haSl6jKiqLs7EBQO0mZrWbTqI6sWtFY3LktK+kGilxhx0p+kTsp8T5eM6eHwu9ut51+ZUMviFK9KRv+nM1NeMWSSKigH5oRLDuvc++dCPDeHiNa/KnPHZt9/wxt6QcUu90PZsL+k0twHDR8fu2rxmefh9nU6ga11Mc1VK2wGphGTYBF1JIa+fA7PnOZxnD0x6mi/wua2TcWdDpfTtHCj5V+twprm57l4d5sJDg4XJmn3I+voly8RjxR70/T1chW9IVTaOxRTZ4Bmba8SMp1K+EV11tO3PnxK2+legPSG/Ggn32H6RPhFPnn7H+pW+X8tzqtreMbUamaYQqu2CG2toAgHgLbxKHFcJGGImJ39Fvh+JnLOpjTqDKS25jSOu1Ck+woarbe6bOzfkCTnOli8My3rzT0/lRycfjpbUdf4YF1+ocaVXyp/6pv8A6Tl+aPz/AIaf6lj+E/j/ACkYLXShXqLRRagqVBUKhglrIhYk2Y2GXmRIM3A3wxzWmP8Av0TYuLplnVYn/v1eNUtNqyg2GY3E/wAp34zVlx/LmF400BuA+9/KZ82GPLllTWO3zR97+Ux5kMeXLKNYx9Efe/lHmQeXKv8ASIch97+UeZB5crW1hXkPvfymPNhmMcuiw3pAq0NGmrTCnosVTw67VzdWpGoR4WynI4jHitxHbpMdf5dPDfJXB37dmfAekGtXF0qKCN6lF2h4frLlOA4a0biJ+6rbjM9Z6/0kNrfivrQP7FL4ST/TuH+X8y09tz/H8QxNrZifr/dS+Ez7Bw/y/mf8se2Z/m/Ef4YzrVX44j30x+QmfYuH+WGJ4rN80pWC10q0z1qquPots/mM5Fl8PwWjp0/hJTjc1Z69XUaN12wtWweotJvtsNnwb42nLzcBlp+nrH7Ohi43Hb9XR0dOoGAKkEHcQQQe4iUZjXdcidroCAgICAgRNL4EYihVoturI6X5bQIB8Dn4TalppaLR6Nb15qzEvmuozoxVgAyEqwI3MpsR5iekjJMxtwppqdKesHsm3PLHLDKte47RvkN7aSUjbpfRxpQUMfT2jZaoqU2Peu0PxKspcT7+OYW8Hu3hz9fSzu7OxYl2Zido/ON50625IiseihavNM2n1BpNu370282WvlwzYfHFyQTyIH5zS95mG1aRDd6paU6DGUXJsC4Rv3X6pv3XB8JR4j36TC5g928S7T0tabfDpQpoxUVjVNQDiqBQAey7bpB4bWOabzHZLx9p5YrE93mg0z2/hnb85yvKUqacIFxYnlYiYnPqCMW2/wDQ1SavjMRXqG5p0CoPAGowtbkLI04vG5JtEb+Lq8JSKzOnnOEbqiW6yr2hJDSSJaTC7amdtdG1GzShaNs6WM81mzaIbeopOhQQCdrShOWeS4Mi/mZQyT/vR/C7SP8AalpdH1LNcbwJfw2UcsNn643Z5Sxzyh5YU9bbn7hMc0s8sKetNz9wjmk5YU9Zbn+Uc0nLChxDc/yjmk5YdBqprbVwLgqSUuNujfquONh81uRkOfDXNXVu/pKTFktincdvg97wmJWqiVKZutRVZTzVhcGeftWazMS7UTExuGaYZICAgICB4J6TtGer6QqWFlrhay97XD/jVj4zt8HfmxR+3RyeJpy5J/fq5WWldGxVUoQ3A5ESLN2SYu7PQr5gqe0ESrjnd4hYvGqzK4zoKZMC+jU2TeYmNwzHdIapxB37iJQvbUrlY3Do/SHpn1v1Nr3Pqqs3ZUZ2Vx505JwVOWtv5acVbdo/hyMuqrDiT1T25ecjvOob0jcvX/QfgdnCV6n1lTYB5img/V2nH4q27RDp8PGqzLxTC+yJ0KqVklTJIRuz1NbRAot+0xet0jbP/wAr+r2Vt/V5b9rtlTibZIv7k+n7LOCKTX3odAH1b+gfLH/GQc2f4/0m1h+H9qhtXPqz5Y74xvP8f6P9n4f22GhtEaBxlToqFEM5BYKxxa3A32LNmezvmt5zVjcz/TNYxWnUQ13pVwlDRmFw9LC0giPXqvsBnI2ujALXYk8primb33Mtsmq11Dy+ljGqk7VhbPIAZ9pnVwOflZpYQKohYgDexAHeTYTEzqGY7t3rRqjiNHU0fEvR+UbYVKbuzk7JJNioyFufESlHG1nttanhbR3c0cTYgH5274d83x8VW06a34eaxtIEtq6sMPf/AEbuTo3D7X0XA7hUcL7gJw+L/wCazr8N/wAUOmlZOQEBAQEDzj006M26FLEAZ0XKN+5U3E9zKo/tS/wF9XmvxU+MpusW+DyGdZzUbSKXQ9mcjyxuqTHPvIOh6p2ivCxPdw/WVOH65FjN0o28vqal4ZVEMIKYro3KN7JOR5X/AEnP4iNWXcM7hPZr27N3YN/6mWuG/wCOFfP+uVJMiYa/DvkOaeiXFHV9A+jLB9FozDjjUVqp/wC4zOPwkTi5p3eXVxRqkPnHD7u4kTqVc+yQJLCOV/RA5kyO+CLzuZb0yzSNaZFoL9KY9lr8WfaJ+DIKK/SEezV+J58/BL0fpP1Solam3WpMrKOZ+j3EXB7DNbYa6mNs1yzveneen588EvP1o27uhA/Myhw/quZvR5fhEtfy8p1OH9VDP6JMsq6+hVKMrDejKwvmLqbjLwmuSfdn+G1P1Qs1r0xXxripiahcjJb2CqN9kUZD+U5Ea1qIdL13MtXhFLkA52IIPEW4ybBimbQjy5YistpOm57JhcO1V1p0xtPUYKijixNhNbWisbltWs2nUPpPQmjxhsPSormKKIl+ZAzPibnxnn8l+e02+LtUry1ivwTpo2ICAgICBrNZdGet4WtR41abBexxmh8GAMkxX5LxZpkrzVmr5s78jxHI8p6FxVHW4I5giYmNxoiddWq0HTs1QnhZfeb/AJSpwse9ZZ4ifdq28uKqwb5Fzxz8v7bScnuc37r5KjajTyWs3PIynxcdIla4aeumxwg+TS+/ZX8pYxRqkR+yDJO7yzSRowVVLEBd5yA7TkJVzz1WMUdH1Jo/CijSp013UkRB3KoUflOLM7nbqxGofJ6ZMw+035zsU7OZfuzqZJDSVdsTO4Y0rtjnG4NLTUHMRuDRh7PUpqDfaqUlt3uBIsk9JS446w9k9LdNWrYW4BKLWIJ4XZN3lOXjnuv3h5lpWsC+yPme13tnbyt5zqcJ+mZc/ie8Ikuqq6kQD1rkchMaiekm5jsy1XptbaS9t15iKY49Gea8+qw1BayKFHZNtxHaGup9VFosdwAv84nIdptnMTFvSG249Zey+jXVTDUF9YWqmJrMLdInsUr71RTmDzJsewZzj8XmyTPLaNQ6fDY6RHNE7d7KS0QEBAQEBAQPnrX/AEZ6tj66AWWo3Sp+7U6xt3NtDwnd4W/Pjj7ORxFOXJLn5YQMOHobJc/Ta/4R+t5pSnLM/vLe1uaI/aGVjYTdox0twnLzZOXiIn4dHQxY94Jj4sl51FBE0pR26TAbxmPD+V5DxFObHMJMNuW8SlgWy5SaOnRGoxygbTUfAes4/DocwKiO37tM7Z/htOdxVtbXOHrvT6TnLdF8k1Ws7jk7/wARnZp2cu/dejXkkI3e6lad0Zh8OUx2FFartu22aFCp1CBsjac34HKVOIi83922lrDNYr1jboBrXoT/AOgv+Fwn+qQ+Xl+f8yk58fy/iFRrXoX/APPX/C4P/VM+Tl+f8yx5mP5fxCRg9ZtDl0C4FEJZLVDhsIAh2hZiQbixzuOUzPD5db5vzLEZ8e/0/iGn9NOk2o43DgZqtHaKjK5NRwBf+zIsNYmspctpiYcBUx3TWYIEsLWBvfjfcOc6fC11VQ4id2W3llXSdH4CriHFPD0zUc3IRSAbAXJzymmS8Ujct6Um86hl03obEYIIcVS6LpNoIGekS2za9lVibC4z7ZDHFY57Slnh7x3apcUCbceU2pxFbTqGtsNqxuUgHlJ4Qtrq9p2rgqy1aROVttL5VE4o3PLdyOc1y465a8tv/jal5x25qvozDVhURXXNXVWU8wwuPcZ52Y1OpduJ3G2SYZICAgICAgeXemzRnVoYkD2S1Fz2N1kv3EP96dHw+/Wa/VR4ynSLPKp1XPLzAsqnIxLJRUkgLmTYAcychOFlnmvMuvjjVYhuNbtE+pYqrRHsrslCeKsoI8jceE63DZOfHEubnpy3mGjFTnLKBcTnlMwKO2Wc1mGYl3nofwtsSah+ajkHleyj3M04nE326uCunsBxsqLL5cxX9bU/fqfxGdmnaHLv3kWSwjZkp85HfBN52krl5Y0yKo5zX2eY9TzmQIOY85nyWPNX7YHEeYm0V0xM7Xa86fOKbCs+ZGGpKW+kVq1U2vHZv4yjGq3mI+K5MTasTPwQMPYLlOlhjVVDLO5CxvJkTZaJ0xVwb9LQbYqbLKG2UawbfkwI4StxWuTU/FPw++bo1unMfWxTmpXqNUc5bTm9hyHADsGUo+mohc9dzKFh6RcrfepBDfmDJMOKZtDTLkjllthOm54TMj6V1colMJh1belCgD3imoM87lneS0/vLt441SI/ZsZG3ICAgICAgaLXfRnrWBr0hmxQsn76ddfMi3jJcF+TJEo81Oakw+dQ156Bxi8MMVdsppknVZlvSN2iE/VVA+LoA7hURj3J1z/DOFZ16uu9KyCoaVcbxekx82T/ADy74ffvT6qvG07W+jgwLjOdRz1hp8jGxRFJIE0y31SZbUru0PRPR9V6Jar/AEiij+yCT/EJwcs9XYxw32N1jK7gPGRJHitRru5PFnPmxnZx9ocu/eVwMlhGrtTIbUC1jNRhqATSW8MOkqu0aQ+hTQe92/zSh3yfVc/8PonYU9QeP5zq4v0udk7sklRpFO3zvKa2pW/6m1bzXsVqSPa98uAmIw44Jy3kRVX2Rbt4zeNR2hrO57q3gb7UnQRx2KSmR8mhD1m4BAfZ72OXmeEr8Tm8um/X0T4MXPbXo+iBOE66sBAQEBAQI9etaBqMZjysDwPT+HFHE1UGQDsVH2W6yjwBt4Tu4MnPjiXHzU5bzDX7cm2j0i46pZZX4m2qSmwV3eErVuu9F+kG+xABG6+89841rbdSsOm0npU16LI432I7wbj/AH2yTh78mSJaZqc1Jhym1O9tx9LlaZ2Mi1QpueEr8TbVE2CN3dpq7pGmtGzHZJJZr5AX7e604lp3Lq1jULsdpjC9YM+a3BtvBG/Ka6Z25fDav0sTtVMPXZlucioBF87EESxObJVFGKlmb+h5+sf8PwmPach5FFf6Ifbf8Pwmfach5FA6o/bf8HwmPach5FFjapD6b/g+Ee0ZPiz5FGGpqrb5z/h+Ex59/ieTRC0poYqoI2jsC2e+3ZMY7+9uWb093UI1GwAHKdnFb3YcvJHvL9sSTnhpyyr0wmOeDllQ4kc5jzIZ5JFxIO7PumluIpHeW8Ybz2htNGaKq1yLKVB42JPgJXvx1Y/T1TU4S093reqOjvVqYSmpUHNifaZubHjObkyWyTuy9SkUjUO1whbjNG6bAQEBAQKGBGrQNdiaAO8QOK1m1RoYltohlYC20psSBzvJKZb0jVZR2x1t1mHG09XcKlQqrmqVNiGZSoNr26oAv2GSTny+stIw4/SGKlq9h8TWIp1BdQCaSbJFxlfs7ppbNe1eWW1cVYtuGwxOg6OHXaqOEXIXbiTuAHE9gkSVrcSMPYnpLW5hr/dtf3TMRudMTOurUVNXq7daiq1UbNWVlzF+206EcZy9LR1Up4bm6xPRiOhcUv8Aw7+GwfyabxxtWk8JZIwOga9Q9ai6gfSUi8h4niK3rEVTcPgmkzMp2l9C1RSKshINri3I3lKJ0t6SFw9HZGdFyBbbqhXbxzG6N9WNJ+r+ATpC1FPaADOq7KG24KB1fLziZme5ERHZ1tPR3ZMMsn7N7IFf2aOUCxtHDlA1ulkFKmxVQzAdVWNgTwubTMfuxLjMZhMbVs6UDURxlsvs2IyI2S68Qc7GZnoxCLoTQYNbosZSKs17KlQ3pkC4D7JtmO28ntkmKxqUUUibTuHVf0Qwqi/Rg/vO5HjdpD5l/jP3SeXX4QhJq4FzFHDuLsOtTPDgCCRMzaJ77+7ERMfBJw9FF/4EMQL2w60qhI5gWH+/KY5Yn1Z5pj0afWDW7oGVMHQAYH5QYimyMv2AgIIPG/dJIwWmNtZzV3p6BqxUqVaSHEItOo4v0akmw4XvuNuEhtEROoSRO4dZhaVphltKECVAQEBAQKGBExlZaalnYKq72YgAd5MDlNJ61oMqKl/ttdE3nn1juJ3cN+6Z0xtzGksS9W/rL2Ug/I2Kq2drdGt2cZgZ3HtcssxOuzExvu0Wm9LUlpFUA6vsCyBUvldaVPqi4vmzeExPxnqzEOY1Pq9DiQaYY2uKjuVA2fsqL38xLF5xRXVe6OsX31dRpahSxtVVr7WzTViApsb3A38MiZBFtRpvMblEbVTDLYjbfPdVY2AtkRsbNzfnFba6lo23WrFNVHR0bsgJN73AJOYBi1ptO5K1isah19DB9k1bJHq4G+BxmmPSHg6L9HTDV2vslk2RTBvb2z7XgCJJGOdbazeEltLBt1Gme8bUjbIujta8QHtXwlJE2iA4qqhtfIhGvf3SSa113aRNvg7/AAoDqCu4gGRt0gYWBX1SBY2CvA1OltWhXUi5F+I4QNGurmLpjZUUnA3NtshPeNkwLcLqrXap0lbZU/QQluFs2IF/KBO0joF2UgNa4IgcZidEY7DG6NtgG45wMVLWCqh+Xpg2vv35m+RMGm+w+j6FdqeIAG2pp1AwNyCLGzGB0Oh6l6w7Ax91v1gdfh1gTqSwMsBAQEBAQNFrK4NJ142uO8ZiB5JjNObLFKKktusoNx2M5z4Lutx7b52xpjw+iMViM2UgHfvF+08Se8zDLbYfUBnHyhy5cPKBttG6gUqRuBnA2OL1aw2z8uFAHzmYLbxuJtWtrTqsb/hiZiO7SYinoqketV6S3zFetVXyBKy7j8M4rJ2pP16f2r34vDXvb/2x1NdsLSFqFF2tuvsoPdc+6XsfgWWf13iP46z/AOle3iNI/TEz+EL/ANQqu2tqVMICNpesXI42a4APhLceA4uWY555vT0j7f8A6gnxK+492NGtWvNCpRqUqZYM6MuYYEbS9gtx5zh+yZMd9XjtK/PEUtX3fV40y2/Tw5Ta0NYevao0aGJpK+JrVBcA7PSdGncNi1+4ylaNTparO4T6utGhsGSKdPpHXI9HSJN/+pUsD5ySuK0tZyVhgT0sl6iJh8J1SyAs7ksFLAE7KCwy7ZvODUbmWkZdzqIesYdlcXXMGV0zOKMCvQwK9BAp6vAtOHgWNhLwItbRoPCBotJ6rJVBusDkcV6M6xcNQcoQcmUkEQOw0HqxUo51HLubXawAy7BA6jD4UrvgSwIFYCAgICAgR8UlOxNTZAG8sQAPEzMVm06iGJmI6y5jH6V0ZSJLVKRP/LHSH8AMu4/DOKydqT9en9q9+MwV72j6df6aPF+kPCU8qNKo/InYpqfG5PunQx+AZp/5LRX8/wCP7VreJ4//ABiZaXF+kmu39VSp0x27TnzyHul3H4Fw8fqta38dP8/2r28SyT2iIaPGa2Yyr7VdwDwSyfwAfnL+Lw3hqfpxx9ev97Vr8Xlt3t9mmrOzm7sWPNiSfMy7FNRqOn8RpBN9zuWNViKR6sTafRbUrKu9gOy/6TS2fFTvaG1cd7doYqWLWo4SkrVHbJUQXJ7hKWTxTh6fusV4PLZ0+jNXsWp2mp0aZNutUSliKigXvsqDdT3XnnvEuPpxMxyRqY/MOnwvDTi3zdWt0nigrN0tQ4tSAGpYtaVNbZ26IAh6R352E5muWe6339E3QdeiR0dDD1ze5FOnUo1QMgSFJNzv7d8xbc9WY12S8JqR0jFl0fiHZiT/AO6rpSTPspZ2m0ZbRGmvl1droTUV+r0/RUkU3GHwyBFv9t/ac980mZnu3iIjs7zD4UIABwmGWa0CsBAQEBAWgUtArAQEBAQEBAQECBpzSQwtCpWIv0akhfpHgPO0m4fDObLXHHrKPNk8uk3+Dw3S+lq2LcvXcseC/MXsRdwE93w/DYuHry441/c/zLzWXNfLO7ztraqnwtu7ZNrctN6hhtJNVq13MraFamaiq7WViAWUrdbmwOYIIHGcvxDibxXWC0RP0n6LvDYazO8lej0ddQsOEYB6rOQdl3ZbBrZHZVQDnPM4vF+LpeLTeZj1iddXVvwWG1dRXTjm1UxAF61WjT+yrKzX7r339ku5fHstv0xpBTw6kd+qRQ1Spt7T1qvYoax4927Z8z2Tn5PEc9+8rVeFx17Qkvq1h6IG3QGZVflHUE7TGnuF+IY/+BatOa8+qWMdY9GTEKmGwTVtH0lSo1Kj7CgsNsKz2O/534RIplvpqjo/EU6mH+WZ6tSom1SUsQoBBbaa+dhe/AQyk+kFcK7L0lbo9npW6qgvVuUXq5XIBVvM84rMMTErdTMTg8NUpHDiqzKWZqzi6i62IBFs+y3Ob25vg1jT2TQWm6WKW9Goj7OTBSCVPJhvB75rMTHdtExPZuhMMkBAQEBAQEBAQEBAQEBAQEBAQNVrJow4qg9MH2gRN8d7UtFq94a2rFomJeL6S1Xx9BiBQNUcGS2fgZ6DF4709+Orl38NjfuyjUNVdJVslodGOdRgPcLzTL45af0Q2p4bWO7cYT0UYh88RiNkcVpj9TObl8Rz5O8rdOFx19FNJejbD0GS7O1wb3Y7wfgZVnNefVNyV+DrxpTYUAC5AAuTyEi0205vG62LTZlSil7tdtlMzfM3Oe+ZZaHE6xYqrkg4AZbR+aF/QeUCF+zMZWN3Jte5Hjf87wNiMe+CYFl2lKhSueSjhyPjzMCTpHW6klMGkgBcdnluFz2Zia8rO3Iur4+ugqk3ZSlE2ICWJOzbeQSxPE75JS3LbbS9d102T6saQLW2chYKVbqAAWGyBn7otre4krv1h0mquiq2CqJV6QNVBs5PGmfapsd9uIO+4BtlEW6anscvXcPZcJXDjKatkiAgICAgICAgICAgICAgICAgICAgIGDFA2ygcZrNgqji6ZsuYHPsgcUzYx22RRCDmxZvhA2GitSyTepmTme8wOw0dqoi/NEDbpoNANwgQ8bqnTq7wIGmqejqje4QX52EDT6S1Nai6VKS3NJgwUWztvGcCwaTqL7dCuvZsbX8JMDNgdH4jEuLIadO97upDMOxeHec+yB6No7C9GoBgTICAgICAgICAgICAgICAgICAgICAgIFhpA8IGJsEhz2RAyJRUbhAyQEBAQKEXgWdAv0R5QL1UDcIFYCAgICAgICAgICAgICAgICAgICAgICAgICAgICAgICAgICAgICAgICAgICAgICAgICAgICAgICAgICAgICAgICAgICAgICAgICAgICAgICAgICAgICAgICAgICAgICAgICAgICAgICAgICAgICAgICAgICB//Z"/>
          <p:cNvSpPr>
            <a:spLocks noChangeAspect="1" noChangeArrowheads="1"/>
          </p:cNvSpPr>
          <p:nvPr/>
        </p:nvSpPr>
        <p:spPr bwMode="auto">
          <a:xfrm>
            <a:off x="765175" y="-860425"/>
            <a:ext cx="4086225" cy="3067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308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0156" y="3695700"/>
            <a:ext cx="1932888"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1369</Words>
  <Application>Microsoft Office PowerPoint</Application>
  <PresentationFormat>Presentación en pantalla (16:9)</PresentationFormat>
  <Paragraphs>174</Paragraphs>
  <Slides>28</Slides>
  <Notes>26</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biz</vt:lpstr>
      <vt:lpstr>Desarrollo de sistemas web</vt:lpstr>
      <vt:lpstr>Índice</vt:lpstr>
      <vt:lpstr>1.1 Protocolo HTTP</vt:lpstr>
      <vt:lpstr>1.2 Transacción HTTP</vt:lpstr>
      <vt:lpstr>1.3 Ejemplo del protocolo HTTP</vt:lpstr>
      <vt:lpstr>1.4 Métodos de HTTP</vt:lpstr>
      <vt:lpstr>     1.5 Algunos códigos de respuesta HTTP</vt:lpstr>
      <vt:lpstr>2.1 Fases del desarrollo web </vt:lpstr>
      <vt:lpstr>2.2 Fases del desarrollo web </vt:lpstr>
      <vt:lpstr>3.1 Estándares web </vt:lpstr>
      <vt:lpstr>3.2 Estándares web</vt:lpstr>
      <vt:lpstr>4.1 Lenguajes de marcado </vt:lpstr>
      <vt:lpstr>4.2 Lenguajes de marcado </vt:lpstr>
      <vt:lpstr>Breve historia de XML </vt:lpstr>
      <vt:lpstr>Estructura de XML</vt:lpstr>
      <vt:lpstr>Estructura de XML </vt:lpstr>
      <vt:lpstr>XHTML </vt:lpstr>
      <vt:lpstr>XHTML(1)</vt:lpstr>
      <vt:lpstr>XHTML(2)</vt:lpstr>
      <vt:lpstr>Presentación de PowerPoint</vt:lpstr>
      <vt:lpstr>Presentación de PowerPoint</vt:lpstr>
      <vt:lpstr>¿Cómo surge? </vt:lpstr>
      <vt:lpstr>Beneficios </vt:lpstr>
      <vt:lpstr>Implementación archivo externo. </vt:lpstr>
      <vt:lpstr>Implementación archivo externo. </vt:lpstr>
      <vt:lpstr>Modelo de cajas</vt:lpstr>
      <vt:lpstr>Qué sigue?</vt:lpstr>
      <vt:lpstr>Bibliografía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sistemas web</dc:title>
  <cp:lastModifiedBy>jesus</cp:lastModifiedBy>
  <cp:revision>7</cp:revision>
  <dcterms:modified xsi:type="dcterms:W3CDTF">2015-04-13T13:03:11Z</dcterms:modified>
</cp:coreProperties>
</file>