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75" r:id="rId14"/>
    <p:sldId id="276" r:id="rId15"/>
    <p:sldId id="277" r:id="rId16"/>
    <p:sldId id="278" r:id="rId17"/>
    <p:sldId id="279" r:id="rId18"/>
    <p:sldId id="280" r:id="rId19"/>
    <p:sldId id="281"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2B904-AC7A-492E-8638-CCB4AFB952D7}" type="datetimeFigureOut">
              <a:rPr lang="es-MX" smtClean="0"/>
              <a:t>11/02/2015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0B134-7DAF-4D50-8659-A60DAD2EAC8C}" type="slidenum">
              <a:rPr lang="es-MX" smtClean="0"/>
              <a:t>‹Nº›</a:t>
            </a:fld>
            <a:endParaRPr lang="es-MX"/>
          </a:p>
        </p:txBody>
      </p:sp>
    </p:spTree>
    <p:extLst>
      <p:ext uri="{BB962C8B-B14F-4D97-AF65-F5344CB8AC3E}">
        <p14:creationId xmlns:p14="http://schemas.microsoft.com/office/powerpoint/2010/main" val="372290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553AD7-5E4A-403B-84AB-9E2563862667}" type="slidenum">
              <a:rPr lang="es-MX" altLang="es-MX"/>
              <a:pPr/>
              <a:t>9</a:t>
            </a:fld>
            <a:endParaRPr lang="es-MX" altLang="es-MX"/>
          </a:p>
        </p:txBody>
      </p:sp>
      <p:sp>
        <p:nvSpPr>
          <p:cNvPr id="14337"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807541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FE04C60-2C87-4DDC-8F5F-D56CE0282C65}" type="slidenum">
              <a:rPr lang="es-MX" altLang="es-MX"/>
              <a:pPr/>
              <a:t>18</a:t>
            </a:fld>
            <a:endParaRPr lang="es-MX" altLang="es-MX"/>
          </a:p>
        </p:txBody>
      </p:sp>
      <p:sp>
        <p:nvSpPr>
          <p:cNvPr id="23553"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529763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7A63F8A-54AA-4EAE-97B4-D89015B5C610}" type="slidenum">
              <a:rPr lang="es-MX" altLang="es-MX"/>
              <a:pPr/>
              <a:t>19</a:t>
            </a:fld>
            <a:endParaRPr lang="es-MX" altLang="es-MX"/>
          </a:p>
        </p:txBody>
      </p:sp>
      <p:sp>
        <p:nvSpPr>
          <p:cNvPr id="24577"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37024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CB08FE-4CAD-4F58-A14B-958CCC7B08D6}" type="slidenum">
              <a:rPr lang="es-MX" altLang="es-MX"/>
              <a:pPr/>
              <a:t>10</a:t>
            </a:fld>
            <a:endParaRPr lang="es-MX" altLang="es-MX"/>
          </a:p>
        </p:txBody>
      </p:sp>
      <p:sp>
        <p:nvSpPr>
          <p:cNvPr id="1536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6697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A7C6DB-E02A-464D-BA6C-6CDDE075002C}" type="slidenum">
              <a:rPr lang="es-MX" altLang="es-MX"/>
              <a:pPr/>
              <a:t>11</a:t>
            </a:fld>
            <a:endParaRPr lang="es-MX" altLang="es-MX"/>
          </a:p>
        </p:txBody>
      </p:sp>
      <p:sp>
        <p:nvSpPr>
          <p:cNvPr id="16385"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7931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712F681-9E00-4AA3-B92A-B6789EF38332}" type="slidenum">
              <a:rPr lang="es-MX" altLang="es-MX"/>
              <a:pPr/>
              <a:t>12</a:t>
            </a:fld>
            <a:endParaRPr lang="es-MX" altLang="es-MX"/>
          </a:p>
        </p:txBody>
      </p:sp>
      <p:sp>
        <p:nvSpPr>
          <p:cNvPr id="17409"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84851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ED12A5-4648-4A37-BABD-8C9CF24AFBED}" type="slidenum">
              <a:rPr lang="es-MX" altLang="es-MX"/>
              <a:pPr/>
              <a:t>13</a:t>
            </a:fld>
            <a:endParaRPr lang="es-MX" altLang="es-MX"/>
          </a:p>
        </p:txBody>
      </p:sp>
      <p:sp>
        <p:nvSpPr>
          <p:cNvPr id="18433"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1986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AB6D5C-C305-40EB-907E-C4660D54CA52}" type="slidenum">
              <a:rPr lang="es-MX" altLang="es-MX"/>
              <a:pPr/>
              <a:t>14</a:t>
            </a:fld>
            <a:endParaRPr lang="es-MX" altLang="es-MX"/>
          </a:p>
        </p:txBody>
      </p:sp>
      <p:sp>
        <p:nvSpPr>
          <p:cNvPr id="19457"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85788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E220E4-3B86-4ED3-9F6A-FC800C5FF2DB}" type="slidenum">
              <a:rPr lang="es-MX" altLang="es-MX"/>
              <a:pPr/>
              <a:t>15</a:t>
            </a:fld>
            <a:endParaRPr lang="es-MX" altLang="es-MX"/>
          </a:p>
        </p:txBody>
      </p:sp>
      <p:sp>
        <p:nvSpPr>
          <p:cNvPr id="20481"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829278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B39A19-1AAA-49D6-84F8-625A9092DC6D}" type="slidenum">
              <a:rPr lang="es-MX" altLang="es-MX"/>
              <a:pPr/>
              <a:t>16</a:t>
            </a:fld>
            <a:endParaRPr lang="es-MX" altLang="es-MX"/>
          </a:p>
        </p:txBody>
      </p:sp>
      <p:sp>
        <p:nvSpPr>
          <p:cNvPr id="21505"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88380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10122B-DB8A-4C27-9CB3-B5764874D918}" type="slidenum">
              <a:rPr lang="es-MX" altLang="es-MX"/>
              <a:pPr/>
              <a:t>17</a:t>
            </a:fld>
            <a:endParaRPr lang="es-MX" altLang="es-MX"/>
          </a:p>
        </p:txBody>
      </p:sp>
      <p:sp>
        <p:nvSpPr>
          <p:cNvPr id="22529" name="Rectangle 1"/>
          <p:cNvSpPr txBox="1">
            <a:spLocks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97938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EA2832B4-EC00-4BAA-8B5A-430956F655D3}" type="datetimeFigureOut">
              <a:rPr lang="es-MX" smtClean="0"/>
              <a:t>11/02/2015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183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832B4-EC00-4BAA-8B5A-430956F655D3}" type="datetimeFigureOut">
              <a:rPr lang="es-MX" smtClean="0"/>
              <a:t>11/02/2015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89385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832B4-EC00-4BAA-8B5A-430956F655D3}" type="datetimeFigureOut">
              <a:rPr lang="es-MX" smtClean="0"/>
              <a:t>11/02/2015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38576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08641" y="273629"/>
            <a:ext cx="10968959" cy="1143480"/>
          </a:xfrm>
        </p:spPr>
        <p:txBody>
          <a:bodyPr/>
          <a:lstStyle/>
          <a:p>
            <a:r>
              <a:rPr lang="es-ES" smtClean="0"/>
              <a:t>Haga clic para modificar el estilo de título del patrón</a:t>
            </a:r>
            <a:endParaRPr lang="es-MX"/>
          </a:p>
        </p:txBody>
      </p:sp>
      <p:sp>
        <p:nvSpPr>
          <p:cNvPr id="3" name="Marcador de fecha 2"/>
          <p:cNvSpPr>
            <a:spLocks noGrp="1"/>
          </p:cNvSpPr>
          <p:nvPr>
            <p:ph type="dt" idx="10"/>
          </p:nvPr>
        </p:nvSpPr>
        <p:spPr>
          <a:xfrm>
            <a:off x="608641" y="6247376"/>
            <a:ext cx="2837760" cy="470930"/>
          </a:xfrm>
        </p:spPr>
        <p:txBody>
          <a:bodyPr/>
          <a:lstStyle>
            <a:lvl1pPr>
              <a:defRPr/>
            </a:lvl1pPr>
          </a:lstStyle>
          <a:p>
            <a:endParaRPr lang="es-MX" altLang="es-MX"/>
          </a:p>
        </p:txBody>
      </p:sp>
      <p:sp>
        <p:nvSpPr>
          <p:cNvPr id="4" name="Marcador de pie de página 3"/>
          <p:cNvSpPr>
            <a:spLocks noGrp="1"/>
          </p:cNvSpPr>
          <p:nvPr>
            <p:ph type="ftr" idx="11"/>
          </p:nvPr>
        </p:nvSpPr>
        <p:spPr>
          <a:xfrm>
            <a:off x="4170240" y="6247376"/>
            <a:ext cx="3863040" cy="470930"/>
          </a:xfrm>
        </p:spPr>
        <p:txBody>
          <a:bodyPr/>
          <a:lstStyle>
            <a:lvl1pPr>
              <a:defRPr/>
            </a:lvl1pPr>
          </a:lstStyle>
          <a:p>
            <a:endParaRPr lang="es-MX" altLang="es-MX"/>
          </a:p>
        </p:txBody>
      </p:sp>
      <p:sp>
        <p:nvSpPr>
          <p:cNvPr id="5" name="Marcador de número de diapositiva 4"/>
          <p:cNvSpPr>
            <a:spLocks noGrp="1"/>
          </p:cNvSpPr>
          <p:nvPr>
            <p:ph type="sldNum" idx="12"/>
          </p:nvPr>
        </p:nvSpPr>
        <p:spPr>
          <a:xfrm>
            <a:off x="8741761" y="6247376"/>
            <a:ext cx="2837760" cy="470930"/>
          </a:xfrm>
        </p:spPr>
        <p:txBody>
          <a:bodyPr/>
          <a:lstStyle>
            <a:lvl1pPr>
              <a:defRPr/>
            </a:lvl1pPr>
          </a:lstStyle>
          <a:p>
            <a:fld id="{3DDDE909-C7A5-4F3D-BCF8-045B4F098A8F}" type="slidenum">
              <a:rPr lang="es-MX" altLang="es-MX"/>
              <a:pPr/>
              <a:t>‹Nº›</a:t>
            </a:fld>
            <a:endParaRPr lang="es-MX" altLang="es-MX"/>
          </a:p>
        </p:txBody>
      </p:sp>
    </p:spTree>
    <p:extLst>
      <p:ext uri="{BB962C8B-B14F-4D97-AF65-F5344CB8AC3E}">
        <p14:creationId xmlns:p14="http://schemas.microsoft.com/office/powerpoint/2010/main" val="13227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A2832B4-EC00-4BAA-8B5A-430956F655D3}" type="datetimeFigureOut">
              <a:rPr lang="es-MX" smtClean="0"/>
              <a:t>11/02/2015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130844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A2832B4-EC00-4BAA-8B5A-430956F655D3}" type="datetimeFigureOut">
              <a:rPr lang="es-MX" smtClean="0"/>
              <a:t>11/02/2015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229574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A2832B4-EC00-4BAA-8B5A-430956F655D3}" type="datetimeFigureOut">
              <a:rPr lang="es-MX" smtClean="0"/>
              <a:t>11/02/2015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237579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A2832B4-EC00-4BAA-8B5A-430956F655D3}" type="datetimeFigureOut">
              <a:rPr lang="es-MX" smtClean="0"/>
              <a:t>11/02/2015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102677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A2832B4-EC00-4BAA-8B5A-430956F655D3}" type="datetimeFigureOut">
              <a:rPr lang="es-MX" smtClean="0"/>
              <a:t>11/02/2015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391329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A2832B4-EC00-4BAA-8B5A-430956F655D3}" type="datetimeFigureOut">
              <a:rPr lang="es-MX" smtClean="0"/>
              <a:t>11/02/2015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359588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2832B4-EC00-4BAA-8B5A-430956F655D3}" type="datetimeFigureOut">
              <a:rPr lang="es-MX" smtClean="0"/>
              <a:t>11/02/2015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163202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2832B4-EC00-4BAA-8B5A-430956F655D3}" type="datetimeFigureOut">
              <a:rPr lang="es-MX" smtClean="0"/>
              <a:t>11/02/2015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F6373EB-A197-4123-99BB-A4C1CF937088}" type="slidenum">
              <a:rPr lang="es-MX" smtClean="0"/>
              <a:t>‹Nº›</a:t>
            </a:fld>
            <a:endParaRPr lang="es-MX"/>
          </a:p>
        </p:txBody>
      </p:sp>
    </p:spTree>
    <p:extLst>
      <p:ext uri="{BB962C8B-B14F-4D97-AF65-F5344CB8AC3E}">
        <p14:creationId xmlns:p14="http://schemas.microsoft.com/office/powerpoint/2010/main" val="426811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32B4-EC00-4BAA-8B5A-430956F655D3}" type="datetimeFigureOut">
              <a:rPr lang="es-MX" smtClean="0"/>
              <a:t>11/02/2015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373EB-A197-4123-99BB-A4C1CF937088}" type="slidenum">
              <a:rPr lang="es-MX" smtClean="0"/>
              <a:t>‹Nº›</a:t>
            </a:fld>
            <a:endParaRPr lang="es-MX"/>
          </a:p>
        </p:txBody>
      </p:sp>
    </p:spTree>
    <p:extLst>
      <p:ext uri="{BB962C8B-B14F-4D97-AF65-F5344CB8AC3E}">
        <p14:creationId xmlns:p14="http://schemas.microsoft.com/office/powerpoint/2010/main" val="128327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12192000" cy="6858000"/>
          </a:xfrm>
        </p:spPr>
        <p:txBody>
          <a:bodyPr/>
          <a:lstStyle/>
          <a:p>
            <a:endParaRPr lang="es-MX" dirty="0" smtClean="0"/>
          </a:p>
          <a:p>
            <a:r>
              <a:rPr lang="es-MX" dirty="0" smtClean="0"/>
              <a:t>Desarrollo de aplicaciones en red</a:t>
            </a:r>
          </a:p>
          <a:p>
            <a:endParaRPr lang="es-MX" dirty="0" smtClean="0"/>
          </a:p>
          <a:p>
            <a:r>
              <a:rPr lang="es-MX" dirty="0" smtClean="0"/>
              <a:t>Sistemas operativos de red y sistemas </a:t>
            </a:r>
            <a:r>
              <a:rPr lang="es-MX" dirty="0" smtClean="0"/>
              <a:t>distribuidos</a:t>
            </a:r>
          </a:p>
          <a:p>
            <a:endParaRPr lang="es-MX" dirty="0"/>
          </a:p>
          <a:p>
            <a:r>
              <a:rPr lang="es-MX" dirty="0" smtClean="0"/>
              <a:t>Eduardo Loyo Martínez </a:t>
            </a:r>
          </a:p>
          <a:p>
            <a:r>
              <a:rPr lang="es-MX" dirty="0" smtClean="0"/>
              <a:t>Julián </a:t>
            </a:r>
            <a:r>
              <a:rPr lang="es-MX" smtClean="0"/>
              <a:t>Galván Viveros </a:t>
            </a:r>
            <a:endParaRPr lang="es-MX" dirty="0"/>
          </a:p>
        </p:txBody>
      </p:sp>
    </p:spTree>
    <p:extLst>
      <p:ext uri="{BB962C8B-B14F-4D97-AF65-F5344CB8AC3E}">
        <p14:creationId xmlns:p14="http://schemas.microsoft.com/office/powerpoint/2010/main" val="20014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Características básicas</a:t>
            </a:r>
          </a:p>
        </p:txBody>
      </p:sp>
      <p:sp>
        <p:nvSpPr>
          <p:cNvPr id="4098" name="Rectangle 2"/>
          <p:cNvSpPr>
            <a:spLocks noGrp="1" noChangeArrowheads="1"/>
          </p:cNvSpPr>
          <p:nvPr>
            <p:ph type="body" idx="1"/>
          </p:nvPr>
        </p:nvSpPr>
        <p:spPr>
          <a:xfrm>
            <a:off x="1980049" y="1604329"/>
            <a:ext cx="8229024" cy="3977698"/>
          </a:xfrm>
          <a:ln/>
        </p:spPr>
        <p:txBody>
          <a:bodyPr>
            <a:normAutofit fontScale="92500" lnSpcReduction="20000"/>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Los sistemas operativos distribuidos están basados en las ideas básicas:</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 Transparencia</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 Eficiencia</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 Flexibilidad</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 Escalabilidad </a:t>
            </a:r>
          </a:p>
        </p:txBody>
      </p:sp>
    </p:spTree>
    <p:extLst>
      <p:ext uri="{BB962C8B-B14F-4D97-AF65-F5344CB8AC3E}">
        <p14:creationId xmlns:p14="http://schemas.microsoft.com/office/powerpoint/2010/main" val="520592251"/>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Transparencia</a:t>
            </a:r>
          </a:p>
        </p:txBody>
      </p:sp>
      <p:sp>
        <p:nvSpPr>
          <p:cNvPr id="5122"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La idea base de los sistemas operativos distribuido es la de obtener sistemas mucho mas rápidos que los utilizados de procesador único, Y para lograr esto tenemos que olvidar la idea antigua de ejecutar los programas en estos procesadores y pensar en distribuir las tareas a los procesadores libres mas rápidos en cada momento.</a:t>
            </a:r>
          </a:p>
        </p:txBody>
      </p:sp>
    </p:spTree>
    <p:extLst>
      <p:ext uri="{BB962C8B-B14F-4D97-AF65-F5344CB8AC3E}">
        <p14:creationId xmlns:p14="http://schemas.microsoft.com/office/powerpoint/2010/main" val="202242702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Tipos de transparencia</a:t>
            </a:r>
          </a:p>
        </p:txBody>
      </p:sp>
      <p:sp>
        <p:nvSpPr>
          <p:cNvPr id="6146" name="Rectangle 2"/>
          <p:cNvSpPr>
            <a:spLocks noGrp="1" noChangeArrowheads="1"/>
          </p:cNvSpPr>
          <p:nvPr>
            <p:ph type="body" idx="1"/>
          </p:nvPr>
        </p:nvSpPr>
        <p:spPr>
          <a:xfrm>
            <a:off x="1980049" y="1604329"/>
            <a:ext cx="8229024" cy="3977698"/>
          </a:xfrm>
          <a:ln/>
        </p:spPr>
        <p:txBody>
          <a:bodyPr>
            <a:no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donde se encuentran los </a:t>
            </a:r>
            <a:r>
              <a:rPr lang="es-MX" altLang="es-MX" sz="2400" dirty="0" smtClean="0"/>
              <a:t>recursos</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Migración:</a:t>
            </a:r>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movimiento de recursos entre </a:t>
            </a:r>
            <a:r>
              <a:rPr lang="es-MX" altLang="es-MX" sz="2400" dirty="0" smtClean="0"/>
              <a:t>máquinas</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datos</a:t>
            </a:r>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Localización</a:t>
            </a:r>
            <a:r>
              <a:rPr lang="es-MX" altLang="es-MX" sz="2400" dirty="0" smtClean="0"/>
              <a:t>:</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a:t>
            </a:r>
            <a:r>
              <a:rPr lang="es-MX" altLang="es-MX" sz="2400" dirty="0" smtClean="0"/>
              <a:t>cálculo</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a:t>
            </a:r>
            <a:r>
              <a:rPr lang="es-MX" altLang="es-MX" sz="2400" dirty="0" smtClean="0"/>
              <a:t>proceso</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a:t>
            </a:r>
            <a:r>
              <a:rPr lang="es-MX" altLang="es-MX" sz="2400" dirty="0" smtClean="0"/>
              <a:t>Replicación</a:t>
            </a:r>
            <a:endParaRPr lang="es-MX" altLang="es-MX" sz="24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De Concurrencia y Paralelismo</a:t>
            </a:r>
          </a:p>
        </p:txBody>
      </p:sp>
    </p:spTree>
    <p:extLst>
      <p:ext uri="{BB962C8B-B14F-4D97-AF65-F5344CB8AC3E}">
        <p14:creationId xmlns:p14="http://schemas.microsoft.com/office/powerpoint/2010/main" val="340997547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Flexibilidad</a:t>
            </a:r>
          </a:p>
        </p:txBody>
      </p:sp>
      <p:sp>
        <p:nvSpPr>
          <p:cNvPr id="7170"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La Flexibilidad dentro de sistema operativo distribuido, describe su capacidad para soportar cambios, actualizaciones y mejoras que le permitan irse desarrollando al mismo ritmo de la evolución tecnológica.</a:t>
            </a:r>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Dicha capacidad es una virtud y un conflicto. Una Virtud debido a las grandes necesidades de los sistemas operativos de mejorar después de las primeras versiones y un conflicto que surge entre los sistemas de con</a:t>
            </a:r>
            <a:r>
              <a:rPr lang="es-MX" altLang="es-MX" sz="2400" u="sng" dirty="0"/>
              <a:t> Núcleo Monolítico</a:t>
            </a:r>
            <a:r>
              <a:rPr lang="es-MX" altLang="es-MX" sz="2400" dirty="0"/>
              <a:t> y los </a:t>
            </a:r>
            <a:r>
              <a:rPr lang="es-MX" altLang="es-MX" sz="2400" u="sng" dirty="0"/>
              <a:t>sistemas con Micro núcleo</a:t>
            </a:r>
            <a:r>
              <a:rPr lang="es-MX" altLang="es-MX" sz="2400" dirty="0"/>
              <a:t> las cuales son dos arquitecturas distintas del núcleo del sistema operativo. </a:t>
            </a:r>
          </a:p>
        </p:txBody>
      </p:sp>
    </p:spTree>
    <p:extLst>
      <p:ext uri="{BB962C8B-B14F-4D97-AF65-F5344CB8AC3E}">
        <p14:creationId xmlns:p14="http://schemas.microsoft.com/office/powerpoint/2010/main" val="229600992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Núcleo Monolítico</a:t>
            </a:r>
          </a:p>
        </p:txBody>
      </p:sp>
      <p:sp>
        <p:nvSpPr>
          <p:cNvPr id="8194"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Como ejemplo de sistema operativo de núcleo monolítico esta UNIX, estos sistemas tienen en núcleo grande y complejo, que engloba todos los servicios del sistema. Esta programado de forma no modular, y tiene un rendimiento mayor que un micro núcleo. Sin embargo, cualquier cambio a realzar en cualquiera de los servicios, requiere de hacer un STOP a todos los servicios y la recopilación del núcleo.</a:t>
            </a:r>
          </a:p>
        </p:txBody>
      </p:sp>
    </p:spTree>
    <p:extLst>
      <p:ext uri="{BB962C8B-B14F-4D97-AF65-F5344CB8AC3E}">
        <p14:creationId xmlns:p14="http://schemas.microsoft.com/office/powerpoint/2010/main" val="496682581"/>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Micro Núcleo.</a:t>
            </a:r>
          </a:p>
        </p:txBody>
      </p:sp>
      <p:sp>
        <p:nvSpPr>
          <p:cNvPr id="9218" name="Rectangle 2"/>
          <p:cNvSpPr>
            <a:spLocks noGrp="1" noChangeArrowheads="1"/>
          </p:cNvSpPr>
          <p:nvPr>
            <p:ph type="body" idx="1"/>
          </p:nvPr>
        </p:nvSpPr>
        <p:spPr>
          <a:xfrm>
            <a:off x="1980049" y="1604329"/>
            <a:ext cx="8229024" cy="3977698"/>
          </a:xfrm>
          <a:ln/>
        </p:spPr>
        <p:txBody>
          <a:bodyPr vert="horz" lIns="91440" tIns="19203" rIns="91440" bIns="45720" rtlCol="0">
            <a:no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La arquitectura ofrece la alternativa al núcleo monolítico, se basa en una programación altamente modular y tiene un tamaño mucho menor que el núcleo monolítico. Como consecuencia, el refinamiento y el control de errores son mas rápidos y sencillos. Además, la actualización de los servicios es más sencilla y ágil. Ya que solo es necesario la recopilación del servicio y no de todo el núcleo. Como desventaja, El rendimiento se ve afectado negativamente.</a:t>
            </a:r>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En la actualidad la mayoría de los sistemas operativos distribuidos en desarrollo tienden a un diseño de micro núcleo el cual aun siendo un poco mas lento, garantiza una estabilidad mayor y un aumento de la flexibilidad del sistema.</a:t>
            </a:r>
          </a:p>
        </p:txBody>
      </p:sp>
    </p:spTree>
    <p:extLst>
      <p:ext uri="{BB962C8B-B14F-4D97-AF65-F5344CB8AC3E}">
        <p14:creationId xmlns:p14="http://schemas.microsoft.com/office/powerpoint/2010/main" val="164733733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Escalabilidad</a:t>
            </a:r>
          </a:p>
        </p:txBody>
      </p:sp>
      <p:sp>
        <p:nvSpPr>
          <p:cNvPr id="10242"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Un sistema operativo distribuido debería funcionar tanto para una docena de computadoras como para mil en una sola red, el tipo de red utilizada no debe de ser un problema ni su topología.</a:t>
            </a:r>
          </a:p>
        </p:txBody>
      </p:sp>
    </p:spTree>
    <p:extLst>
      <p:ext uri="{BB962C8B-B14F-4D97-AF65-F5344CB8AC3E}">
        <p14:creationId xmlns:p14="http://schemas.microsoft.com/office/powerpoint/2010/main" val="2928561978"/>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Sincronización</a:t>
            </a:r>
          </a:p>
        </p:txBody>
      </p:sp>
      <p:sp>
        <p:nvSpPr>
          <p:cNvPr id="11266"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Los sistemas operativos distribuidos tienen un reloj por cada ordenador del sistema, con lo que es fundamental una coordinación entre todos los relojes para mostrar una hora única. Los osciladores de cada ordenador son ligeramente diferentes, y como consecuencia todo los relojes sufren un desfase y deben ser sincronizados continuamente. La sincronización no es trivial, porque se realiza a través de mensajes por la red. Cuyo tiempo de envió pude ser variable y depender de muchos factores como la distancia, la velocidad de transmisión y la propia estructura de la red.</a:t>
            </a:r>
          </a:p>
        </p:txBody>
      </p:sp>
    </p:spTree>
    <p:extLst>
      <p:ext uri="{BB962C8B-B14F-4D97-AF65-F5344CB8AC3E}">
        <p14:creationId xmlns:p14="http://schemas.microsoft.com/office/powerpoint/2010/main" val="207385633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El Reloj</a:t>
            </a:r>
          </a:p>
        </p:txBody>
      </p:sp>
      <p:sp>
        <p:nvSpPr>
          <p:cNvPr id="12290" name="Rectangle 2"/>
          <p:cNvSpPr>
            <a:spLocks noGrp="1" noChangeArrowheads="1"/>
          </p:cNvSpPr>
          <p:nvPr>
            <p:ph type="body" idx="1"/>
          </p:nvPr>
        </p:nvSpPr>
        <p:spPr>
          <a:xfrm>
            <a:off x="1980049" y="1604329"/>
            <a:ext cx="8229024" cy="3977698"/>
          </a:xfrm>
          <a:ln/>
        </p:spPr>
        <p:txBody>
          <a:bodyPr vert="horz" lIns="91440" tIns="19203" rIns="91440" bIns="45720" rtlCol="0">
            <a:normAutofit/>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La sincronización del reloj no tiene que ser exacta y bastara con que sea aproximadamente igual en todos los ordenadores. Hay que tener en cuenta eso si. El modo de actualizar la hora de un reloj es particular. Es fundamenta no retrasar nunca la hora, aunque el reloj adelante. En vez de eso, hay que atrasar la actualizaron del reloj. Frenarlo. Hasta que alcance la hora aproximada. Existen diferentes algoritmos de actualizan de la hora. </a:t>
            </a:r>
          </a:p>
        </p:txBody>
      </p:sp>
    </p:spTree>
    <p:extLst>
      <p:ext uri="{BB962C8B-B14F-4D97-AF65-F5344CB8AC3E}">
        <p14:creationId xmlns:p14="http://schemas.microsoft.com/office/powerpoint/2010/main" val="180022067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dirty="0"/>
              <a:t>Funcionamiento Lógico del Sistema</a:t>
            </a:r>
          </a:p>
        </p:txBody>
      </p:sp>
      <p:sp>
        <p:nvSpPr>
          <p:cNvPr id="13314" name="Rectangle 2"/>
          <p:cNvSpPr>
            <a:spLocks noGrp="1" noChangeArrowheads="1"/>
          </p:cNvSpPr>
          <p:nvPr>
            <p:ph type="body" idx="1"/>
          </p:nvPr>
        </p:nvSpPr>
        <p:spPr>
          <a:xfrm>
            <a:off x="1980049" y="1604329"/>
            <a:ext cx="8229024" cy="3977698"/>
          </a:xfrm>
          <a:ln/>
        </p:spPr>
        <p:txBody>
          <a:bodyPr vert="horz" lIns="91440" tIns="57610" rIns="91440" bIns="45720" rtlCol="0">
            <a:normAutofit fontScale="25000" lnSpcReduction="20000"/>
          </a:bodyPr>
          <a:lstStyle/>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Servicios de Comunicación</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Sistemas de Ficheros (File </a:t>
            </a:r>
            <a:r>
              <a:rPr lang="es-MX" altLang="es-MX" sz="8000" dirty="0" err="1"/>
              <a:t>Sharing</a:t>
            </a:r>
            <a:r>
              <a:rPr lang="es-MX" altLang="es-MX" sz="8000" dirty="0"/>
              <a:t>)</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Servicios de Nombres</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Servicios de Sincronización y Coordinación</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Memoria Compartida Distribuida</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Gestión de Procesos</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sz="8000" dirty="0"/>
          </a:p>
          <a:p>
            <a:pPr marL="391729" indent="-293797">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8000" dirty="0"/>
              <a:t> Servicio de Seguridad</a:t>
            </a:r>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dirty="0"/>
          </a:p>
          <a:p>
            <a:pPr marL="391729" indent="-293797">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endParaRPr lang="es-MX" altLang="es-MX" dirty="0"/>
          </a:p>
        </p:txBody>
      </p:sp>
    </p:spTree>
    <p:extLst>
      <p:ext uri="{BB962C8B-B14F-4D97-AF65-F5344CB8AC3E}">
        <p14:creationId xmlns:p14="http://schemas.microsoft.com/office/powerpoint/2010/main" val="399526464"/>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86366" y="180304"/>
            <a:ext cx="11513713" cy="6400800"/>
          </a:xfrm>
        </p:spPr>
        <p:txBody>
          <a:bodyPr/>
          <a:lstStyle/>
          <a:p>
            <a:endParaRPr lang="es-MX" dirty="0" smtClean="0"/>
          </a:p>
          <a:p>
            <a:r>
              <a:rPr lang="es-MX" sz="2800" b="1" dirty="0" smtClean="0"/>
              <a:t>Sistemas operativos de red</a:t>
            </a:r>
          </a:p>
          <a:p>
            <a:endParaRPr lang="es-MX" dirty="0"/>
          </a:p>
          <a:p>
            <a:pPr algn="just"/>
            <a:r>
              <a:rPr lang="es-MX" sz="2800" i="1" dirty="0" smtClean="0"/>
              <a:t>“Un </a:t>
            </a:r>
            <a:r>
              <a:rPr lang="es-MX" sz="2800" i="1" dirty="0"/>
              <a:t>sistema operativo de red es un sistema operativo de computadora diseñado para administrar y apoyar a las estaciones de trabajo, computadoras personales y servidores normalmente conectados a una red de área local</a:t>
            </a:r>
            <a:r>
              <a:rPr lang="es-MX" sz="2800" i="1" dirty="0" smtClean="0"/>
              <a:t>.”</a:t>
            </a:r>
          </a:p>
          <a:p>
            <a:pPr algn="just"/>
            <a:endParaRPr lang="es-MX" sz="2800" i="1" dirty="0"/>
          </a:p>
          <a:p>
            <a:pPr algn="just"/>
            <a:r>
              <a:rPr lang="es-MX" sz="2800" i="1" dirty="0"/>
              <a:t>Algunas de las funciones principales de un sistema operativo de red son compartir impresoras, sistemas de archivos comunes, compartición de bases</a:t>
            </a:r>
            <a:r>
              <a:rPr lang="es-MX" sz="2800" i="1" u="sng" dirty="0"/>
              <a:t> </a:t>
            </a:r>
            <a:r>
              <a:rPr lang="es-MX" sz="2800" i="1" dirty="0"/>
              <a:t>de datos y aplicaciones, administración del directorio de nombres de la red y la habilidad de efectuar un servicio de limpieza para el sistema de red.</a:t>
            </a:r>
            <a:endParaRPr lang="es-MX" sz="2800" dirty="0" smtClean="0"/>
          </a:p>
          <a:p>
            <a:endParaRPr lang="es-MX" dirty="0" smtClean="0"/>
          </a:p>
        </p:txBody>
      </p:sp>
    </p:spTree>
    <p:extLst>
      <p:ext uri="{BB962C8B-B14F-4D97-AF65-F5344CB8AC3E}">
        <p14:creationId xmlns:p14="http://schemas.microsoft.com/office/powerpoint/2010/main" val="339983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83334" y="321972"/>
            <a:ext cx="11642503" cy="6297769"/>
          </a:xfrm>
        </p:spPr>
        <p:txBody>
          <a:bodyPr/>
          <a:lstStyle/>
          <a:p>
            <a:endParaRPr lang="es-MX" dirty="0" smtClean="0"/>
          </a:p>
          <a:p>
            <a:r>
              <a:rPr lang="es-MX" sz="2800" b="1" dirty="0" smtClean="0"/>
              <a:t>Ejemplos de sistemas de red</a:t>
            </a:r>
          </a:p>
          <a:p>
            <a:endParaRPr lang="es-MX" sz="2800" dirty="0" smtClean="0"/>
          </a:p>
          <a:p>
            <a:pPr algn="just"/>
            <a:r>
              <a:rPr lang="es-MX" sz="2800" i="1" dirty="0"/>
              <a:t>La lista de sistemas operativos de red incluye al </a:t>
            </a:r>
            <a:r>
              <a:rPr lang="es-MX" sz="2800" i="1" dirty="0" err="1"/>
              <a:t>LANtastic</a:t>
            </a:r>
            <a:r>
              <a:rPr lang="es-MX" sz="2800" i="1" dirty="0"/>
              <a:t> de </a:t>
            </a:r>
            <a:r>
              <a:rPr lang="es-MX" sz="2800" i="1" dirty="0" err="1"/>
              <a:t>Artisoft</a:t>
            </a:r>
            <a:r>
              <a:rPr lang="es-MX" sz="2800" i="1" dirty="0"/>
              <a:t>, </a:t>
            </a:r>
            <a:r>
              <a:rPr lang="es-MX" sz="2800" i="1" dirty="0" err="1"/>
              <a:t>Banyan</a:t>
            </a:r>
            <a:r>
              <a:rPr lang="es-MX" sz="2800" i="1" dirty="0"/>
              <a:t> VINES, NetWare de Novell y LAN Manager de Microsoft.</a:t>
            </a:r>
            <a:endParaRPr lang="es-MX" sz="2800" dirty="0" smtClean="0"/>
          </a:p>
        </p:txBody>
      </p:sp>
      <p:pic>
        <p:nvPicPr>
          <p:cNvPr id="2" name="Imagen 1"/>
          <p:cNvPicPr>
            <a:picLocks noChangeAspect="1"/>
          </p:cNvPicPr>
          <p:nvPr/>
        </p:nvPicPr>
        <p:blipFill>
          <a:blip r:embed="rId2"/>
          <a:stretch>
            <a:fillRect/>
          </a:stretch>
        </p:blipFill>
        <p:spPr>
          <a:xfrm>
            <a:off x="3679087" y="3090930"/>
            <a:ext cx="4425438" cy="3206839"/>
          </a:xfrm>
          <a:prstGeom prst="rect">
            <a:avLst/>
          </a:prstGeom>
        </p:spPr>
      </p:pic>
    </p:spTree>
    <p:extLst>
      <p:ext uri="{BB962C8B-B14F-4D97-AF65-F5344CB8AC3E}">
        <p14:creationId xmlns:p14="http://schemas.microsoft.com/office/powerpoint/2010/main" val="2112565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12192000" cy="6858000"/>
          </a:xfrm>
        </p:spPr>
        <p:txBody>
          <a:bodyPr/>
          <a:lstStyle/>
          <a:p>
            <a:endParaRPr lang="es-MX" dirty="0" smtClean="0"/>
          </a:p>
          <a:p>
            <a:r>
              <a:rPr lang="es-MX" sz="2800" dirty="0"/>
              <a:t>Las </a:t>
            </a:r>
            <a:r>
              <a:rPr lang="es-MX" sz="2800" b="1" dirty="0"/>
              <a:t>funciones</a:t>
            </a:r>
            <a:r>
              <a:rPr lang="es-MX" sz="2800" dirty="0"/>
              <a:t> principales de un sistema operativo de red son</a:t>
            </a:r>
            <a:r>
              <a:rPr lang="es-MX" sz="2800" dirty="0" smtClean="0"/>
              <a:t>:</a:t>
            </a:r>
          </a:p>
          <a:p>
            <a:endParaRPr lang="es-MX" sz="2800" dirty="0"/>
          </a:p>
          <a:p>
            <a:pPr algn="just"/>
            <a:r>
              <a:rPr lang="es-MX" sz="2800" dirty="0" smtClean="0"/>
              <a:t> * Conectar </a:t>
            </a:r>
            <a:r>
              <a:rPr lang="es-MX" sz="2800" dirty="0"/>
              <a:t>los equipos, periféricos y demás dispositivos de la red.</a:t>
            </a:r>
          </a:p>
          <a:p>
            <a:pPr algn="just"/>
            <a:r>
              <a:rPr lang="es-MX" sz="2800" dirty="0" smtClean="0"/>
              <a:t> * Coordinar </a:t>
            </a:r>
            <a:r>
              <a:rPr lang="es-MX" sz="2800" dirty="0"/>
              <a:t>las funciones de estos elementos.</a:t>
            </a:r>
          </a:p>
          <a:p>
            <a:pPr algn="just"/>
            <a:r>
              <a:rPr lang="es-MX" sz="2800" dirty="0" smtClean="0"/>
              <a:t> * Controlar </a:t>
            </a:r>
            <a:r>
              <a:rPr lang="es-MX" sz="2800" dirty="0"/>
              <a:t>el acceso a los datos y a los elementos.</a:t>
            </a:r>
          </a:p>
          <a:p>
            <a:pPr algn="just"/>
            <a:endParaRPr lang="es-MX" dirty="0" smtClean="0"/>
          </a:p>
        </p:txBody>
      </p:sp>
    </p:spTree>
    <p:extLst>
      <p:ext uri="{BB962C8B-B14F-4D97-AF65-F5344CB8AC3E}">
        <p14:creationId xmlns:p14="http://schemas.microsoft.com/office/powerpoint/2010/main" val="28499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2124" y="0"/>
            <a:ext cx="11462197" cy="6858000"/>
          </a:xfrm>
        </p:spPr>
        <p:txBody>
          <a:bodyPr/>
          <a:lstStyle/>
          <a:p>
            <a:endParaRPr lang="es-MX" dirty="0" smtClean="0"/>
          </a:p>
          <a:p>
            <a:r>
              <a:rPr lang="es-MX" sz="2800" u="sng" dirty="0"/>
              <a:t>Sistemas operativos de Novell</a:t>
            </a:r>
            <a:r>
              <a:rPr lang="es-MX" sz="2800" dirty="0"/>
              <a:t/>
            </a:r>
            <a:br>
              <a:rPr lang="es-MX" sz="2800" dirty="0"/>
            </a:br>
            <a:endParaRPr lang="es-MX" sz="2800" dirty="0"/>
          </a:p>
          <a:p>
            <a:pPr algn="just"/>
            <a:r>
              <a:rPr lang="es-MX" sz="2800" dirty="0"/>
              <a:t>Es una de las plataformas de servicio más fiable para ofrecer acceso seguro y continuado a la red y los recursos de información, sobre todo en cuanto a servidores de archivos. El sistema </a:t>
            </a:r>
            <a:r>
              <a:rPr lang="es-MX" sz="2800" dirty="0" smtClean="0"/>
              <a:t>operativo </a:t>
            </a:r>
            <a:r>
              <a:rPr lang="es-MX" sz="2800" dirty="0" err="1"/>
              <a:t>Netware</a:t>
            </a:r>
            <a:r>
              <a:rPr lang="es-MX" sz="2800" dirty="0"/>
              <a:t> está formado por aplicaciones de servidor y cliente. Proporciona servicios como administración de archivos (mediante la base de datos NDS), </a:t>
            </a:r>
            <a:r>
              <a:rPr lang="es-MX" sz="2800" dirty="0" smtClean="0"/>
              <a:t>seguridad </a:t>
            </a:r>
            <a:r>
              <a:rPr lang="es-MX" sz="2800" dirty="0"/>
              <a:t>de gran alcance y servicios de impresión transparentes al usuario. Tiene como inconveniente que no puede </a:t>
            </a:r>
            <a:r>
              <a:rPr lang="es-MX" sz="2800" dirty="0" err="1"/>
              <a:t>interoperar</a:t>
            </a:r>
            <a:r>
              <a:rPr lang="es-MX" sz="2800" dirty="0"/>
              <a:t> con otras redes de Windows NT.</a:t>
            </a:r>
          </a:p>
          <a:p>
            <a:endParaRPr lang="es-MX" dirty="0" smtClean="0"/>
          </a:p>
        </p:txBody>
      </p:sp>
    </p:spTree>
    <p:extLst>
      <p:ext uri="{BB962C8B-B14F-4D97-AF65-F5344CB8AC3E}">
        <p14:creationId xmlns:p14="http://schemas.microsoft.com/office/powerpoint/2010/main" val="554646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34850" y="0"/>
            <a:ext cx="11500835" cy="6581104"/>
          </a:xfrm>
        </p:spPr>
        <p:txBody>
          <a:bodyPr/>
          <a:lstStyle/>
          <a:p>
            <a:endParaRPr lang="es-MX" dirty="0" smtClean="0"/>
          </a:p>
          <a:p>
            <a:r>
              <a:rPr lang="es-MX" sz="2800" u="sng" dirty="0"/>
              <a:t>Sistemas operativos de Microsoft</a:t>
            </a:r>
            <a:r>
              <a:rPr lang="es-MX" sz="2800" dirty="0"/>
              <a:t/>
            </a:r>
            <a:br>
              <a:rPr lang="es-MX" sz="2800" dirty="0"/>
            </a:br>
            <a:endParaRPr lang="es-MX" sz="2800" dirty="0"/>
          </a:p>
          <a:p>
            <a:pPr algn="just"/>
            <a:r>
              <a:rPr lang="es-MX" sz="2800" dirty="0"/>
              <a:t>Desde que Microsoft lanzó el primer Windows NT en </a:t>
            </a:r>
            <a:r>
              <a:rPr lang="es-MX" sz="2800" dirty="0" smtClean="0"/>
              <a:t>1993 </a:t>
            </a:r>
            <a:r>
              <a:rPr lang="es-MX" sz="2800" dirty="0"/>
              <a:t>como sistema operativo de red, no ha dejado de evolucionar y de </a:t>
            </a:r>
            <a:r>
              <a:rPr lang="es-MX" sz="2800" dirty="0" smtClean="0"/>
              <a:t>amplificar </a:t>
            </a:r>
            <a:r>
              <a:rPr lang="es-MX" sz="2800" dirty="0"/>
              <a:t>funciones y interoperabilidad con otros sistemas operativos como </a:t>
            </a:r>
            <a:r>
              <a:rPr lang="es-MX" sz="2800" dirty="0" err="1"/>
              <a:t>Netware</a:t>
            </a:r>
            <a:r>
              <a:rPr lang="es-MX" sz="2800" dirty="0"/>
              <a:t>. Windows NT combina el sistema operativo del equipo y de red en un mismo sistema y </a:t>
            </a:r>
            <a:r>
              <a:rPr lang="es-MX" sz="2800" dirty="0" smtClean="0"/>
              <a:t>trabaja </a:t>
            </a:r>
            <a:r>
              <a:rPr lang="es-MX" sz="2800" dirty="0"/>
              <a:t>sobre un modelo de dominio. Está formado por Windows NT Server, que configura un equipo para trabajar como servidor, y Windows NT Workstation, que proporciona a un equipo las funciones de cliente. Después de Windows NT, se </a:t>
            </a:r>
            <a:r>
              <a:rPr lang="es-MX" sz="2800" dirty="0" smtClean="0"/>
              <a:t>presentaron </a:t>
            </a:r>
            <a:r>
              <a:rPr lang="es-MX" sz="2800" dirty="0"/>
              <a:t>Windows Server 2000 y Server 2003.</a:t>
            </a:r>
          </a:p>
          <a:p>
            <a:endParaRPr lang="es-MX" dirty="0" smtClean="0"/>
          </a:p>
        </p:txBody>
      </p:sp>
    </p:spTree>
    <p:extLst>
      <p:ext uri="{BB962C8B-B14F-4D97-AF65-F5344CB8AC3E}">
        <p14:creationId xmlns:p14="http://schemas.microsoft.com/office/powerpoint/2010/main" val="373539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2124" y="0"/>
            <a:ext cx="11487955" cy="6858000"/>
          </a:xfrm>
        </p:spPr>
        <p:txBody>
          <a:bodyPr/>
          <a:lstStyle/>
          <a:p>
            <a:endParaRPr lang="es-MX" dirty="0" smtClean="0"/>
          </a:p>
          <a:p>
            <a:r>
              <a:rPr lang="es-MX" sz="2800" u="sng" dirty="0"/>
              <a:t>Sistemas operativos de Apple</a:t>
            </a:r>
            <a:r>
              <a:rPr lang="es-MX" sz="2800" dirty="0"/>
              <a:t/>
            </a:r>
            <a:br>
              <a:rPr lang="es-MX" sz="2800" dirty="0"/>
            </a:br>
            <a:endParaRPr lang="es-MX" sz="2800" dirty="0"/>
          </a:p>
          <a:p>
            <a:pPr algn="just"/>
            <a:r>
              <a:rPr lang="es-MX" sz="2800" dirty="0"/>
              <a:t>El sistema operativo de red </a:t>
            </a:r>
            <a:r>
              <a:rPr lang="es-MX" sz="2800" dirty="0" err="1"/>
              <a:t>Appletalk</a:t>
            </a:r>
            <a:r>
              <a:rPr lang="es-MX" sz="2800" dirty="0"/>
              <a:t> está completamente integrado en el sistema operativo de cada equipo que ejecuta el Mac OS. La implementación actual de AppleTalk permite posibilidades de interconexión Trabajo en Grupo de alta velocidad entre equipos Apple, así como interoperabilidad con otros equipos y sistemas operativos de red.</a:t>
            </a:r>
          </a:p>
          <a:p>
            <a:endParaRPr lang="es-MX" dirty="0" smtClean="0"/>
          </a:p>
        </p:txBody>
      </p:sp>
    </p:spTree>
    <p:extLst>
      <p:ext uri="{BB962C8B-B14F-4D97-AF65-F5344CB8AC3E}">
        <p14:creationId xmlns:p14="http://schemas.microsoft.com/office/powerpoint/2010/main" val="2936765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73487" y="0"/>
            <a:ext cx="11500834" cy="6858000"/>
          </a:xfrm>
        </p:spPr>
        <p:txBody>
          <a:bodyPr/>
          <a:lstStyle/>
          <a:p>
            <a:endParaRPr lang="es-MX" dirty="0" smtClean="0"/>
          </a:p>
          <a:p>
            <a:r>
              <a:rPr lang="es-MX" sz="2800" u="sng" dirty="0"/>
              <a:t>Redes Unix</a:t>
            </a:r>
            <a:r>
              <a:rPr lang="es-MX" sz="2800" dirty="0"/>
              <a:t/>
            </a:r>
            <a:br>
              <a:rPr lang="es-MX" sz="2800" dirty="0"/>
            </a:br>
            <a:r>
              <a:rPr lang="es-MX" sz="2800" dirty="0"/>
              <a:t> </a:t>
            </a:r>
          </a:p>
          <a:p>
            <a:pPr algn="just"/>
            <a:r>
              <a:rPr lang="es-MX" sz="2800" dirty="0"/>
              <a:t>UNIX es un sistema operativo de propósito general, multiusuario y multitarea, siendo las dos versiones más conocidas Linux y Solaris. Un sistema UNIX está constituido por un equipo central y múltiples terminales para los usuarios. Este sistema operativo ha sido diseñado específicamente para grandes redes, pero también presenta algunas aplicaciones para equipos personales. La característica principal de los sistemas Unix es que todos ellos están basados en el protocolo TCP/IP.</a:t>
            </a:r>
          </a:p>
          <a:p>
            <a:endParaRPr lang="es-MX" dirty="0" smtClean="0"/>
          </a:p>
        </p:txBody>
      </p:sp>
    </p:spTree>
    <p:extLst>
      <p:ext uri="{BB962C8B-B14F-4D97-AF65-F5344CB8AC3E}">
        <p14:creationId xmlns:p14="http://schemas.microsoft.com/office/powerpoint/2010/main" val="88153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980049" y="273629"/>
            <a:ext cx="8229024" cy="1144921"/>
          </a:xfrm>
          <a:ln/>
        </p:spPr>
        <p:txBody>
          <a:bodyPr vert="horz" lIns="91440" tIns="35206" rIns="91440" bIns="45720" rtlCol="0" anchor="ctr">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a:t>Sistemas Operativos Distribuidos</a:t>
            </a:r>
          </a:p>
        </p:txBody>
      </p:sp>
      <p:sp>
        <p:nvSpPr>
          <p:cNvPr id="3074" name="Rectangle 2"/>
          <p:cNvSpPr>
            <a:spLocks noGrp="1" noChangeArrowheads="1"/>
          </p:cNvSpPr>
          <p:nvPr>
            <p:ph type="subTitle" idx="4294967295"/>
          </p:nvPr>
        </p:nvSpPr>
        <p:spPr bwMode="auto">
          <a:xfrm>
            <a:off x="1980049" y="1604329"/>
            <a:ext cx="8229024" cy="397769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7603" rIns="0" bIns="0" rtlCol="0" anchor="ctr">
            <a:normAutofit/>
          </a:bodyPr>
          <a:lstStyle/>
          <a:p>
            <a:pPr marL="195864" indent="-195864" algn="ctr">
              <a:spcAft>
                <a:spcPct val="0"/>
              </a:spcAft>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Su Misión principal consiste en facilitar el acceso y la gestión de los recursos distribuidos en la red.</a:t>
            </a:r>
          </a:p>
          <a:p>
            <a:pPr marL="195864" indent="-195864" algn="ctr">
              <a:spcAft>
                <a:spcPct val="0"/>
              </a:spcAft>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En un sistema operativo distribuido los usuarios pueden acceder a recursos remotos de la misma manera en que lo hacen para los recursos locales.</a:t>
            </a:r>
          </a:p>
          <a:p>
            <a:pPr marL="195864" indent="-195864" algn="ctr">
              <a:spcAft>
                <a:spcPct val="0"/>
              </a:spcAft>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400" dirty="0"/>
              <a:t>Permiten distribuir trabajos, tareas o procesos, entre un conjunto de procesadores. Puede ser que este conjunto de procesadores esté en un equipo o en diferentes, lo cual es transparente para el usuario. </a:t>
            </a:r>
          </a:p>
        </p:txBody>
      </p:sp>
    </p:spTree>
    <p:extLst>
      <p:ext uri="{BB962C8B-B14F-4D97-AF65-F5344CB8AC3E}">
        <p14:creationId xmlns:p14="http://schemas.microsoft.com/office/powerpoint/2010/main" val="1268570365"/>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875</Words>
  <Application>Microsoft Office PowerPoint</Application>
  <PresentationFormat>Panorámica</PresentationFormat>
  <Paragraphs>100</Paragraphs>
  <Slides>19</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Sistemas Operativos Distribuidos</vt:lpstr>
      <vt:lpstr>Características básicas</vt:lpstr>
      <vt:lpstr>Transparencia</vt:lpstr>
      <vt:lpstr>Tipos de transparencia</vt:lpstr>
      <vt:lpstr>Flexibilidad</vt:lpstr>
      <vt:lpstr>Núcleo Monolítico</vt:lpstr>
      <vt:lpstr>Micro Núcleo.</vt:lpstr>
      <vt:lpstr>Escalabilidad</vt:lpstr>
      <vt:lpstr>Sincronización</vt:lpstr>
      <vt:lpstr>El Reloj</vt:lpstr>
      <vt:lpstr>Funcionamiento Lógico del Sistema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dc:creator>
  <cp:lastModifiedBy>julian</cp:lastModifiedBy>
  <cp:revision>6</cp:revision>
  <dcterms:created xsi:type="dcterms:W3CDTF">2015-02-11T02:04:33Z</dcterms:created>
  <dcterms:modified xsi:type="dcterms:W3CDTF">2015-02-11T14:39:06Z</dcterms:modified>
</cp:coreProperties>
</file>