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e9af545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e9af545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e9af545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e9af545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e9af5451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e9af5451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e9af5451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e9af5451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e9af5451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e9af5451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RIESGOS INFORMÁTICOS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00315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Organización del trabajo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7504875" y="3967475"/>
            <a:ext cx="1546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Ivan Montero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Óscar Montero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Alberto Ruiz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Daniel Mascarilla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62" name="Google Shape;62;p13"/>
          <p:cNvCxnSpPr/>
          <p:nvPr/>
        </p:nvCxnSpPr>
        <p:spPr>
          <a:xfrm>
            <a:off x="1785900" y="2612575"/>
            <a:ext cx="5572200" cy="51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24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4"/>
                </a:solidFill>
              </a:rPr>
              <a:t>ÍNDICE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383275" y="813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Factores psicosociales – – – – – – – – – – –  </a:t>
            </a:r>
            <a:r>
              <a:rPr lang="es" sz="2200">
                <a:solidFill>
                  <a:schemeClr val="accent4"/>
                </a:solidFill>
              </a:rPr>
              <a:t>3</a:t>
            </a:r>
            <a:endParaRPr sz="2200">
              <a:solidFill>
                <a:schemeClr val="accent4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Estrés – – – – – – – – – – – – – – – – – – –  </a:t>
            </a:r>
            <a:r>
              <a:rPr lang="es" sz="2200">
                <a:solidFill>
                  <a:schemeClr val="accent4"/>
                </a:solidFill>
              </a:rPr>
              <a:t>4</a:t>
            </a:r>
            <a:endParaRPr sz="2200">
              <a:solidFill>
                <a:schemeClr val="accent4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Síndrome de Burnout – – – – – – – – – – –  </a:t>
            </a:r>
            <a:r>
              <a:rPr lang="es" sz="2200">
                <a:solidFill>
                  <a:schemeClr val="accent4"/>
                </a:solidFill>
              </a:rPr>
              <a:t>5</a:t>
            </a:r>
            <a:endParaRPr sz="2200">
              <a:solidFill>
                <a:schemeClr val="accent4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Mobbing o acoso psicológico  – – – – – – –  </a:t>
            </a:r>
            <a:r>
              <a:rPr lang="es" sz="2200">
                <a:solidFill>
                  <a:schemeClr val="accent4"/>
                </a:solidFill>
              </a:rPr>
              <a:t>6</a:t>
            </a:r>
            <a:endParaRPr sz="2200">
              <a:solidFill>
                <a:schemeClr val="accent4"/>
              </a:solidFill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675" y="2694200"/>
            <a:ext cx="3440675" cy="2293775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400">
                <a:solidFill>
                  <a:schemeClr val="accent4"/>
                </a:solidFill>
              </a:rPr>
              <a:t>Factores psicosociales</a:t>
            </a:r>
            <a:endParaRPr sz="3400">
              <a:solidFill>
                <a:schemeClr val="accent4"/>
              </a:solidFill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Enfermedades o problemas que podemos desarrollar:</a:t>
            </a:r>
            <a:endParaRPr sz="17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Arial"/>
              <a:buChar char="●"/>
            </a:pPr>
            <a:r>
              <a:rPr lang="es" sz="17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Carga mental.</a:t>
            </a:r>
            <a:endParaRPr sz="17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Arial"/>
              <a:buChar char="●"/>
            </a:pPr>
            <a:r>
              <a:rPr lang="es" sz="17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Insatisfacción laboral.</a:t>
            </a:r>
            <a:endParaRPr sz="17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Arial"/>
              <a:buChar char="●"/>
            </a:pPr>
            <a:r>
              <a:rPr lang="es" sz="17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Problemas de relación.</a:t>
            </a:r>
            <a:endParaRPr sz="17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Arial"/>
              <a:buChar char="●"/>
            </a:pPr>
            <a:r>
              <a:rPr lang="es" sz="17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Desmotivación laboral, etc.</a:t>
            </a:r>
            <a:endParaRPr sz="17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Arial"/>
              <a:buChar char="●"/>
            </a:pPr>
            <a:r>
              <a:rPr lang="es" sz="17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Estrés.</a:t>
            </a:r>
            <a:endParaRPr sz="17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825" y="2062650"/>
            <a:ext cx="3136025" cy="263425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700">
                <a:solidFill>
                  <a:schemeClr val="accent4"/>
                </a:solidFill>
              </a:rPr>
              <a:t>Estrés</a:t>
            </a:r>
            <a:endParaRPr sz="3700">
              <a:solidFill>
                <a:schemeClr val="accent4"/>
              </a:solidFill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94525"/>
            <a:ext cx="5639100" cy="42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71"/>
              <a:t>Problemas de salud que puede causar:</a:t>
            </a:r>
            <a:endParaRPr sz="3271"/>
          </a:p>
          <a:p>
            <a:pPr indent="-355142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●"/>
            </a:pPr>
            <a:r>
              <a:rPr lang="es" sz="2571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La presión arterial alta</a:t>
            </a:r>
            <a:endParaRPr sz="2571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14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●"/>
            </a:pPr>
            <a:r>
              <a:rPr lang="es" sz="2571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Enfermedades cardiacas</a:t>
            </a:r>
            <a:endParaRPr sz="2571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14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●"/>
            </a:pPr>
            <a:r>
              <a:rPr lang="es" sz="2571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Obesidad</a:t>
            </a:r>
            <a:endParaRPr sz="2571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14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●"/>
            </a:pPr>
            <a:r>
              <a:rPr lang="es" sz="2571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Diabetes</a:t>
            </a:r>
            <a:endParaRPr sz="2571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14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●"/>
            </a:pPr>
            <a:r>
              <a:rPr lang="es" sz="2571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Ansiedad</a:t>
            </a:r>
            <a:endParaRPr sz="2571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14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●"/>
            </a:pPr>
            <a:r>
              <a:rPr lang="es" sz="2571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Depresión</a:t>
            </a:r>
            <a:endParaRPr sz="2571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14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●"/>
            </a:pPr>
            <a:r>
              <a:rPr lang="es" sz="2571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Dolor muscular </a:t>
            </a:r>
            <a:endParaRPr sz="2571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14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●"/>
            </a:pPr>
            <a:r>
              <a:rPr lang="es" sz="2571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Problemas para dormir</a:t>
            </a:r>
            <a:endParaRPr sz="2571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14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●"/>
            </a:pPr>
            <a:r>
              <a:rPr lang="es" sz="2571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Dificultades reproductivas</a:t>
            </a:r>
            <a:endParaRPr sz="2571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14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●"/>
            </a:pPr>
            <a:r>
              <a:rPr lang="es" sz="2571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Problemas de memoria</a:t>
            </a:r>
            <a:endParaRPr sz="2571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875" y="2094388"/>
            <a:ext cx="4226199" cy="2641375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88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800">
                <a:solidFill>
                  <a:schemeClr val="accent4"/>
                </a:solidFill>
              </a:rPr>
              <a:t>Síndrome de Burnout</a:t>
            </a:r>
            <a:endParaRPr sz="3800">
              <a:solidFill>
                <a:schemeClr val="accent4"/>
              </a:solidFill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508000" y="1225300"/>
            <a:ext cx="4603800" cy="19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859"/>
              <a:t>Principales síntomas:</a:t>
            </a:r>
            <a:endParaRPr sz="6859"/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●"/>
            </a:pPr>
            <a:r>
              <a:rPr lang="es" sz="45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Agotamiento físico y mental</a:t>
            </a:r>
            <a:endParaRPr sz="45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●"/>
            </a:pPr>
            <a:r>
              <a:rPr lang="es" sz="45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Despersonalización y cinismo</a:t>
            </a:r>
            <a:endParaRPr sz="45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59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155" y="2879450"/>
            <a:ext cx="3721946" cy="2067749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275" y="2879450"/>
            <a:ext cx="3778525" cy="206775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2" name="Google Shape;92;p17"/>
          <p:cNvSpPr txBox="1"/>
          <p:nvPr/>
        </p:nvSpPr>
        <p:spPr>
          <a:xfrm>
            <a:off x="4286775" y="1597050"/>
            <a:ext cx="466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rgbClr val="999999"/>
              </a:solidFill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227225" y="1225300"/>
            <a:ext cx="4603800" cy="19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48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979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48"/>
              <a:buFont typeface="Arial"/>
              <a:buChar char="●"/>
            </a:pPr>
            <a:r>
              <a:rPr lang="es" sz="1848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Descenso en la productividad laboral</a:t>
            </a:r>
            <a:endParaRPr sz="1848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979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48"/>
              <a:buFont typeface="Arial"/>
              <a:buChar char="●"/>
            </a:pPr>
            <a:r>
              <a:rPr lang="es" sz="1848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Desmotivación</a:t>
            </a:r>
            <a:endParaRPr sz="1848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400">
                <a:solidFill>
                  <a:schemeClr val="accent4"/>
                </a:solidFill>
              </a:rPr>
              <a:t>Mobbing o acoso psicológico</a:t>
            </a:r>
            <a:endParaRPr sz="3400">
              <a:solidFill>
                <a:schemeClr val="accent4"/>
              </a:solidFill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620850" y="1306188"/>
            <a:ext cx="8328300" cy="9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Arial"/>
              <a:buChar char="●"/>
            </a:pPr>
            <a:r>
              <a:rPr lang="es" sz="15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Se considera mobbing cuando un trabajador o grupo de trabajadores acosan a una misma persona concurridamente. El mobbing provoca un gran estrés laboral.</a:t>
            </a:r>
            <a:endParaRPr sz="2200">
              <a:solidFill>
                <a:srgbClr val="B7B7B7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00" y="2168225"/>
            <a:ext cx="4163150" cy="242315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6572" y="2168212"/>
            <a:ext cx="3585728" cy="2423168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