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507c77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4507c77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4507c77e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4507c77e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4507c77e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4507c77e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4507c77e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4507c77e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4507c77e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4507c77e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4507c77e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4507c77e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4507c77e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4507c77e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RECERCA IDEA DE NEGOCI</a:t>
            </a:r>
            <a:endParaRPr/>
          </a:p>
        </p:txBody>
      </p:sp>
      <p:sp>
        <p:nvSpPr>
          <p:cNvPr id="135" name="Google Shape;135;p13"/>
          <p:cNvSpPr txBox="1"/>
          <p:nvPr>
            <p:ph idx="1" type="subTitle"/>
          </p:nvPr>
        </p:nvSpPr>
        <p:spPr>
          <a:xfrm>
            <a:off x="6332300" y="3944875"/>
            <a:ext cx="2761200" cy="1155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Alumne: Daniel Mascarilla del Olmo</a:t>
            </a:r>
            <a:endParaRPr/>
          </a:p>
          <a:p>
            <a:pPr indent="0" lvl="0" marL="0" rtl="0" algn="just">
              <a:spcBef>
                <a:spcPts val="0"/>
              </a:spcBef>
              <a:spcAft>
                <a:spcPts val="0"/>
              </a:spcAft>
              <a:buNone/>
            </a:pPr>
            <a:r>
              <a:rPr lang="es"/>
              <a:t>Data: 10/10/2022</a:t>
            </a:r>
            <a:endParaRPr/>
          </a:p>
          <a:p>
            <a:pPr indent="0" lvl="0" marL="0" rtl="0" algn="just">
              <a:spcBef>
                <a:spcPts val="0"/>
              </a:spcBef>
              <a:spcAft>
                <a:spcPts val="0"/>
              </a:spcAft>
              <a:buNone/>
            </a:pPr>
            <a:r>
              <a:rPr lang="es"/>
              <a:t>Professor/a : Vanessa Rodríguez</a:t>
            </a:r>
            <a:endParaRPr/>
          </a:p>
          <a:p>
            <a:pPr indent="0" lvl="0" marL="0" rtl="0" algn="just">
              <a:spcBef>
                <a:spcPts val="0"/>
              </a:spcBef>
              <a:spcAft>
                <a:spcPts val="0"/>
              </a:spcAft>
              <a:buNone/>
            </a:pPr>
            <a:r>
              <a:rPr lang="es"/>
              <a:t>Curs: ASIX1</a:t>
            </a:r>
            <a:endParaRPr/>
          </a:p>
          <a:p>
            <a:pPr indent="0" lvl="0" marL="0" rtl="0" algn="just">
              <a:spcBef>
                <a:spcPts val="0"/>
              </a:spcBef>
              <a:spcAft>
                <a:spcPts val="0"/>
              </a:spcAft>
              <a:buNone/>
            </a:pPr>
            <a:r>
              <a:rPr lang="es"/>
              <a:t>Centre: Jaume Viladoms</a:t>
            </a:r>
            <a:endParaRPr/>
          </a:p>
        </p:txBody>
      </p:sp>
      <p:pic>
        <p:nvPicPr>
          <p:cNvPr id="136" name="Google Shape;136;p13"/>
          <p:cNvPicPr preferRelativeResize="0"/>
          <p:nvPr/>
        </p:nvPicPr>
        <p:blipFill>
          <a:blip r:embed="rId3">
            <a:alphaModFix/>
          </a:blip>
          <a:stretch>
            <a:fillRect/>
          </a:stretch>
        </p:blipFill>
        <p:spPr>
          <a:xfrm>
            <a:off x="712700" y="2833675"/>
            <a:ext cx="1796200" cy="1796200"/>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u="sng"/>
              <a:t>ÍNDEX</a:t>
            </a:r>
            <a:endParaRPr b="1" u="sng"/>
          </a:p>
        </p:txBody>
      </p:sp>
      <p:sp>
        <p:nvSpPr>
          <p:cNvPr id="142" name="Google Shape;142;p14"/>
          <p:cNvSpPr txBox="1"/>
          <p:nvPr>
            <p:ph idx="1" type="body"/>
          </p:nvPr>
        </p:nvSpPr>
        <p:spPr>
          <a:xfrm>
            <a:off x="1052550" y="1081800"/>
            <a:ext cx="7038900" cy="29112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Font typeface="Arial"/>
              <a:buAutoNum type="arabicPeriod"/>
            </a:pPr>
            <a:r>
              <a:rPr lang="es" sz="1800">
                <a:latin typeface="Arial"/>
                <a:ea typeface="Arial"/>
                <a:cs typeface="Arial"/>
                <a:sym typeface="Arial"/>
              </a:rPr>
              <a:t>Explica una idea de negoci que ja existeix.</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AutoNum type="arabicPeriod"/>
            </a:pPr>
            <a:r>
              <a:rPr lang="es" sz="1800">
                <a:latin typeface="Arial"/>
                <a:ea typeface="Arial"/>
                <a:cs typeface="Arial"/>
                <a:sym typeface="Arial"/>
              </a:rPr>
              <a:t>Quina necessitat cobreix?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s" sz="1800">
                <a:latin typeface="Arial"/>
                <a:ea typeface="Arial"/>
                <a:cs typeface="Arial"/>
                <a:sym typeface="Arial"/>
              </a:rPr>
              <a:t>Està relacionada amb algun canvi social?</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s" sz="1800">
                <a:latin typeface="Arial"/>
                <a:ea typeface="Arial"/>
                <a:cs typeface="Arial"/>
                <a:sym typeface="Arial"/>
              </a:rPr>
              <a:t>Per què és innovadora?</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rabicPeriod"/>
            </a:pPr>
            <a:r>
              <a:rPr lang="es" sz="1800">
                <a:latin typeface="Arial"/>
                <a:ea typeface="Arial"/>
                <a:cs typeface="Arial"/>
                <a:sym typeface="Arial"/>
              </a:rPr>
              <a:t>A qui va dirigida? Detalla’n el segment o el nínxol de mercat</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AutoNum type="arabicPeriod"/>
            </a:pPr>
            <a:r>
              <a:rPr lang="es" sz="1800">
                <a:latin typeface="Arial"/>
                <a:ea typeface="Arial"/>
                <a:cs typeface="Arial"/>
                <a:sym typeface="Arial"/>
              </a:rPr>
              <a:t>Comenta el significat de la següent frase i explica qui la va formular: “el fracàs és una gran oportunitat per començar de nou amb més intel·ligència”, Henry Ford</a:t>
            </a:r>
            <a:endParaRPr sz="1800">
              <a:latin typeface="Arial"/>
              <a:ea typeface="Arial"/>
              <a:cs typeface="Arial"/>
              <a:sym typeface="Arial"/>
            </a:endParaRPr>
          </a:p>
          <a:p>
            <a:pPr indent="0" lvl="0" marL="0" rtl="0" algn="l">
              <a:spcBef>
                <a:spcPts val="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Font typeface="Arial"/>
              <a:buAutoNum type="arabicPeriod"/>
            </a:pPr>
            <a:r>
              <a:rPr lang="es" sz="1800">
                <a:latin typeface="Arial"/>
                <a:ea typeface="Arial"/>
                <a:cs typeface="Arial"/>
                <a:sym typeface="Arial"/>
              </a:rPr>
              <a:t>Explica una idea de negoci que ja existeix.</a:t>
            </a:r>
            <a:endParaRPr sz="1800">
              <a:latin typeface="Arial"/>
              <a:ea typeface="Arial"/>
              <a:cs typeface="Arial"/>
              <a:sym typeface="Arial"/>
            </a:endParaRPr>
          </a:p>
        </p:txBody>
      </p:sp>
      <p:sp>
        <p:nvSpPr>
          <p:cNvPr id="148" name="Google Shape;148;p15"/>
          <p:cNvSpPr txBox="1"/>
          <p:nvPr>
            <p:ph idx="1" type="body"/>
          </p:nvPr>
        </p:nvSpPr>
        <p:spPr>
          <a:xfrm>
            <a:off x="933875" y="1050275"/>
            <a:ext cx="7195800" cy="1783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800"/>
              <a:t>Wallapop és una aplicació per al mòbil que permet comprar i vendre articles de segona mà amb l'avantatge de la geolocalització, és a dir, ens permet buscar i oferir productes per proximitat.</a:t>
            </a:r>
            <a:endParaRPr sz="1800"/>
          </a:p>
          <a:p>
            <a:pPr indent="0" lvl="0" marL="0" rtl="0" algn="just">
              <a:spcBef>
                <a:spcPts val="1200"/>
              </a:spcBef>
              <a:spcAft>
                <a:spcPts val="1200"/>
              </a:spcAft>
              <a:buNone/>
            </a:pPr>
            <a:r>
              <a:rPr lang="es" sz="1800"/>
              <a:t>És una plataforma de economía colaborativa.</a:t>
            </a:r>
            <a:endParaRPr sz="1800"/>
          </a:p>
        </p:txBody>
      </p:sp>
      <p:sp>
        <p:nvSpPr>
          <p:cNvPr id="149" name="Google Shape;149;p15"/>
          <p:cNvSpPr txBox="1"/>
          <p:nvPr/>
        </p:nvSpPr>
        <p:spPr>
          <a:xfrm>
            <a:off x="1297500" y="846150"/>
            <a:ext cx="3314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933875" y="2980125"/>
            <a:ext cx="3043000" cy="1877492"/>
          </a:xfrm>
          <a:prstGeom prst="rect">
            <a:avLst/>
          </a:prstGeom>
          <a:noFill/>
          <a:ln cap="flat" cmpd="sng" w="38100">
            <a:solidFill>
              <a:srgbClr val="75FFBA"/>
            </a:solidFill>
            <a:prstDash val="solid"/>
            <a:round/>
            <a:headEnd len="sm" w="sm" type="none"/>
            <a:tailEnd len="sm" w="sm" type="none"/>
          </a:ln>
        </p:spPr>
      </p:pic>
      <p:pic>
        <p:nvPicPr>
          <p:cNvPr id="151" name="Google Shape;151;p15"/>
          <p:cNvPicPr preferRelativeResize="0"/>
          <p:nvPr/>
        </p:nvPicPr>
        <p:blipFill>
          <a:blip r:embed="rId4">
            <a:alphaModFix/>
          </a:blip>
          <a:stretch>
            <a:fillRect/>
          </a:stretch>
        </p:blipFill>
        <p:spPr>
          <a:xfrm>
            <a:off x="4791941" y="2980125"/>
            <a:ext cx="3337810" cy="1877499"/>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s" sz="1800">
                <a:latin typeface="Arial"/>
                <a:ea typeface="Arial"/>
                <a:cs typeface="Arial"/>
                <a:sym typeface="Arial"/>
              </a:rPr>
              <a:t>2.	</a:t>
            </a:r>
            <a:r>
              <a:rPr lang="es" sz="1800">
                <a:latin typeface="Arial"/>
                <a:ea typeface="Arial"/>
                <a:cs typeface="Arial"/>
                <a:sym typeface="Arial"/>
              </a:rPr>
              <a:t>Quina necessitat cobreix? </a:t>
            </a:r>
            <a:endParaRPr/>
          </a:p>
        </p:txBody>
      </p:sp>
      <p:sp>
        <p:nvSpPr>
          <p:cNvPr id="157" name="Google Shape;157;p16"/>
          <p:cNvSpPr txBox="1"/>
          <p:nvPr>
            <p:ph idx="1" type="body"/>
          </p:nvPr>
        </p:nvSpPr>
        <p:spPr>
          <a:xfrm>
            <a:off x="4657875" y="1573550"/>
            <a:ext cx="4335000" cy="2517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800"/>
              <a:t>Aquesta plataforma cobreix la necessitat de permetre a la gent poder utilitzar un producte i si més endevant ja no el volen, en lloc de llençar-ho a la brossa i generar més brossa, vendre el producte a una altre persona i que aquesta nova persona el reutilitzi.</a:t>
            </a:r>
            <a:endParaRPr sz="1800"/>
          </a:p>
        </p:txBody>
      </p:sp>
      <p:pic>
        <p:nvPicPr>
          <p:cNvPr id="158" name="Google Shape;158;p16"/>
          <p:cNvPicPr preferRelativeResize="0"/>
          <p:nvPr/>
        </p:nvPicPr>
        <p:blipFill>
          <a:blip r:embed="rId3">
            <a:alphaModFix/>
          </a:blip>
          <a:stretch>
            <a:fillRect/>
          </a:stretch>
        </p:blipFill>
        <p:spPr>
          <a:xfrm>
            <a:off x="450775" y="1516513"/>
            <a:ext cx="4048725" cy="2631671"/>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142925" y="3079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1800">
                <a:latin typeface="Arial"/>
                <a:ea typeface="Arial"/>
                <a:cs typeface="Arial"/>
                <a:sym typeface="Arial"/>
              </a:rPr>
              <a:t>3.	</a:t>
            </a:r>
            <a:r>
              <a:rPr lang="es" sz="1800">
                <a:latin typeface="Arial"/>
                <a:ea typeface="Arial"/>
                <a:cs typeface="Arial"/>
                <a:sym typeface="Arial"/>
              </a:rPr>
              <a:t>Està relacionada amb algun canvi social?</a:t>
            </a:r>
            <a:endParaRPr/>
          </a:p>
        </p:txBody>
      </p:sp>
      <p:sp>
        <p:nvSpPr>
          <p:cNvPr id="164" name="Google Shape;164;p17"/>
          <p:cNvSpPr txBox="1"/>
          <p:nvPr>
            <p:ph idx="1" type="body"/>
          </p:nvPr>
        </p:nvSpPr>
        <p:spPr>
          <a:xfrm>
            <a:off x="559000" y="1393725"/>
            <a:ext cx="3356400" cy="244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Jo crec que aquesta plataforma, no tant en el seu inici, però si ara està relacionada amb un canvi social, un canvi de xip de la gent al voltant sobre el canvi climàtic.  És a dir, la plataforma com a tal no incita a que la gent vengui els seus productes per ajudar al canvi climàtic, però </a:t>
            </a:r>
            <a:r>
              <a:rPr lang="es"/>
              <a:t>sí</a:t>
            </a:r>
            <a:r>
              <a:rPr lang="es"/>
              <a:t> que venent i reutilitzant coses ajudes al canvi, ja que no es produeixen tantes deixalles d’alguns productes.</a:t>
            </a:r>
            <a:endParaRPr/>
          </a:p>
        </p:txBody>
      </p:sp>
      <p:pic>
        <p:nvPicPr>
          <p:cNvPr id="165" name="Google Shape;165;p17"/>
          <p:cNvPicPr preferRelativeResize="0"/>
          <p:nvPr/>
        </p:nvPicPr>
        <p:blipFill>
          <a:blip r:embed="rId3">
            <a:alphaModFix/>
          </a:blip>
          <a:stretch>
            <a:fillRect/>
          </a:stretch>
        </p:blipFill>
        <p:spPr>
          <a:xfrm>
            <a:off x="4230975" y="1393688"/>
            <a:ext cx="4339877" cy="2441181"/>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117175" y="4473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s" sz="1800">
                <a:latin typeface="Arial"/>
                <a:ea typeface="Arial"/>
                <a:cs typeface="Arial"/>
                <a:sym typeface="Arial"/>
              </a:rPr>
              <a:t>4.	</a:t>
            </a:r>
            <a:r>
              <a:rPr lang="es" sz="1800">
                <a:latin typeface="Arial"/>
                <a:ea typeface="Arial"/>
                <a:cs typeface="Arial"/>
                <a:sym typeface="Arial"/>
              </a:rPr>
              <a:t>Per què és innovadora?</a:t>
            </a:r>
            <a:endParaRPr sz="1800">
              <a:latin typeface="Arial"/>
              <a:ea typeface="Arial"/>
              <a:cs typeface="Arial"/>
              <a:sym typeface="Arial"/>
            </a:endParaRPr>
          </a:p>
        </p:txBody>
      </p:sp>
      <p:sp>
        <p:nvSpPr>
          <p:cNvPr id="171" name="Google Shape;171;p18"/>
          <p:cNvSpPr txBox="1"/>
          <p:nvPr>
            <p:ph idx="1" type="body"/>
          </p:nvPr>
        </p:nvSpPr>
        <p:spPr>
          <a:xfrm>
            <a:off x="85850" y="1361477"/>
            <a:ext cx="5684400" cy="30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s" sz="1802"/>
              <a:t>Aquesta idea és innovadora ja que permet a la gent reutilitzar els productes que han utilitzat </a:t>
            </a:r>
            <a:r>
              <a:rPr lang="es" sz="1802"/>
              <a:t>altres</a:t>
            </a:r>
            <a:r>
              <a:rPr lang="es" sz="1802"/>
              <a:t> persones, això encara que no entri dins dels plans de Wallapop des d’un inici, ajuda molt al canvi climàtic, ja que enlloc de comprar un producte nou, si pots </a:t>
            </a:r>
            <a:r>
              <a:rPr lang="es" sz="1802"/>
              <a:t>reutilitzar</a:t>
            </a:r>
            <a:r>
              <a:rPr lang="es" sz="1802"/>
              <a:t> un altre redueixes deixalles.</a:t>
            </a:r>
            <a:endParaRPr sz="1802"/>
          </a:p>
          <a:p>
            <a:pPr indent="0" lvl="0" marL="0" rtl="0" algn="l">
              <a:spcBef>
                <a:spcPts val="1200"/>
              </a:spcBef>
              <a:spcAft>
                <a:spcPts val="1200"/>
              </a:spcAft>
              <a:buSzPts val="1018"/>
              <a:buNone/>
            </a:pPr>
            <a:r>
              <a:rPr lang="es" sz="1802"/>
              <a:t>També es innovadora ja que permet vendre articles a prop teu i buscar certs productes en un </a:t>
            </a:r>
            <a:r>
              <a:rPr lang="es" sz="1802"/>
              <a:t>període</a:t>
            </a:r>
            <a:r>
              <a:rPr lang="es" sz="1802"/>
              <a:t> de temps reduït.</a:t>
            </a:r>
            <a:endParaRPr sz="1802"/>
          </a:p>
        </p:txBody>
      </p:sp>
      <p:pic>
        <p:nvPicPr>
          <p:cNvPr id="172" name="Google Shape;172;p18"/>
          <p:cNvPicPr preferRelativeResize="0"/>
          <p:nvPr/>
        </p:nvPicPr>
        <p:blipFill>
          <a:blip r:embed="rId3">
            <a:alphaModFix/>
          </a:blip>
          <a:stretch>
            <a:fillRect/>
          </a:stretch>
        </p:blipFill>
        <p:spPr>
          <a:xfrm>
            <a:off x="5520851" y="1665863"/>
            <a:ext cx="3494800" cy="2074075"/>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1069750" y="1509313"/>
            <a:ext cx="2613900" cy="24168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1200"/>
              </a:spcAft>
              <a:buNone/>
            </a:pPr>
            <a:r>
              <a:rPr lang="es" sz="1800"/>
              <a:t>Aquesta plataforma va dirigida , principalment, a la gent que té una mentalitat innovadora, és a dir, a la proporció de gent que vol canviar la tradicional forma de compra i venta, que sol ser gent jove.</a:t>
            </a:r>
            <a:endParaRPr sz="1800"/>
          </a:p>
        </p:txBody>
      </p:sp>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s" sz="1800">
                <a:latin typeface="Arial"/>
                <a:ea typeface="Arial"/>
                <a:cs typeface="Arial"/>
                <a:sym typeface="Arial"/>
              </a:rPr>
              <a:t>5.	</a:t>
            </a:r>
            <a:r>
              <a:rPr lang="es" sz="1800">
                <a:latin typeface="Arial"/>
                <a:ea typeface="Arial"/>
                <a:cs typeface="Arial"/>
                <a:sym typeface="Arial"/>
              </a:rPr>
              <a:t>A qui va dirigida? Detalla’n el segment o el nínxol de mercat</a:t>
            </a:r>
            <a:endParaRPr sz="1800">
              <a:latin typeface="Arial"/>
              <a:ea typeface="Arial"/>
              <a:cs typeface="Arial"/>
              <a:sym typeface="Arial"/>
            </a:endParaRPr>
          </a:p>
          <a:p>
            <a:pPr indent="0" lvl="0" marL="0" rtl="0" algn="l">
              <a:spcBef>
                <a:spcPts val="1200"/>
              </a:spcBef>
              <a:spcAft>
                <a:spcPts val="0"/>
              </a:spcAft>
              <a:buNone/>
            </a:pPr>
            <a:r>
              <a:t/>
            </a:r>
            <a:endParaRPr/>
          </a:p>
        </p:txBody>
      </p:sp>
      <p:pic>
        <p:nvPicPr>
          <p:cNvPr id="179" name="Google Shape;179;p19"/>
          <p:cNvPicPr preferRelativeResize="0"/>
          <p:nvPr/>
        </p:nvPicPr>
        <p:blipFill>
          <a:blip r:embed="rId3">
            <a:alphaModFix/>
          </a:blip>
          <a:stretch>
            <a:fillRect/>
          </a:stretch>
        </p:blipFill>
        <p:spPr>
          <a:xfrm>
            <a:off x="4507750" y="1655050"/>
            <a:ext cx="3778355" cy="2125325"/>
          </a:xfrm>
          <a:prstGeom prst="rect">
            <a:avLst/>
          </a:prstGeom>
          <a:noFill/>
          <a:ln cap="flat" cmpd="sng" w="38100">
            <a:solidFill>
              <a:srgbClr val="75FFBA"/>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s" sz="1800">
                <a:latin typeface="Arial"/>
                <a:ea typeface="Arial"/>
                <a:cs typeface="Arial"/>
                <a:sym typeface="Arial"/>
              </a:rPr>
              <a:t>6.	</a:t>
            </a:r>
            <a:r>
              <a:rPr lang="es" sz="1800">
                <a:latin typeface="Arial"/>
                <a:ea typeface="Arial"/>
                <a:cs typeface="Arial"/>
                <a:sym typeface="Arial"/>
              </a:rPr>
              <a:t>Comenta el significat de la següent frase i explica qui la va formular: “el fracàs és una gran oportunitat per començar de nou amb més intel·ligència”, Henry Ford</a:t>
            </a:r>
            <a:endParaRPr sz="1800">
              <a:latin typeface="Arial"/>
              <a:ea typeface="Arial"/>
              <a:cs typeface="Arial"/>
              <a:sym typeface="Arial"/>
            </a:endParaRPr>
          </a:p>
          <a:p>
            <a:pPr indent="0" lvl="0" marL="0" rtl="0" algn="l">
              <a:spcBef>
                <a:spcPts val="0"/>
              </a:spcBef>
              <a:spcAft>
                <a:spcPts val="0"/>
              </a:spcAft>
              <a:buNone/>
            </a:pPr>
            <a:r>
              <a:t/>
            </a:r>
            <a:endParaRPr/>
          </a:p>
        </p:txBody>
      </p:sp>
      <p:sp>
        <p:nvSpPr>
          <p:cNvPr id="185" name="Google Shape;185;p20"/>
          <p:cNvSpPr txBox="1"/>
          <p:nvPr>
            <p:ph idx="1" type="body"/>
          </p:nvPr>
        </p:nvSpPr>
        <p:spPr>
          <a:xfrm>
            <a:off x="928300" y="1394875"/>
            <a:ext cx="3425100" cy="2896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a:t>Aquesta cita vol dir que a vegades el més convenient és fracasar per aprendre que ha fallat en aquell intent, sense acabar en la frustració ni decepció cap a un mateix,  i treure un nou intent en el que aquella falla sigui inexistent.</a:t>
            </a:r>
            <a:endParaRPr/>
          </a:p>
          <a:p>
            <a:pPr indent="0" lvl="0" marL="0" rtl="0" algn="l">
              <a:spcBef>
                <a:spcPts val="1200"/>
              </a:spcBef>
              <a:spcAft>
                <a:spcPts val="0"/>
              </a:spcAft>
              <a:buNone/>
            </a:pPr>
            <a:r>
              <a:rPr lang="es"/>
              <a:t>Henry ford va ser un empresari i emprenedor nord-americà, fundador de la companyia Ford Motor Company i pare de les cadenes de producció modernes utilitzades per a la producció en massa.</a:t>
            </a:r>
            <a:endParaRPr/>
          </a:p>
          <a:p>
            <a:pPr indent="0" lvl="0" marL="0" rtl="0" algn="l">
              <a:spcBef>
                <a:spcPts val="1200"/>
              </a:spcBef>
              <a:spcAft>
                <a:spcPts val="1200"/>
              </a:spcAft>
              <a:buNone/>
            </a:pPr>
            <a:r>
              <a:rPr lang="es"/>
              <a:t>La introducció del Ford T al mercat automobilístic va revolucionar el transport i la indústria als Estats Units. Va ser un inventor prolífic que va obtenir 161 patents registrades en aquest país. Com a únic propietari de la companyia Ford, es va convertir en una de les persones més conegudes i més riques del món.</a:t>
            </a:r>
            <a:endParaRPr/>
          </a:p>
        </p:txBody>
      </p:sp>
      <p:grpSp>
        <p:nvGrpSpPr>
          <p:cNvPr id="186" name="Google Shape;186;p20"/>
          <p:cNvGrpSpPr/>
          <p:nvPr/>
        </p:nvGrpSpPr>
        <p:grpSpPr>
          <a:xfrm>
            <a:off x="4877300" y="1307862"/>
            <a:ext cx="3657900" cy="3070838"/>
            <a:chOff x="4860125" y="1365162"/>
            <a:chExt cx="3657900" cy="3070838"/>
          </a:xfrm>
        </p:grpSpPr>
        <p:pic>
          <p:nvPicPr>
            <p:cNvPr id="187" name="Google Shape;187;p20"/>
            <p:cNvPicPr preferRelativeResize="0"/>
            <p:nvPr/>
          </p:nvPicPr>
          <p:blipFill>
            <a:blip r:embed="rId3">
              <a:alphaModFix/>
            </a:blip>
            <a:stretch>
              <a:fillRect/>
            </a:stretch>
          </p:blipFill>
          <p:spPr>
            <a:xfrm>
              <a:off x="4894500" y="1365162"/>
              <a:ext cx="3599075" cy="2663326"/>
            </a:xfrm>
            <a:prstGeom prst="rect">
              <a:avLst/>
            </a:prstGeom>
            <a:noFill/>
            <a:ln cap="flat" cmpd="sng" w="38100">
              <a:solidFill>
                <a:srgbClr val="75FFBA"/>
              </a:solidFill>
              <a:prstDash val="solid"/>
              <a:round/>
              <a:headEnd len="sm" w="sm" type="none"/>
              <a:tailEnd len="sm" w="sm" type="none"/>
            </a:ln>
          </p:spPr>
        </p:pic>
        <p:sp>
          <p:nvSpPr>
            <p:cNvPr id="188" name="Google Shape;188;p20"/>
            <p:cNvSpPr txBox="1"/>
            <p:nvPr/>
          </p:nvSpPr>
          <p:spPr>
            <a:xfrm>
              <a:off x="4860125" y="4035800"/>
              <a:ext cx="365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latin typeface="Lato"/>
                  <a:ea typeface="Lato"/>
                  <a:cs typeface="Lato"/>
                  <a:sym typeface="Lato"/>
                </a:rPr>
                <a:t>Henry Ford ( 1863 - 1947 )</a:t>
              </a:r>
              <a:endParaRPr>
                <a:solidFill>
                  <a:schemeClr val="lt1"/>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