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82" r:id="rId18"/>
    <p:sldId id="273" r:id="rId19"/>
    <p:sldId id="274" r:id="rId20"/>
    <p:sldId id="275" r:id="rId21"/>
    <p:sldId id="283" r:id="rId22"/>
    <p:sldId id="276" r:id="rId23"/>
    <p:sldId id="284" r:id="rId24"/>
    <p:sldId id="277" r:id="rId25"/>
    <p:sldId id="278" r:id="rId26"/>
    <p:sldId id="279" r:id="rId27"/>
    <p:sldId id="286" r:id="rId28"/>
    <p:sldId id="285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339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E07-738A-4AA4-A009-F7A5D85F32D7}" type="datetimeFigureOut">
              <a:rPr lang="ca-ES" smtClean="0"/>
              <a:t>15/12/2019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E21E-C4D2-41EF-8FC9-11095B7586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4292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E07-738A-4AA4-A009-F7A5D85F32D7}" type="datetimeFigureOut">
              <a:rPr lang="ca-ES" smtClean="0"/>
              <a:t>15/12/2019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E21E-C4D2-41EF-8FC9-11095B7586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6802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E07-738A-4AA4-A009-F7A5D85F32D7}" type="datetimeFigureOut">
              <a:rPr lang="ca-ES" smtClean="0"/>
              <a:t>15/12/2019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E21E-C4D2-41EF-8FC9-11095B7586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727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E07-738A-4AA4-A009-F7A5D85F32D7}" type="datetimeFigureOut">
              <a:rPr lang="ca-ES" smtClean="0"/>
              <a:t>15/12/2019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E21E-C4D2-41EF-8FC9-11095B7586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7566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E07-738A-4AA4-A009-F7A5D85F32D7}" type="datetimeFigureOut">
              <a:rPr lang="ca-ES" smtClean="0"/>
              <a:t>15/12/2019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E21E-C4D2-41EF-8FC9-11095B7586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2733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E07-738A-4AA4-A009-F7A5D85F32D7}" type="datetimeFigureOut">
              <a:rPr lang="ca-ES" smtClean="0"/>
              <a:t>15/12/2019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E21E-C4D2-41EF-8FC9-11095B7586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8642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E07-738A-4AA4-A009-F7A5D85F32D7}" type="datetimeFigureOut">
              <a:rPr lang="ca-ES" smtClean="0"/>
              <a:t>15/12/2019</a:t>
            </a:fld>
            <a:endParaRPr lang="ca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E21E-C4D2-41EF-8FC9-11095B7586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8016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E07-738A-4AA4-A009-F7A5D85F32D7}" type="datetimeFigureOut">
              <a:rPr lang="ca-ES" smtClean="0"/>
              <a:t>15/12/2019</a:t>
            </a:fld>
            <a:endParaRPr lang="ca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E21E-C4D2-41EF-8FC9-11095B7586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3140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E07-738A-4AA4-A009-F7A5D85F32D7}" type="datetimeFigureOut">
              <a:rPr lang="ca-ES" smtClean="0"/>
              <a:t>15/12/2019</a:t>
            </a:fld>
            <a:endParaRPr lang="ca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E21E-C4D2-41EF-8FC9-11095B7586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6089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E07-738A-4AA4-A009-F7A5D85F32D7}" type="datetimeFigureOut">
              <a:rPr lang="ca-ES" smtClean="0"/>
              <a:t>15/12/2019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E21E-C4D2-41EF-8FC9-11095B7586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360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E07-738A-4AA4-A009-F7A5D85F32D7}" type="datetimeFigureOut">
              <a:rPr lang="ca-ES" smtClean="0"/>
              <a:t>15/12/2019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E21E-C4D2-41EF-8FC9-11095B7586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1150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2E07-738A-4AA4-A009-F7A5D85F32D7}" type="datetimeFigureOut">
              <a:rPr lang="ca-ES" smtClean="0"/>
              <a:t>15/12/2019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8E21E-C4D2-41EF-8FC9-11095B7586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9127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43000" y="548680"/>
            <a:ext cx="6858000" cy="2387600"/>
          </a:xfrm>
        </p:spPr>
        <p:txBody>
          <a:bodyPr>
            <a:normAutofit/>
          </a:bodyPr>
          <a:lstStyle/>
          <a:p>
            <a:r>
              <a:rPr lang="ca-ES" sz="4400" b="1" dirty="0">
                <a:latin typeface="+mn-lt"/>
              </a:rPr>
              <a:t>NF4. FORMES JURÍDIQUES I CONSTITUCIÓ DE L’EMPRESA</a:t>
            </a:r>
          </a:p>
        </p:txBody>
      </p:sp>
      <p:pic>
        <p:nvPicPr>
          <p:cNvPr id="1026" name="Picture 2" descr="Resultat d'imatges de formas juridic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17032"/>
            <a:ext cx="39814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95536" y="404664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a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UF1 EMPRESA I INICIATIVA EMPRENEDORA (RA3)</a:t>
            </a:r>
            <a:endParaRPr lang="ca-ES" sz="3200" dirty="0"/>
          </a:p>
        </p:txBody>
      </p:sp>
    </p:spTree>
    <p:extLst>
      <p:ext uri="{BB962C8B-B14F-4D97-AF65-F5344CB8AC3E}">
        <p14:creationId xmlns:p14="http://schemas.microsoft.com/office/powerpoint/2010/main" val="18600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ca-ES" sz="2800" b="1" dirty="0"/>
              <a:t>SOCIETAT DE RESPONSABILITAT LIMITADA</a:t>
            </a:r>
          </a:p>
          <a:p>
            <a:pPr marL="0" indent="0" algn="just">
              <a:buNone/>
            </a:pPr>
            <a:r>
              <a:rPr lang="ca-ES" sz="2800" b="1" dirty="0"/>
              <a:t>Constitució:</a:t>
            </a:r>
          </a:p>
          <a:p>
            <a:pPr algn="just"/>
            <a:r>
              <a:rPr lang="ca-ES" sz="2800" dirty="0"/>
              <a:t>S’ha de fer una </a:t>
            </a:r>
            <a:r>
              <a:rPr lang="ca-ES" sz="2800" b="1" dirty="0"/>
              <a:t>escriptura pública </a:t>
            </a:r>
            <a:r>
              <a:rPr lang="ca-ES" sz="2800" dirty="0"/>
              <a:t>davant un notari.</a:t>
            </a:r>
          </a:p>
          <a:p>
            <a:pPr algn="just"/>
            <a:r>
              <a:rPr lang="ca-ES" sz="2800" dirty="0"/>
              <a:t>La Societat de Responsabilitat Limitada s’ha d’inscriure al Registre Mercantil.</a:t>
            </a:r>
          </a:p>
          <a:p>
            <a:pPr algn="just"/>
            <a:r>
              <a:rPr lang="ca-ES" sz="2800" dirty="0"/>
              <a:t>El nom de l’empresa haurà d’anar seguit de les sigles </a:t>
            </a:r>
            <a:r>
              <a:rPr lang="ca-ES" sz="2800" b="1" dirty="0"/>
              <a:t>SL </a:t>
            </a:r>
            <a:r>
              <a:rPr lang="ca-ES" sz="2800" dirty="0"/>
              <a:t>o </a:t>
            </a:r>
            <a:r>
              <a:rPr lang="ca-ES" sz="2800" b="1" dirty="0"/>
              <a:t>SRL.</a:t>
            </a:r>
            <a:r>
              <a:rPr lang="ca-ES" sz="2800" dirty="0"/>
              <a:t> En el cas d’un únic soci </a:t>
            </a:r>
            <a:r>
              <a:rPr lang="ca-ES" sz="2800" b="1" dirty="0"/>
              <a:t>SLU.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28650" y="-2738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latin typeface="Arial Narrow" panose="020B0606020202030204" pitchFamily="34" charset="0"/>
              </a:rPr>
              <a:t>2. Tipus de formes jurídiques</a:t>
            </a:r>
          </a:p>
        </p:txBody>
      </p:sp>
    </p:spTree>
    <p:extLst>
      <p:ext uri="{BB962C8B-B14F-4D97-AF65-F5344CB8AC3E}">
        <p14:creationId xmlns:p14="http://schemas.microsoft.com/office/powerpoint/2010/main" val="387397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4351338"/>
          </a:xfrm>
        </p:spPr>
        <p:txBody>
          <a:bodyPr/>
          <a:lstStyle/>
          <a:p>
            <a:pPr marL="514350" lvl="0" indent="-514350" algn="just">
              <a:buFont typeface="+mj-lt"/>
              <a:buAutoNum type="arabicPeriod" startAt="2"/>
            </a:pPr>
            <a:r>
              <a:rPr lang="ca-ES" sz="2800" b="1" dirty="0">
                <a:solidFill>
                  <a:prstClr val="black"/>
                </a:solidFill>
              </a:rPr>
              <a:t>SOCIETAT DE RESPONSABILITAT LIMITADA</a:t>
            </a:r>
          </a:p>
          <a:p>
            <a:pPr marL="0" indent="0">
              <a:buNone/>
            </a:pPr>
            <a:r>
              <a:rPr lang="ca-ES" b="1" dirty="0"/>
              <a:t>Òrgans de govern:</a:t>
            </a:r>
          </a:p>
          <a:p>
            <a:pPr algn="just"/>
            <a:r>
              <a:rPr lang="ca-ES" b="1" dirty="0"/>
              <a:t>Junta General de Socis, </a:t>
            </a:r>
            <a:r>
              <a:rPr lang="ca-ES" dirty="0"/>
              <a:t>on es decideixen els assumptes d’empresa, formada per tots els socis.</a:t>
            </a:r>
          </a:p>
          <a:p>
            <a:pPr algn="just"/>
            <a:r>
              <a:rPr lang="ca-ES" b="1" dirty="0"/>
              <a:t>Administrador/s: </a:t>
            </a:r>
            <a:r>
              <a:rPr lang="ca-ES" dirty="0"/>
              <a:t>gestiona i representa l’empresa. Poden ser socis o no.</a:t>
            </a:r>
            <a:endParaRPr lang="ca-ES" b="1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28650" y="-2738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latin typeface="Arial Narrow" panose="020B0606020202030204" pitchFamily="34" charset="0"/>
              </a:rPr>
              <a:t>2. Tipus de formes jurídiques</a:t>
            </a:r>
          </a:p>
        </p:txBody>
      </p:sp>
    </p:spTree>
    <p:extLst>
      <p:ext uri="{BB962C8B-B14F-4D97-AF65-F5344CB8AC3E}">
        <p14:creationId xmlns:p14="http://schemas.microsoft.com/office/powerpoint/2010/main" val="376155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4351338"/>
          </a:xfrm>
        </p:spPr>
        <p:txBody>
          <a:bodyPr/>
          <a:lstStyle/>
          <a:p>
            <a:pPr marL="514350" lvl="0" indent="-514350" algn="just">
              <a:buFont typeface="+mj-lt"/>
              <a:buAutoNum type="arabicPeriod" startAt="3"/>
            </a:pPr>
            <a:r>
              <a:rPr lang="ca-ES" sz="2800" b="1" dirty="0">
                <a:solidFill>
                  <a:prstClr val="black"/>
                </a:solidFill>
              </a:rPr>
              <a:t>SOCIETAT LIMITADA NOVA EMPRESA</a:t>
            </a:r>
          </a:p>
          <a:p>
            <a:pPr marL="0" lvl="0" indent="0" algn="just">
              <a:buNone/>
            </a:pPr>
            <a:r>
              <a:rPr lang="ca-ES" sz="2800" b="1" dirty="0">
                <a:solidFill>
                  <a:prstClr val="black"/>
                </a:solidFill>
              </a:rPr>
              <a:t>Característiques:</a:t>
            </a:r>
          </a:p>
          <a:p>
            <a:pPr algn="just"/>
            <a:r>
              <a:rPr lang="ca-ES" sz="2800" dirty="0">
                <a:solidFill>
                  <a:prstClr val="black"/>
                </a:solidFill>
              </a:rPr>
              <a:t>És una modalitat de la S.L. però amb els tràmits de constitució molt més senzills. Molt adequada per a les microempreses.</a:t>
            </a:r>
          </a:p>
          <a:p>
            <a:pPr algn="just"/>
            <a:r>
              <a:rPr lang="ca-ES" sz="2800" dirty="0">
                <a:solidFill>
                  <a:prstClr val="black"/>
                </a:solidFill>
              </a:rPr>
              <a:t>El capital mínim és de </a:t>
            </a:r>
            <a:r>
              <a:rPr lang="ca-ES" sz="2800" b="1" dirty="0">
                <a:solidFill>
                  <a:prstClr val="black"/>
                </a:solidFill>
              </a:rPr>
              <a:t>3.012 € </a:t>
            </a:r>
            <a:r>
              <a:rPr lang="ca-ES" sz="2800" dirty="0">
                <a:solidFill>
                  <a:prstClr val="black"/>
                </a:solidFill>
              </a:rPr>
              <a:t>i com a màxim </a:t>
            </a:r>
            <a:r>
              <a:rPr lang="ca-ES" sz="2800" b="1" dirty="0">
                <a:solidFill>
                  <a:prstClr val="black"/>
                </a:solidFill>
              </a:rPr>
              <a:t>120.202 €.</a:t>
            </a:r>
          </a:p>
          <a:p>
            <a:pPr algn="just"/>
            <a:r>
              <a:rPr lang="ca-ES" sz="2800" dirty="0">
                <a:solidFill>
                  <a:prstClr val="black"/>
                </a:solidFill>
              </a:rPr>
              <a:t>Nombre màxim de socis: </a:t>
            </a:r>
            <a:r>
              <a:rPr lang="ca-ES" sz="2800" b="1" dirty="0">
                <a:solidFill>
                  <a:prstClr val="black"/>
                </a:solidFill>
              </a:rPr>
              <a:t>5 socis</a:t>
            </a:r>
          </a:p>
          <a:p>
            <a:pPr algn="just"/>
            <a:r>
              <a:rPr lang="ca-ES" sz="2800" dirty="0">
                <a:solidFill>
                  <a:prstClr val="black"/>
                </a:solidFill>
              </a:rPr>
              <a:t>La responsabilitat és limitada i tributen l’IS</a:t>
            </a:r>
          </a:p>
          <a:p>
            <a:pPr marL="0" lvl="0" indent="0" algn="just">
              <a:buNone/>
            </a:pPr>
            <a:endParaRPr lang="ca-ES" sz="2800" b="1" dirty="0">
              <a:solidFill>
                <a:prstClr val="black"/>
              </a:solidFill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28650" y="-2738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latin typeface="Arial Narrow" panose="020B0606020202030204" pitchFamily="34" charset="0"/>
              </a:rPr>
              <a:t>2. Tipus de formes jurídiques</a:t>
            </a:r>
          </a:p>
        </p:txBody>
      </p:sp>
    </p:spTree>
    <p:extLst>
      <p:ext uri="{BB962C8B-B14F-4D97-AF65-F5344CB8AC3E}">
        <p14:creationId xmlns:p14="http://schemas.microsoft.com/office/powerpoint/2010/main" val="223489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ca-ES" sz="2800" b="1" dirty="0"/>
              <a:t>SOCIETAT LIMITADA DE NOVA EMPRESA</a:t>
            </a:r>
          </a:p>
          <a:p>
            <a:pPr marL="0" indent="0" algn="just">
              <a:buNone/>
            </a:pPr>
            <a:r>
              <a:rPr lang="ca-ES" sz="2800" b="1" dirty="0"/>
              <a:t>Constitució:</a:t>
            </a:r>
          </a:p>
          <a:p>
            <a:pPr algn="just"/>
            <a:r>
              <a:rPr lang="ca-ES" sz="2800" dirty="0"/>
              <a:t>S’ha de fer una </a:t>
            </a:r>
            <a:r>
              <a:rPr lang="ca-ES" sz="2800" b="1" dirty="0"/>
              <a:t>escriptura pública </a:t>
            </a:r>
            <a:r>
              <a:rPr lang="ca-ES" sz="2800" dirty="0"/>
              <a:t>davant un notari.</a:t>
            </a:r>
          </a:p>
          <a:p>
            <a:pPr algn="just"/>
            <a:r>
              <a:rPr lang="ca-ES" sz="2800" dirty="0"/>
              <a:t>S’ha d’inscriure al Registre Mercantil.</a:t>
            </a:r>
          </a:p>
          <a:p>
            <a:pPr algn="just"/>
            <a:r>
              <a:rPr lang="ca-ES" sz="2800" dirty="0"/>
              <a:t>Els òrgans de govern són els mateixos que les S.L</a:t>
            </a:r>
          </a:p>
          <a:p>
            <a:pPr algn="just"/>
            <a:r>
              <a:rPr lang="ca-ES" sz="2800" b="1" dirty="0"/>
              <a:t>Aspecte important: </a:t>
            </a:r>
            <a:r>
              <a:rPr lang="ca-ES" sz="2800" dirty="0"/>
              <a:t>es poden fer els tràmits de constitució i alta en el Registre mercantil en 48 hores i per via telemàtica.</a:t>
            </a:r>
          </a:p>
          <a:p>
            <a:pPr algn="just"/>
            <a:r>
              <a:rPr lang="ca-ES" sz="2800" dirty="0">
                <a:solidFill>
                  <a:prstClr val="black"/>
                </a:solidFill>
              </a:rPr>
              <a:t>El nom de l’empresa haurà d’anar seguit de les sigles </a:t>
            </a:r>
            <a:r>
              <a:rPr lang="ca-ES" sz="2800" b="1" dirty="0">
                <a:solidFill>
                  <a:prstClr val="black"/>
                </a:solidFill>
              </a:rPr>
              <a:t>SLNE.</a:t>
            </a:r>
            <a:endParaRPr lang="ca-ES" sz="28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28650" y="-2738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latin typeface="Arial Narrow" panose="020B0606020202030204" pitchFamily="34" charset="0"/>
              </a:rPr>
              <a:t>2. Tipus de formes jurídiques</a:t>
            </a:r>
          </a:p>
        </p:txBody>
      </p:sp>
    </p:spTree>
    <p:extLst>
      <p:ext uri="{BB962C8B-B14F-4D97-AF65-F5344CB8AC3E}">
        <p14:creationId xmlns:p14="http://schemas.microsoft.com/office/powerpoint/2010/main" val="113504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980728"/>
            <a:ext cx="7886700" cy="5688632"/>
          </a:xfrm>
        </p:spPr>
        <p:txBody>
          <a:bodyPr>
            <a:noAutofit/>
          </a:bodyPr>
          <a:lstStyle/>
          <a:p>
            <a:pPr marL="514350" lvl="0" indent="-514350" algn="just">
              <a:buFont typeface="+mj-lt"/>
              <a:buAutoNum type="arabicPeriod" startAt="4"/>
            </a:pPr>
            <a:r>
              <a:rPr lang="ca-ES" b="1" dirty="0">
                <a:solidFill>
                  <a:prstClr val="black"/>
                </a:solidFill>
              </a:rPr>
              <a:t>SOCIETAT ANÒNIMA</a:t>
            </a:r>
          </a:p>
          <a:p>
            <a:pPr marL="0" lvl="0" indent="0" algn="just">
              <a:buNone/>
            </a:pPr>
            <a:r>
              <a:rPr lang="ca-ES" b="1" dirty="0">
                <a:solidFill>
                  <a:prstClr val="black"/>
                </a:solidFill>
              </a:rPr>
              <a:t>Característiques:</a:t>
            </a:r>
          </a:p>
          <a:p>
            <a:pPr lvl="0" algn="just"/>
            <a:r>
              <a:rPr lang="ca-ES" dirty="0">
                <a:solidFill>
                  <a:prstClr val="black"/>
                </a:solidFill>
              </a:rPr>
              <a:t>Pot ser constituïda per un o més socis.</a:t>
            </a:r>
          </a:p>
          <a:p>
            <a:pPr lvl="0" algn="just"/>
            <a:r>
              <a:rPr lang="ca-ES" dirty="0">
                <a:solidFill>
                  <a:prstClr val="black"/>
                </a:solidFill>
              </a:rPr>
              <a:t>El </a:t>
            </a:r>
            <a:r>
              <a:rPr lang="ca-ES" b="1" dirty="0">
                <a:solidFill>
                  <a:prstClr val="black"/>
                </a:solidFill>
              </a:rPr>
              <a:t>capital mínim </a:t>
            </a:r>
            <a:r>
              <a:rPr lang="ca-ES" dirty="0">
                <a:solidFill>
                  <a:prstClr val="black"/>
                </a:solidFill>
              </a:rPr>
              <a:t>ha de ser de 60.101,21 €.</a:t>
            </a:r>
          </a:p>
          <a:p>
            <a:pPr lvl="0" algn="just"/>
            <a:r>
              <a:rPr lang="ca-ES" dirty="0">
                <a:solidFill>
                  <a:prstClr val="black"/>
                </a:solidFill>
              </a:rPr>
              <a:t>El capital es divideix en </a:t>
            </a:r>
            <a:r>
              <a:rPr lang="ca-ES" b="1" dirty="0">
                <a:solidFill>
                  <a:prstClr val="black"/>
                </a:solidFill>
              </a:rPr>
              <a:t>accions. </a:t>
            </a:r>
            <a:r>
              <a:rPr lang="ca-ES" dirty="0">
                <a:solidFill>
                  <a:prstClr val="black"/>
                </a:solidFill>
              </a:rPr>
              <a:t>Els socis rebran beneficis en funció del nombre d’accions que tinguin.</a:t>
            </a:r>
          </a:p>
          <a:p>
            <a:pPr lvl="0" algn="just"/>
            <a:r>
              <a:rPr lang="ca-ES" dirty="0">
                <a:solidFill>
                  <a:prstClr val="black"/>
                </a:solidFill>
              </a:rPr>
              <a:t>La responsabilitat és </a:t>
            </a:r>
            <a:r>
              <a:rPr lang="ca-ES" b="1" dirty="0">
                <a:solidFill>
                  <a:prstClr val="black"/>
                </a:solidFill>
              </a:rPr>
              <a:t>limitada.</a:t>
            </a:r>
          </a:p>
          <a:p>
            <a:pPr lvl="0" algn="just"/>
            <a:r>
              <a:rPr lang="ca-ES" dirty="0">
                <a:solidFill>
                  <a:prstClr val="black"/>
                </a:solidFill>
              </a:rPr>
              <a:t>No importa la persona del soci sinó la seva aportació de capital.</a:t>
            </a:r>
          </a:p>
          <a:p>
            <a:pPr lvl="0" algn="just"/>
            <a:r>
              <a:rPr lang="ca-ES" dirty="0">
                <a:solidFill>
                  <a:prstClr val="black"/>
                </a:solidFill>
              </a:rPr>
              <a:t>Les accions es poden transmetre lliurement.</a:t>
            </a:r>
          </a:p>
          <a:p>
            <a:pPr lvl="0" algn="just"/>
            <a:r>
              <a:rPr lang="ca-ES" dirty="0">
                <a:solidFill>
                  <a:prstClr val="black"/>
                </a:solidFill>
              </a:rPr>
              <a:t>L’impost que tributen és l’</a:t>
            </a:r>
            <a:r>
              <a:rPr lang="ca-ES" b="1" dirty="0">
                <a:solidFill>
                  <a:prstClr val="black"/>
                </a:solidFill>
              </a:rPr>
              <a:t>IS.</a:t>
            </a:r>
            <a:endParaRPr lang="ca-ES" dirty="0">
              <a:solidFill>
                <a:prstClr val="black"/>
              </a:solidFill>
            </a:endParaRPr>
          </a:p>
          <a:p>
            <a:pPr lvl="0" algn="just"/>
            <a:endParaRPr lang="ca-ES" dirty="0">
              <a:solidFill>
                <a:prstClr val="black"/>
              </a:solidFill>
            </a:endParaRPr>
          </a:p>
          <a:p>
            <a:pPr lvl="0" algn="just"/>
            <a:endParaRPr lang="ca-ES" dirty="0">
              <a:solidFill>
                <a:prstClr val="black"/>
              </a:solidFill>
            </a:endParaRPr>
          </a:p>
          <a:p>
            <a:pPr lvl="0" algn="just"/>
            <a:endParaRPr lang="ca-ES" dirty="0">
              <a:solidFill>
                <a:prstClr val="black"/>
              </a:solidFill>
            </a:endParaRPr>
          </a:p>
          <a:p>
            <a:pPr lvl="0" algn="just"/>
            <a:endParaRPr lang="ca-ES" dirty="0">
              <a:solidFill>
                <a:prstClr val="black"/>
              </a:solidFill>
            </a:endParaRPr>
          </a:p>
          <a:p>
            <a:pPr algn="just"/>
            <a:endParaRPr lang="ca-ES" dirty="0">
              <a:solidFill>
                <a:prstClr val="black"/>
              </a:solidFill>
            </a:endParaRPr>
          </a:p>
          <a:p>
            <a:pPr marL="0" lvl="0" indent="0" algn="just">
              <a:buNone/>
            </a:pPr>
            <a:endParaRPr lang="ca-ES" b="1" dirty="0">
              <a:solidFill>
                <a:prstClr val="black"/>
              </a:solidFill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28650" y="-2738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latin typeface="Arial Narrow" panose="020B0606020202030204" pitchFamily="34" charset="0"/>
              </a:rPr>
              <a:t>2. Tipus de formes jurídiques</a:t>
            </a:r>
          </a:p>
        </p:txBody>
      </p:sp>
    </p:spTree>
    <p:extLst>
      <p:ext uri="{BB962C8B-B14F-4D97-AF65-F5344CB8AC3E}">
        <p14:creationId xmlns:p14="http://schemas.microsoft.com/office/powerpoint/2010/main" val="316764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ca-ES" sz="2800" b="1" dirty="0"/>
              <a:t>SOCIETAT ANÒNIMA</a:t>
            </a:r>
          </a:p>
          <a:p>
            <a:pPr marL="0" indent="0" algn="just">
              <a:buNone/>
            </a:pPr>
            <a:r>
              <a:rPr lang="ca-ES" sz="2800" b="1" dirty="0"/>
              <a:t>Constitució:</a:t>
            </a:r>
          </a:p>
          <a:p>
            <a:pPr algn="just"/>
            <a:r>
              <a:rPr lang="ca-ES" sz="2800" dirty="0"/>
              <a:t>S’ha de fer una </a:t>
            </a:r>
            <a:r>
              <a:rPr lang="ca-ES" sz="2800" b="1" dirty="0"/>
              <a:t>escriptura pública </a:t>
            </a:r>
            <a:r>
              <a:rPr lang="ca-ES" sz="2800" dirty="0"/>
              <a:t>davant un notari.</a:t>
            </a:r>
          </a:p>
          <a:p>
            <a:pPr algn="just"/>
            <a:r>
              <a:rPr lang="ca-ES" sz="2800" dirty="0"/>
              <a:t>S’ha d’inscriure al Registre Mercantil.</a:t>
            </a:r>
          </a:p>
          <a:p>
            <a:pPr algn="just"/>
            <a:r>
              <a:rPr lang="ca-ES" sz="2800" dirty="0"/>
              <a:t>Els òrgans de govern són els mateixos que les S.L.</a:t>
            </a:r>
          </a:p>
          <a:p>
            <a:pPr marL="0" indent="0" algn="just">
              <a:buNone/>
            </a:pPr>
            <a:endParaRPr lang="ca-ES" sz="28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28650" y="-2738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latin typeface="Arial Narrow" panose="020B0606020202030204" pitchFamily="34" charset="0"/>
              </a:rPr>
              <a:t>2. Tipus de formes jurídiques</a:t>
            </a:r>
          </a:p>
        </p:txBody>
      </p:sp>
    </p:spTree>
    <p:extLst>
      <p:ext uri="{BB962C8B-B14F-4D97-AF65-F5344CB8AC3E}">
        <p14:creationId xmlns:p14="http://schemas.microsoft.com/office/powerpoint/2010/main" val="157058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4980211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 startAt="4"/>
            </a:pPr>
            <a:r>
              <a:rPr lang="ca-ES" sz="2800" b="1" dirty="0">
                <a:solidFill>
                  <a:prstClr val="black"/>
                </a:solidFill>
              </a:rPr>
              <a:t>SOCIETAT ANÒNIMA</a:t>
            </a:r>
          </a:p>
          <a:p>
            <a:pPr marL="0" indent="0">
              <a:buNone/>
            </a:pPr>
            <a:r>
              <a:rPr lang="ca-ES" b="1" dirty="0"/>
              <a:t>Òrgans de govern:</a:t>
            </a:r>
          </a:p>
          <a:p>
            <a:pPr algn="just"/>
            <a:r>
              <a:rPr lang="ca-ES" b="1" dirty="0"/>
              <a:t>Junta General de Socis, </a:t>
            </a:r>
            <a:r>
              <a:rPr lang="ca-ES" dirty="0"/>
              <a:t>on es decideixen els assumptes d’empresa, formada per tots els socis.</a:t>
            </a:r>
          </a:p>
          <a:p>
            <a:pPr algn="just"/>
            <a:r>
              <a:rPr lang="ca-ES" b="1" dirty="0"/>
              <a:t>Administradors: </a:t>
            </a:r>
            <a:r>
              <a:rPr lang="ca-ES" dirty="0"/>
              <a:t>encarregats de la gestió i la representació de l’empresa. Poden ser socis o no.</a:t>
            </a:r>
          </a:p>
          <a:p>
            <a:pPr algn="just"/>
            <a:r>
              <a:rPr lang="ca-ES" b="1" dirty="0"/>
              <a:t>Auditors de comptes: </a:t>
            </a:r>
            <a:r>
              <a:rPr lang="ca-ES" dirty="0"/>
              <a:t>un òrgan intern de revisió de la comptabilitat. Realitzaran el control i revisió de la comptabilitat de l’empresa.</a:t>
            </a:r>
            <a:endParaRPr lang="ca-ES" b="1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28650" y="-2738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latin typeface="Arial Narrow" panose="020B0606020202030204" pitchFamily="34" charset="0"/>
              </a:rPr>
              <a:t>2. Tipus de formes jurídiques</a:t>
            </a:r>
          </a:p>
        </p:txBody>
      </p:sp>
    </p:spTree>
    <p:extLst>
      <p:ext uri="{BB962C8B-B14F-4D97-AF65-F5344CB8AC3E}">
        <p14:creationId xmlns:p14="http://schemas.microsoft.com/office/powerpoint/2010/main" val="2142286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5052219"/>
          </a:xfrm>
        </p:spPr>
        <p:txBody>
          <a:bodyPr/>
          <a:lstStyle/>
          <a:p>
            <a:r>
              <a:rPr lang="ca-ES" b="1" dirty="0"/>
              <a:t>SOCIETAT UNIPERSONAL</a:t>
            </a:r>
          </a:p>
          <a:p>
            <a:pPr marL="0" indent="0">
              <a:buNone/>
            </a:pPr>
            <a:r>
              <a:rPr lang="ca-ES" dirty="0"/>
              <a:t>És aquella societat limitada o anònima:</a:t>
            </a:r>
          </a:p>
          <a:p>
            <a:pPr marL="514350" indent="-514350">
              <a:buFont typeface="+mj-lt"/>
              <a:buAutoNum type="alphaLcParenR"/>
            </a:pPr>
            <a:r>
              <a:rPr lang="ca-ES" dirty="0"/>
              <a:t>Constituïda per un únic soci, sigui persona natural o jurídica.</a:t>
            </a:r>
          </a:p>
          <a:p>
            <a:pPr marL="514350" indent="-514350">
              <a:buFont typeface="+mj-lt"/>
              <a:buAutoNum type="alphaLcParenR"/>
            </a:pPr>
            <a:r>
              <a:rPr lang="ca-ES" dirty="0"/>
              <a:t>Constituïda per dos o més socis quan totes les participacions o les accions hagin passat a ser propietat d’un únic soci.</a:t>
            </a:r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r>
              <a:rPr lang="ca-ES" dirty="0"/>
              <a:t>La condició d’unipersonal s’ha de fer constar a l'escriptura púbica i ha d’aparèixer en tota la documentació de l’empresa (SAU o SLU).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28650" y="-2738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latin typeface="Arial Narrow" panose="020B0606020202030204" pitchFamily="34" charset="0"/>
              </a:rPr>
              <a:t>2. Tipus de formes jurídiques</a:t>
            </a:r>
          </a:p>
        </p:txBody>
      </p:sp>
    </p:spTree>
    <p:extLst>
      <p:ext uri="{BB962C8B-B14F-4D97-AF65-F5344CB8AC3E}">
        <p14:creationId xmlns:p14="http://schemas.microsoft.com/office/powerpoint/2010/main" val="4196749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49802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ca-ES" sz="2800" b="1" dirty="0"/>
              <a:t>SOCIETAT LABORAL</a:t>
            </a:r>
          </a:p>
          <a:p>
            <a:pPr marL="0" indent="0">
              <a:buNone/>
            </a:pPr>
            <a:r>
              <a:rPr lang="ca-ES" sz="2800" b="1" dirty="0"/>
              <a:t>Característiques:</a:t>
            </a:r>
          </a:p>
          <a:p>
            <a:r>
              <a:rPr lang="ca-ES" sz="2800" dirty="0"/>
              <a:t>Són societats anònimes o societats limitades on la major part dels </a:t>
            </a:r>
            <a:r>
              <a:rPr lang="ca-ES" sz="2800" b="1" dirty="0"/>
              <a:t>socis</a:t>
            </a:r>
            <a:r>
              <a:rPr lang="ca-ES" sz="2800" dirty="0"/>
              <a:t> de l’empresa </a:t>
            </a:r>
            <a:r>
              <a:rPr lang="ca-ES" sz="2800" b="1" dirty="0"/>
              <a:t>són treballadors </a:t>
            </a:r>
            <a:r>
              <a:rPr lang="ca-ES" sz="2800" dirty="0"/>
              <a:t>a jornada completa i per temps indefinit.</a:t>
            </a:r>
          </a:p>
          <a:p>
            <a:r>
              <a:rPr lang="ca-ES" sz="2800" b="1" dirty="0"/>
              <a:t>Tres tipus de membres: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ca-ES" sz="2400" b="1" dirty="0"/>
              <a:t>Socis treballadors: </a:t>
            </a:r>
            <a:r>
              <a:rPr lang="ca-ES" sz="2400" b="1" dirty="0">
                <a:solidFill>
                  <a:srgbClr val="FF0000"/>
                </a:solidFill>
              </a:rPr>
              <a:t>mínim el 51% del capital.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ca-ES" sz="2400" b="1" dirty="0"/>
              <a:t>Socis no treballadors: </a:t>
            </a:r>
            <a:r>
              <a:rPr lang="ca-ES" sz="2400" dirty="0"/>
              <a:t>només tenen participació en el capital però no treballen.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ca-ES" sz="2400" b="1" dirty="0"/>
              <a:t>Treballadors assalariats: </a:t>
            </a:r>
            <a:r>
              <a:rPr lang="ca-ES" sz="2400" b="1" dirty="0">
                <a:solidFill>
                  <a:srgbClr val="FF0000"/>
                </a:solidFill>
              </a:rPr>
              <a:t>no podran superar el 49% del còmput global d’hores anuals treballades.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28650" y="-2738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latin typeface="Arial Narrow" panose="020B0606020202030204" pitchFamily="34" charset="0"/>
              </a:rPr>
              <a:t>2. Tipus de formes jurídiques</a:t>
            </a:r>
          </a:p>
        </p:txBody>
      </p:sp>
    </p:spTree>
    <p:extLst>
      <p:ext uri="{BB962C8B-B14F-4D97-AF65-F5344CB8AC3E}">
        <p14:creationId xmlns:p14="http://schemas.microsoft.com/office/powerpoint/2010/main" val="1326841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5052219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 startAt="5"/>
            </a:pPr>
            <a:r>
              <a:rPr lang="ca-ES" sz="2800" b="1" dirty="0">
                <a:solidFill>
                  <a:prstClr val="black"/>
                </a:solidFill>
              </a:rPr>
              <a:t>SOCIETAT LABORAL.</a:t>
            </a:r>
          </a:p>
          <a:p>
            <a:pPr marL="0" indent="0" algn="just">
              <a:buNone/>
            </a:pPr>
            <a:r>
              <a:rPr lang="ca-ES" sz="2800" b="1" dirty="0"/>
              <a:t>Constitució:</a:t>
            </a:r>
          </a:p>
          <a:p>
            <a:pPr algn="just"/>
            <a:r>
              <a:rPr lang="ca-ES" sz="2800" dirty="0"/>
              <a:t>S’ha d’inscriure en el Registre Mercantil.</a:t>
            </a:r>
          </a:p>
          <a:p>
            <a:pPr algn="just"/>
            <a:r>
              <a:rPr lang="ca-ES" sz="2800" dirty="0"/>
              <a:t>S’ha d’inscriure en el Registre de Societats Laborals de Catalunya.</a:t>
            </a:r>
          </a:p>
          <a:p>
            <a:pPr lvl="0" algn="just"/>
            <a:r>
              <a:rPr lang="ca-ES" sz="2800" dirty="0">
                <a:solidFill>
                  <a:prstClr val="black"/>
                </a:solidFill>
              </a:rPr>
              <a:t>El nom de l’empresa haurà d’anar seguit de les sigles </a:t>
            </a:r>
            <a:r>
              <a:rPr lang="ca-ES" sz="2800" b="1" dirty="0">
                <a:solidFill>
                  <a:prstClr val="black"/>
                </a:solidFill>
              </a:rPr>
              <a:t>SLL </a:t>
            </a:r>
            <a:r>
              <a:rPr lang="ca-ES" sz="2800" dirty="0">
                <a:solidFill>
                  <a:prstClr val="black"/>
                </a:solidFill>
              </a:rPr>
              <a:t>si són limitades o </a:t>
            </a:r>
            <a:r>
              <a:rPr lang="ca-ES" sz="2800" b="1" dirty="0">
                <a:solidFill>
                  <a:prstClr val="black"/>
                </a:solidFill>
              </a:rPr>
              <a:t>SAL </a:t>
            </a:r>
            <a:r>
              <a:rPr lang="ca-ES" sz="2800" dirty="0">
                <a:solidFill>
                  <a:prstClr val="black"/>
                </a:solidFill>
              </a:rPr>
              <a:t>si són anònimes.</a:t>
            </a:r>
          </a:p>
          <a:p>
            <a:pPr lvl="0" algn="just"/>
            <a:r>
              <a:rPr lang="ca-ES" sz="2800" dirty="0">
                <a:solidFill>
                  <a:prstClr val="black"/>
                </a:solidFill>
              </a:rPr>
              <a:t>Tenen la obligació de crear un </a:t>
            </a:r>
            <a:r>
              <a:rPr lang="ca-ES" sz="2800" b="1" dirty="0">
                <a:solidFill>
                  <a:prstClr val="black"/>
                </a:solidFill>
              </a:rPr>
              <a:t>fons especial de reserva </a:t>
            </a:r>
            <a:r>
              <a:rPr lang="ca-ES" sz="2800" dirty="0">
                <a:solidFill>
                  <a:prstClr val="black"/>
                </a:solidFill>
              </a:rPr>
              <a:t>amb el 10% dels beneficis obtinguts que no podrà repartir-se entre els socis.</a:t>
            </a:r>
          </a:p>
          <a:p>
            <a:pPr lvl="0" algn="just"/>
            <a:r>
              <a:rPr lang="ca-ES" sz="2800" dirty="0">
                <a:solidFill>
                  <a:prstClr val="black"/>
                </a:solidFill>
              </a:rPr>
              <a:t>Tributen per </a:t>
            </a:r>
            <a:r>
              <a:rPr lang="ca-ES" sz="2800" b="1" dirty="0">
                <a:solidFill>
                  <a:prstClr val="black"/>
                </a:solidFill>
              </a:rPr>
              <a:t>l’IS.</a:t>
            </a:r>
          </a:p>
          <a:p>
            <a:pPr algn="just"/>
            <a:endParaRPr lang="ca-ES" sz="2800" dirty="0"/>
          </a:p>
          <a:p>
            <a:pPr algn="just"/>
            <a:endParaRPr lang="ca-ES" sz="28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28650" y="-2738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latin typeface="Arial Narrow" panose="020B0606020202030204" pitchFamily="34" charset="0"/>
              </a:rPr>
              <a:t>2. Tipus de formes jurídiques</a:t>
            </a:r>
          </a:p>
        </p:txBody>
      </p:sp>
    </p:spTree>
    <p:extLst>
      <p:ext uri="{BB962C8B-B14F-4D97-AF65-F5344CB8AC3E}">
        <p14:creationId xmlns:p14="http://schemas.microsoft.com/office/powerpoint/2010/main" val="11321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ca-ES" b="1" dirty="0">
                <a:latin typeface="Arial Narrow" panose="020B0606020202030204" pitchFamily="34" charset="0"/>
              </a:rPr>
              <a:t>Criteris per escollir la forma jurídica.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39949"/>
            <a:ext cx="8229600" cy="4713387"/>
          </a:xfrm>
        </p:spPr>
        <p:txBody>
          <a:bodyPr>
            <a:normAutofit/>
          </a:bodyPr>
          <a:lstStyle/>
          <a:p>
            <a:pPr algn="just"/>
            <a:r>
              <a:rPr lang="ca-ES" dirty="0"/>
              <a:t>La forma jurídica identifica </a:t>
            </a:r>
            <a:r>
              <a:rPr lang="ca-ES" b="1" dirty="0"/>
              <a:t>legalment</a:t>
            </a:r>
            <a:r>
              <a:rPr lang="ca-ES" dirty="0"/>
              <a:t> a les empreses davant l’Administració, els clients i els proveïdors.</a:t>
            </a:r>
          </a:p>
          <a:p>
            <a:pPr algn="just"/>
            <a:endParaRPr lang="ca-ES" dirty="0"/>
          </a:p>
          <a:p>
            <a:pPr algn="just"/>
            <a:r>
              <a:rPr lang="ca-ES" dirty="0"/>
              <a:t>Per triar la forma jurídica més adient cal tenir en compte els següents criteris generals:</a:t>
            </a:r>
          </a:p>
          <a:p>
            <a:pPr marL="914400" lvl="1" indent="-514350" algn="just">
              <a:buFont typeface="+mj-lt"/>
              <a:buAutoNum type="alphaUcPeriod"/>
            </a:pPr>
            <a:r>
              <a:rPr lang="ca-ES" dirty="0"/>
              <a:t>Complexitat dels </a:t>
            </a:r>
            <a:r>
              <a:rPr lang="ca-ES" b="1" dirty="0"/>
              <a:t>tràmits de constitució.</a:t>
            </a:r>
          </a:p>
          <a:p>
            <a:pPr marL="914400" lvl="1" indent="-514350" algn="just">
              <a:buFont typeface="+mj-lt"/>
              <a:buAutoNum type="alphaUcPeriod"/>
            </a:pPr>
            <a:r>
              <a:rPr lang="ca-ES" dirty="0"/>
              <a:t>Nombre de </a:t>
            </a:r>
            <a:r>
              <a:rPr lang="ca-ES" b="1" dirty="0"/>
              <a:t>socis.</a:t>
            </a:r>
          </a:p>
          <a:p>
            <a:pPr marL="914400" lvl="1" indent="-514350" algn="just">
              <a:buFont typeface="+mj-lt"/>
              <a:buAutoNum type="alphaUcPeriod"/>
            </a:pPr>
            <a:r>
              <a:rPr lang="ca-ES" dirty="0"/>
              <a:t>Necessitats econòmiques </a:t>
            </a:r>
            <a:r>
              <a:rPr lang="ca-ES" b="1" dirty="0"/>
              <a:t>d’inversió i despeses</a:t>
            </a:r>
            <a:r>
              <a:rPr lang="ca-ES" dirty="0"/>
              <a:t>.</a:t>
            </a:r>
          </a:p>
          <a:p>
            <a:pPr marL="914400" lvl="1" indent="-514350" algn="just">
              <a:buFont typeface="+mj-lt"/>
              <a:buAutoNum type="alphaUcPeriod"/>
            </a:pPr>
            <a:r>
              <a:rPr lang="ca-ES" b="1" dirty="0"/>
              <a:t>Responsabilitat patrimonial </a:t>
            </a:r>
            <a:r>
              <a:rPr lang="ca-ES" dirty="0"/>
              <a:t>dels socis.</a:t>
            </a:r>
          </a:p>
          <a:p>
            <a:pPr marL="914400" lvl="1" indent="-514350" algn="just">
              <a:buFont typeface="+mj-lt"/>
              <a:buAutoNum type="alphaUcPeriod"/>
            </a:pPr>
            <a:r>
              <a:rPr lang="ca-ES" b="1" dirty="0"/>
              <a:t>Aspectes fiscals.</a:t>
            </a:r>
          </a:p>
          <a:p>
            <a:pPr marL="400050" lvl="1" indent="0" algn="just">
              <a:buNone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04262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505221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ca-ES" sz="2800" b="1" dirty="0"/>
              <a:t>COOPERATIVES DE TREBALL ASSOCIAT.</a:t>
            </a:r>
          </a:p>
          <a:p>
            <a:pPr algn="just"/>
            <a:r>
              <a:rPr lang="ca-ES" sz="2800" dirty="0"/>
              <a:t>S’associen almenys </a:t>
            </a:r>
            <a:r>
              <a:rPr lang="ca-ES" sz="2800" b="1" dirty="0"/>
              <a:t>3 persones </a:t>
            </a:r>
            <a:r>
              <a:rPr lang="ca-ES" sz="2800" dirty="0"/>
              <a:t>per a desenvolupar una activitat per proporcionar-se un lloc de treball produint bens o serveis per a terceres persones (</a:t>
            </a:r>
            <a:r>
              <a:rPr lang="ca-ES" sz="2800" b="1" dirty="0"/>
              <a:t>socis cooperativistes</a:t>
            </a:r>
            <a:r>
              <a:rPr lang="ca-ES" sz="2800" dirty="0"/>
              <a:t>).</a:t>
            </a:r>
          </a:p>
          <a:p>
            <a:pPr algn="just"/>
            <a:r>
              <a:rPr lang="ca-ES" sz="2800" dirty="0"/>
              <a:t>Poden haver socis col·laboradors (només aporten capital) (</a:t>
            </a:r>
            <a:r>
              <a:rPr lang="ca-ES" sz="2800" b="1" dirty="0"/>
              <a:t>socis adherits</a:t>
            </a:r>
            <a:r>
              <a:rPr lang="ca-ES" sz="2800" dirty="0"/>
              <a:t>).</a:t>
            </a:r>
          </a:p>
          <a:p>
            <a:pPr algn="just"/>
            <a:r>
              <a:rPr lang="ca-ES" sz="2800" dirty="0"/>
              <a:t>La gestió de l’empresa correspon als socis.</a:t>
            </a:r>
          </a:p>
          <a:p>
            <a:pPr algn="just"/>
            <a:r>
              <a:rPr lang="ca-ES" sz="2800" dirty="0"/>
              <a:t>Funcionen de manera democràtica (tenen el mateix dret a vot independentment del capital aportat)</a:t>
            </a:r>
          </a:p>
          <a:p>
            <a:pPr algn="just"/>
            <a:r>
              <a:rPr lang="ca-ES" sz="2800" dirty="0"/>
              <a:t>La responsabilitat és </a:t>
            </a:r>
            <a:r>
              <a:rPr lang="ca-ES" sz="2800" b="1" dirty="0"/>
              <a:t>limitada.</a:t>
            </a:r>
          </a:p>
          <a:p>
            <a:pPr algn="just"/>
            <a:r>
              <a:rPr lang="ca-ES" sz="2800" b="1" dirty="0"/>
              <a:t>No tenen ànim de lucre: </a:t>
            </a:r>
            <a:r>
              <a:rPr lang="ca-ES" sz="2800" dirty="0"/>
              <a:t>si hi ha excedents es reparteix equitativament entre els socis en funció de l’activitat que facin, no en funció del capital aportat.</a:t>
            </a:r>
            <a:endParaRPr lang="ca-ES" sz="2800" b="1" dirty="0"/>
          </a:p>
          <a:p>
            <a:pPr marL="0" indent="0" algn="just">
              <a:buNone/>
            </a:pPr>
            <a:endParaRPr lang="ca-ES" sz="2800" b="1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28650" y="-2738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latin typeface="Arial Narrow" panose="020B0606020202030204" pitchFamily="34" charset="0"/>
              </a:rPr>
              <a:t>2. Tipus de formes jurídiques</a:t>
            </a:r>
          </a:p>
        </p:txBody>
      </p:sp>
    </p:spTree>
    <p:extLst>
      <p:ext uri="{BB962C8B-B14F-4D97-AF65-F5344CB8AC3E}">
        <p14:creationId xmlns:p14="http://schemas.microsoft.com/office/powerpoint/2010/main" val="93891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50522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ca-ES" sz="2800" b="1" dirty="0"/>
              <a:t>COOPERATIVES DE TREBALL ASSOCIAT.</a:t>
            </a:r>
          </a:p>
          <a:p>
            <a:pPr algn="just"/>
            <a:r>
              <a:rPr lang="ca-ES" sz="2800" b="1" dirty="0"/>
              <a:t>Cooperatives de primer grau</a:t>
            </a:r>
            <a:r>
              <a:rPr lang="ca-ES" sz="2800" dirty="0"/>
              <a:t>: integrades per persones físiques.</a:t>
            </a:r>
          </a:p>
          <a:p>
            <a:pPr algn="just"/>
            <a:r>
              <a:rPr lang="ca-ES" b="1" dirty="0"/>
              <a:t>Cooperatives de segon grau</a:t>
            </a:r>
            <a:r>
              <a:rPr lang="ca-ES" dirty="0"/>
              <a:t>: integrades per persones jurídiques, o sigui, associació de cooperatives.</a:t>
            </a:r>
            <a:endParaRPr lang="ca-ES" sz="2800" b="1" dirty="0"/>
          </a:p>
          <a:p>
            <a:pPr marL="0" indent="0" algn="just">
              <a:buNone/>
            </a:pPr>
            <a:endParaRPr lang="ca-ES" sz="2800" b="1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28650" y="-2738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latin typeface="Arial Narrow" panose="020B0606020202030204" pitchFamily="34" charset="0"/>
              </a:rPr>
              <a:t>2. Tipus de formes jurídiques</a:t>
            </a:r>
          </a:p>
        </p:txBody>
      </p:sp>
    </p:spTree>
    <p:extLst>
      <p:ext uri="{BB962C8B-B14F-4D97-AF65-F5344CB8AC3E}">
        <p14:creationId xmlns:p14="http://schemas.microsoft.com/office/powerpoint/2010/main" val="58882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4980211"/>
          </a:xfrm>
        </p:spPr>
        <p:txBody>
          <a:bodyPr/>
          <a:lstStyle/>
          <a:p>
            <a:pPr marL="514350" lvl="0" indent="-514350">
              <a:buFont typeface="+mj-lt"/>
              <a:buAutoNum type="arabicPeriod" startAt="6"/>
            </a:pPr>
            <a:r>
              <a:rPr lang="ca-ES" sz="2600" b="1" dirty="0">
                <a:solidFill>
                  <a:prstClr val="black"/>
                </a:solidFill>
              </a:rPr>
              <a:t>COOPERATIVES DE TREBALL ASSOCIAT.</a:t>
            </a:r>
          </a:p>
          <a:p>
            <a:pPr marL="0" indent="0">
              <a:buNone/>
            </a:pPr>
            <a:r>
              <a:rPr lang="ca-ES" sz="2800" b="1" dirty="0"/>
              <a:t>Com es reparteixen els excedents (beneficis)?</a:t>
            </a:r>
          </a:p>
          <a:p>
            <a:r>
              <a:rPr lang="ca-ES" sz="2800" b="1" dirty="0"/>
              <a:t>Fons de reserva obligatori: </a:t>
            </a:r>
            <a:r>
              <a:rPr lang="ca-ES" sz="2800" dirty="0"/>
              <a:t>per desenvolupament i garantia de la cooperativa.</a:t>
            </a:r>
          </a:p>
          <a:p>
            <a:r>
              <a:rPr lang="ca-ES" sz="2800" b="1" dirty="0"/>
              <a:t>Fons d’educació i promoció: </a:t>
            </a:r>
            <a:r>
              <a:rPr lang="ca-ES" sz="2800" dirty="0"/>
              <a:t>destinat a activitats de formació i educació pels socis.</a:t>
            </a:r>
          </a:p>
          <a:p>
            <a:r>
              <a:rPr lang="ca-ES" sz="2800" b="1" dirty="0"/>
              <a:t>Retorn cooperatiu: </a:t>
            </a:r>
            <a:r>
              <a:rPr lang="ca-ES" sz="2800" dirty="0"/>
              <a:t>és el repartiment entre els socis dels excedents segons la seva activitat, no en funció del capital aportat.</a:t>
            </a:r>
            <a:endParaRPr lang="ca-ES" sz="2800" b="1" dirty="0"/>
          </a:p>
          <a:p>
            <a:pPr marL="0" indent="0">
              <a:buNone/>
            </a:pPr>
            <a:endParaRPr lang="ca-ES" sz="2800" b="1" dirty="0"/>
          </a:p>
          <a:p>
            <a:pPr marL="0" indent="0">
              <a:buNone/>
            </a:pPr>
            <a:endParaRPr lang="ca-ES" sz="2800" b="1" dirty="0"/>
          </a:p>
          <a:p>
            <a:pPr marL="0" indent="0">
              <a:buNone/>
            </a:pPr>
            <a:endParaRPr lang="ca-ES" sz="2800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28650" y="-2738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latin typeface="Arial Narrow" panose="020B0606020202030204" pitchFamily="34" charset="0"/>
              </a:rPr>
              <a:t>2. Tipus de formes jurídiques</a:t>
            </a:r>
          </a:p>
        </p:txBody>
      </p:sp>
    </p:spTree>
    <p:extLst>
      <p:ext uri="{BB962C8B-B14F-4D97-AF65-F5344CB8AC3E}">
        <p14:creationId xmlns:p14="http://schemas.microsoft.com/office/powerpoint/2010/main" val="4250737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50522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ca-ES" sz="2800" b="1" dirty="0"/>
              <a:t>COOPERATIVES DE TREBALL ASSOCIAT.</a:t>
            </a:r>
          </a:p>
          <a:p>
            <a:pPr marL="0" indent="0" algn="just">
              <a:buNone/>
            </a:pPr>
            <a:r>
              <a:rPr lang="ca-ES" sz="2800" dirty="0"/>
              <a:t>Òrgans de govern:</a:t>
            </a:r>
          </a:p>
          <a:p>
            <a:pPr algn="just"/>
            <a:r>
              <a:rPr lang="ca-ES" sz="2800" b="1" dirty="0"/>
              <a:t>Assemblea General</a:t>
            </a:r>
            <a:r>
              <a:rPr lang="ca-ES" sz="2800" dirty="0"/>
              <a:t>: composta pel conjunt de socis.</a:t>
            </a:r>
          </a:p>
          <a:p>
            <a:pPr algn="just"/>
            <a:r>
              <a:rPr lang="ca-ES" b="1" dirty="0"/>
              <a:t>Consell rector</a:t>
            </a:r>
            <a:r>
              <a:rPr lang="ca-ES" dirty="0"/>
              <a:t>: òrgan col·legiat que governa i representa la cooperativa.</a:t>
            </a:r>
          </a:p>
          <a:p>
            <a:pPr algn="just"/>
            <a:r>
              <a:rPr lang="ca-ES" sz="2800" b="1" dirty="0"/>
              <a:t>interventor</a:t>
            </a:r>
            <a:r>
              <a:rPr lang="ca-ES" dirty="0"/>
              <a:t>: òrgan de fiscalització de la cooperativa.</a:t>
            </a:r>
            <a:endParaRPr lang="ca-ES" sz="2800" b="1" dirty="0"/>
          </a:p>
          <a:p>
            <a:pPr marL="0" indent="0" algn="just">
              <a:buNone/>
            </a:pPr>
            <a:endParaRPr lang="ca-ES" sz="2800" b="1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28650" y="-2738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latin typeface="Arial Narrow" panose="020B0606020202030204" pitchFamily="34" charset="0"/>
              </a:rPr>
              <a:t>2. Tipus de formes jurídiques</a:t>
            </a:r>
          </a:p>
        </p:txBody>
      </p:sp>
    </p:spTree>
    <p:extLst>
      <p:ext uri="{BB962C8B-B14F-4D97-AF65-F5344CB8AC3E}">
        <p14:creationId xmlns:p14="http://schemas.microsoft.com/office/powerpoint/2010/main" val="58882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ca-ES" b="1" dirty="0"/>
              <a:t>COMUNITATS DE BÉNS</a:t>
            </a:r>
          </a:p>
          <a:p>
            <a:pPr marL="0" indent="0">
              <a:buNone/>
            </a:pPr>
            <a:r>
              <a:rPr lang="ca-ES" b="1" dirty="0"/>
              <a:t>Característiques:</a:t>
            </a:r>
          </a:p>
          <a:p>
            <a:r>
              <a:rPr lang="ca-ES" b="1" dirty="0"/>
              <a:t>Mínim 2 socis</a:t>
            </a:r>
          </a:p>
          <a:p>
            <a:r>
              <a:rPr lang="ca-ES" dirty="0"/>
              <a:t>Responsabilitat </a:t>
            </a:r>
            <a:r>
              <a:rPr lang="ca-ES" b="1" dirty="0"/>
              <a:t>il·limitada</a:t>
            </a:r>
          </a:p>
          <a:p>
            <a:r>
              <a:rPr lang="ca-ES" dirty="0"/>
              <a:t>No hi ha </a:t>
            </a:r>
            <a:r>
              <a:rPr lang="ca-ES" b="1" dirty="0"/>
              <a:t>capital mínim.</a:t>
            </a:r>
          </a:p>
          <a:p>
            <a:r>
              <a:rPr lang="ca-ES" dirty="0"/>
              <a:t>Tributen </a:t>
            </a:r>
            <a:r>
              <a:rPr lang="ca-ES" b="1" dirty="0"/>
              <a:t>IRPF</a:t>
            </a:r>
          </a:p>
          <a:p>
            <a:r>
              <a:rPr lang="ca-ES" dirty="0"/>
              <a:t>Els socis treballadors s’han de donar d’alta en el règim d'</a:t>
            </a:r>
            <a:r>
              <a:rPr lang="ca-ES" b="1" dirty="0"/>
              <a:t>autònoms</a:t>
            </a:r>
            <a:r>
              <a:rPr lang="ca-ES" dirty="0"/>
              <a:t>.</a:t>
            </a:r>
          </a:p>
          <a:p>
            <a:r>
              <a:rPr lang="ca-ES" dirty="0"/>
              <a:t>No cal escriptura pública, només un contracte entre els socis.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28650" y="-2738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latin typeface="Arial Narrow" panose="020B0606020202030204" pitchFamily="34" charset="0"/>
              </a:rPr>
              <a:t>2. Tipus de formes jurídiques</a:t>
            </a:r>
          </a:p>
        </p:txBody>
      </p:sp>
    </p:spTree>
    <p:extLst>
      <p:ext uri="{BB962C8B-B14F-4D97-AF65-F5344CB8AC3E}">
        <p14:creationId xmlns:p14="http://schemas.microsoft.com/office/powerpoint/2010/main" val="382728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5052219"/>
          </a:xfrm>
        </p:spPr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ca-ES" b="1" dirty="0"/>
              <a:t>Franquícies</a:t>
            </a:r>
          </a:p>
          <a:p>
            <a:pPr marL="0" indent="0">
              <a:buNone/>
            </a:pPr>
            <a:r>
              <a:rPr lang="ca-ES" dirty="0"/>
              <a:t>És un contracte entre dues parts: </a:t>
            </a:r>
            <a:r>
              <a:rPr lang="ca-ES" b="1" dirty="0"/>
              <a:t>Franquiciador i Franquiciat.</a:t>
            </a:r>
          </a:p>
          <a:p>
            <a:pPr marL="0" indent="0">
              <a:buNone/>
            </a:pPr>
            <a:r>
              <a:rPr lang="ca-ES" dirty="0"/>
              <a:t> 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1043608" y="3573015"/>
            <a:ext cx="1656184" cy="204265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>
                <a:solidFill>
                  <a:schemeClr val="tx1"/>
                </a:solidFill>
                <a:latin typeface="Arial Narrow" panose="020B0606020202030204" pitchFamily="34" charset="0"/>
              </a:rPr>
              <a:t>Franquiciador</a:t>
            </a:r>
          </a:p>
        </p:txBody>
      </p:sp>
      <p:cxnSp>
        <p:nvCxnSpPr>
          <p:cNvPr id="6" name="5 Conector recto"/>
          <p:cNvCxnSpPr/>
          <p:nvPr/>
        </p:nvCxnSpPr>
        <p:spPr>
          <a:xfrm>
            <a:off x="2699792" y="400506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3275856" y="3762608"/>
            <a:ext cx="2952328" cy="6024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tx1"/>
                </a:solidFill>
              </a:rPr>
              <a:t>Producte+ marca + </a:t>
            </a:r>
            <a:r>
              <a:rPr lang="ca-ES" dirty="0" err="1">
                <a:solidFill>
                  <a:schemeClr val="tx1"/>
                </a:solidFill>
              </a:rPr>
              <a:t>Know</a:t>
            </a:r>
            <a:r>
              <a:rPr lang="ca-ES" dirty="0">
                <a:solidFill>
                  <a:schemeClr val="tx1"/>
                </a:solidFill>
              </a:rPr>
              <a:t> </a:t>
            </a:r>
            <a:r>
              <a:rPr lang="ca-ES" dirty="0" err="1">
                <a:solidFill>
                  <a:schemeClr val="tx1"/>
                </a:solidFill>
              </a:rPr>
              <a:t>How</a:t>
            </a:r>
            <a:endParaRPr lang="ca-ES" dirty="0">
              <a:solidFill>
                <a:schemeClr val="tx1"/>
              </a:solidFill>
            </a:endParaRPr>
          </a:p>
        </p:txBody>
      </p:sp>
      <p:cxnSp>
        <p:nvCxnSpPr>
          <p:cNvPr id="9" name="8 Conector recto de flecha"/>
          <p:cNvCxnSpPr>
            <a:stCxn id="7" idx="3"/>
          </p:cNvCxnSpPr>
          <p:nvPr/>
        </p:nvCxnSpPr>
        <p:spPr>
          <a:xfrm>
            <a:off x="6228184" y="4063856"/>
            <a:ext cx="4614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6666299" y="3539940"/>
            <a:ext cx="1512168" cy="204265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b="1" dirty="0">
                <a:solidFill>
                  <a:schemeClr val="tx1"/>
                </a:solidFill>
                <a:latin typeface="Arial Narrow" panose="020B0606020202030204" pitchFamily="34" charset="0"/>
              </a:rPr>
              <a:t>Franquiciat</a:t>
            </a:r>
          </a:p>
        </p:txBody>
      </p:sp>
      <p:cxnSp>
        <p:nvCxnSpPr>
          <p:cNvPr id="13" name="12 Conector recto"/>
          <p:cNvCxnSpPr>
            <a:endCxn id="15" idx="3"/>
          </p:cNvCxnSpPr>
          <p:nvPr/>
        </p:nvCxnSpPr>
        <p:spPr>
          <a:xfrm flipH="1">
            <a:off x="6228184" y="5153869"/>
            <a:ext cx="438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3275856" y="4725143"/>
            <a:ext cx="2952328" cy="8574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tx1"/>
                </a:solidFill>
              </a:rPr>
              <a:t>Cànon d’entrada +Royalty + cànon de publicitat</a:t>
            </a:r>
          </a:p>
        </p:txBody>
      </p:sp>
      <p:cxnSp>
        <p:nvCxnSpPr>
          <p:cNvPr id="18" name="17 Conector recto de flecha"/>
          <p:cNvCxnSpPr>
            <a:stCxn id="15" idx="1"/>
          </p:cNvCxnSpPr>
          <p:nvPr/>
        </p:nvCxnSpPr>
        <p:spPr>
          <a:xfrm flipH="1">
            <a:off x="2699792" y="515386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 Título"/>
          <p:cNvSpPr txBox="1">
            <a:spLocks/>
          </p:cNvSpPr>
          <p:nvPr/>
        </p:nvSpPr>
        <p:spPr>
          <a:xfrm>
            <a:off x="628650" y="-2738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latin typeface="Arial Narrow" panose="020B0606020202030204" pitchFamily="34" charset="0"/>
              </a:rPr>
              <a:t>2. Tipus de formes jurídiques</a:t>
            </a:r>
          </a:p>
        </p:txBody>
      </p:sp>
    </p:spTree>
    <p:extLst>
      <p:ext uri="{BB962C8B-B14F-4D97-AF65-F5344CB8AC3E}">
        <p14:creationId xmlns:p14="http://schemas.microsoft.com/office/powerpoint/2010/main" val="420372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4980211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8"/>
            </a:pPr>
            <a:r>
              <a:rPr lang="ca-ES" b="1" dirty="0">
                <a:solidFill>
                  <a:prstClr val="black"/>
                </a:solidFill>
              </a:rPr>
              <a:t>Franquícies</a:t>
            </a:r>
          </a:p>
          <a:p>
            <a:pPr marL="0" indent="0">
              <a:buNone/>
            </a:pPr>
            <a:r>
              <a:rPr lang="ca-ES" b="1" dirty="0"/>
              <a:t>Avantatges d’una franquícia:</a:t>
            </a:r>
          </a:p>
          <a:p>
            <a:r>
              <a:rPr lang="ca-ES" dirty="0"/>
              <a:t>Expansió ràpida.</a:t>
            </a:r>
          </a:p>
          <a:p>
            <a:r>
              <a:rPr lang="ca-ES" dirty="0"/>
              <a:t>Molt poca inversió.</a:t>
            </a:r>
          </a:p>
          <a:p>
            <a:r>
              <a:rPr lang="ca-ES" dirty="0"/>
              <a:t>Coneixements del mercat.</a:t>
            </a:r>
          </a:p>
          <a:p>
            <a:r>
              <a:rPr lang="ca-ES" dirty="0"/>
              <a:t>Ingressos estables.</a:t>
            </a:r>
          </a:p>
          <a:p>
            <a:pPr marL="0" indent="0">
              <a:buNone/>
            </a:pPr>
            <a:endParaRPr lang="ca-ES" b="1" dirty="0"/>
          </a:p>
          <a:p>
            <a:pPr marL="0" indent="0">
              <a:buNone/>
            </a:pPr>
            <a:r>
              <a:rPr lang="ca-ES" b="1" dirty="0"/>
              <a:t>Inconvenients:</a:t>
            </a:r>
          </a:p>
          <a:p>
            <a:r>
              <a:rPr lang="ca-ES" dirty="0"/>
              <a:t>El franquiciat no té llibertat per dirigir el seu negoci.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28650" y="-2738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latin typeface="Arial Narrow" panose="020B0606020202030204" pitchFamily="34" charset="0"/>
              </a:rPr>
              <a:t>2. Tipus de formes jurídiques</a:t>
            </a:r>
          </a:p>
        </p:txBody>
      </p:sp>
    </p:spTree>
    <p:extLst>
      <p:ext uri="{BB962C8B-B14F-4D97-AF65-F5344CB8AC3E}">
        <p14:creationId xmlns:p14="http://schemas.microsoft.com/office/powerpoint/2010/main" val="2178168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3B689D1-E6EB-48D1-9705-D779B48BA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565" t="42738" r="26769" b="7579"/>
          <a:stretch/>
        </p:blipFill>
        <p:spPr>
          <a:xfrm>
            <a:off x="53497" y="764704"/>
            <a:ext cx="8832981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45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08D5426-79B0-4ACF-968B-6D60FA81E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568" t="32032" r="27157" b="4949"/>
          <a:stretch/>
        </p:blipFill>
        <p:spPr>
          <a:xfrm>
            <a:off x="107504" y="155504"/>
            <a:ext cx="8856984" cy="572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8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-27384"/>
            <a:ext cx="7886700" cy="132556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ca-ES" sz="4000" b="1" dirty="0">
                <a:solidFill>
                  <a:prstClr val="black"/>
                </a:solidFill>
                <a:latin typeface="Arial Narrow" panose="020B0606020202030204" pitchFamily="34" charset="0"/>
              </a:rPr>
              <a:t>Criteris per escollir la forma jurídica.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ca-ES" b="1" dirty="0"/>
              <a:t>Complexitat de la constitució.</a:t>
            </a:r>
          </a:p>
          <a:p>
            <a:pPr marL="857250" lvl="1" indent="-457200" algn="just">
              <a:buFont typeface="Wingdings" panose="05000000000000000000" pitchFamily="2" charset="2"/>
              <a:buChar char="§"/>
            </a:pPr>
            <a:r>
              <a:rPr lang="ca-ES" dirty="0"/>
              <a:t>Algunes formes jurídiques poden comportar un excés de tràmits burocràtics.</a:t>
            </a:r>
          </a:p>
          <a:p>
            <a:pPr marL="857250" lvl="1" indent="-457200" algn="just">
              <a:buFont typeface="Wingdings" panose="05000000000000000000" pitchFamily="2" charset="2"/>
              <a:buChar char="§"/>
            </a:pPr>
            <a:r>
              <a:rPr lang="ca-ES" dirty="0"/>
              <a:t>Algunes formes jurídiques són obligatòries per alguns tipus d’activitat (agències de viatges: S.L o S.A).</a:t>
            </a:r>
          </a:p>
          <a:p>
            <a:pPr marL="857250" lvl="1" indent="-457200" algn="just">
              <a:buFont typeface="Wingdings" panose="05000000000000000000" pitchFamily="2" charset="2"/>
              <a:buChar char="§"/>
            </a:pPr>
            <a:r>
              <a:rPr lang="ca-ES" dirty="0"/>
              <a:t>S’han de valorar també els </a:t>
            </a:r>
            <a:r>
              <a:rPr lang="ca-ES" b="1" dirty="0"/>
              <a:t>costos dels tràmits. </a:t>
            </a:r>
            <a:r>
              <a:rPr lang="ca-ES" dirty="0"/>
              <a:t> Si s’encarreguen a una gestoria és més car que si ho fa el mateix empresari.</a:t>
            </a:r>
          </a:p>
        </p:txBody>
      </p:sp>
    </p:spTree>
    <p:extLst>
      <p:ext uri="{BB962C8B-B14F-4D97-AF65-F5344CB8AC3E}">
        <p14:creationId xmlns:p14="http://schemas.microsoft.com/office/powerpoint/2010/main" val="265963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ca-ES" sz="4000" b="1" dirty="0">
                <a:solidFill>
                  <a:prstClr val="black"/>
                </a:solidFill>
                <a:latin typeface="Arial Narrow" panose="020B0606020202030204" pitchFamily="34" charset="0"/>
              </a:rPr>
              <a:t>Criteris per escollir la forma jurídica.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lphaUcPeriod" startAt="2"/>
            </a:pPr>
            <a:r>
              <a:rPr lang="ca-ES" b="1" dirty="0"/>
              <a:t>Nombre de socis.</a:t>
            </a:r>
          </a:p>
          <a:p>
            <a:pPr marL="857250" lvl="1" indent="-457200" algn="just">
              <a:buFont typeface="Wingdings" panose="05000000000000000000" pitchFamily="2" charset="2"/>
              <a:buChar char="§"/>
            </a:pPr>
            <a:r>
              <a:rPr lang="ca-ES" dirty="0"/>
              <a:t>Quan hi ha més d’un soci és millor una forma societària.</a:t>
            </a:r>
          </a:p>
          <a:p>
            <a:pPr marL="857250" lvl="1" indent="-457200" algn="just">
              <a:buFont typeface="Wingdings" panose="05000000000000000000" pitchFamily="2" charset="2"/>
              <a:buChar char="§"/>
            </a:pPr>
            <a:r>
              <a:rPr lang="ca-ES" dirty="0"/>
              <a:t>Algunes formes jurídiques exigeixen un nombre mínim de socis.</a:t>
            </a:r>
          </a:p>
          <a:p>
            <a:pPr marL="857250" lvl="1" indent="-457200" algn="just">
              <a:buFont typeface="Wingdings" panose="05000000000000000000" pitchFamily="2" charset="2"/>
              <a:buChar char="§"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3780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ca-ES" sz="4000" b="1" dirty="0">
                <a:solidFill>
                  <a:prstClr val="black"/>
                </a:solidFill>
                <a:latin typeface="Arial Narrow" panose="020B0606020202030204" pitchFamily="34" charset="0"/>
              </a:rPr>
              <a:t>Criteris per escollir la forma jurídica.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85740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lphaUcPeriod" startAt="3"/>
            </a:pPr>
            <a:r>
              <a:rPr lang="ca-ES" b="1" dirty="0"/>
              <a:t>Necessitats econòmiques del projecte.</a:t>
            </a:r>
          </a:p>
          <a:p>
            <a:pPr marL="857250" lvl="1" indent="-457200" algn="just">
              <a:buFont typeface="Wingdings" panose="05000000000000000000" pitchFamily="2" charset="2"/>
              <a:buChar char="§"/>
            </a:pPr>
            <a:r>
              <a:rPr lang="ca-ES" dirty="0"/>
              <a:t>Algunes formes jurídiques exigeixen un capital mínim.</a:t>
            </a:r>
          </a:p>
          <a:p>
            <a:pPr marL="857250" lvl="1" indent="-457200" algn="just">
              <a:buFont typeface="Wingdings" panose="05000000000000000000" pitchFamily="2" charset="2"/>
              <a:buChar char="§"/>
            </a:pPr>
            <a:endParaRPr lang="ca-ES" dirty="0"/>
          </a:p>
          <a:p>
            <a:pPr marL="514350" indent="-514350" algn="just">
              <a:buFont typeface="+mj-lt"/>
              <a:buAutoNum type="alphaUcPeriod" startAt="4"/>
            </a:pPr>
            <a:r>
              <a:rPr lang="ca-ES" b="1" dirty="0"/>
              <a:t>Responsabilitat patrimonial dels promotors.</a:t>
            </a:r>
          </a:p>
          <a:p>
            <a:pPr marL="400050" lvl="1" indent="0" algn="just">
              <a:buNone/>
            </a:pPr>
            <a:r>
              <a:rPr lang="ca-ES" dirty="0"/>
              <a:t>La responsabilitat és l’obligació de respondre dels deutes que es generin en l’activitat empresarial.</a:t>
            </a:r>
          </a:p>
          <a:p>
            <a:pPr marL="400050" lvl="1" indent="0" algn="just">
              <a:buNone/>
            </a:pPr>
            <a:r>
              <a:rPr lang="ca-ES" dirty="0"/>
              <a:t>Hi ha dos tipus:</a:t>
            </a:r>
          </a:p>
          <a:p>
            <a:pPr lvl="2" indent="-342900" algn="just"/>
            <a:r>
              <a:rPr lang="ca-ES" b="1" dirty="0"/>
              <a:t>Limitada: </a:t>
            </a:r>
            <a:r>
              <a:rPr lang="ca-ES" dirty="0"/>
              <a:t>la responsabilitat es limita al capital aportat, els béns i drets que té l’empresa.</a:t>
            </a:r>
          </a:p>
          <a:p>
            <a:pPr lvl="2" indent="-342900" algn="just"/>
            <a:r>
              <a:rPr lang="ca-ES" b="1" dirty="0"/>
              <a:t>Il·limitada: </a:t>
            </a:r>
            <a:r>
              <a:rPr lang="ca-ES" dirty="0"/>
              <a:t>la responsabilitat també inclou els béns personals dels socis si amb els de l’empresa no hi ha prou per pagar els deutes que l’empresa pugui tenir.</a:t>
            </a:r>
          </a:p>
        </p:txBody>
      </p:sp>
    </p:spTree>
    <p:extLst>
      <p:ext uri="{BB962C8B-B14F-4D97-AF65-F5344CB8AC3E}">
        <p14:creationId xmlns:p14="http://schemas.microsoft.com/office/powerpoint/2010/main" val="386068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ca-ES" sz="4000" b="1" dirty="0">
                <a:solidFill>
                  <a:prstClr val="black"/>
                </a:solidFill>
                <a:latin typeface="Arial Narrow" panose="020B0606020202030204" pitchFamily="34" charset="0"/>
              </a:rPr>
              <a:t>Criteris per escollir la forma jurídica.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119814" cy="4836195"/>
          </a:xfrm>
        </p:spPr>
        <p:txBody>
          <a:bodyPr/>
          <a:lstStyle/>
          <a:p>
            <a:pPr marL="0" indent="0">
              <a:buNone/>
            </a:pPr>
            <a:r>
              <a:rPr lang="ca-ES" b="1" dirty="0"/>
              <a:t>E. </a:t>
            </a:r>
            <a:r>
              <a:rPr lang="ca-ES" sz="2800" b="1" dirty="0"/>
              <a:t>Aspectes Fiscals</a:t>
            </a:r>
          </a:p>
          <a:p>
            <a:pPr marL="0" indent="0">
              <a:buNone/>
            </a:pPr>
            <a:r>
              <a:rPr lang="ca-ES" sz="2800" dirty="0"/>
              <a:t>Segons quina sigui la forma jurídica escollida l’empresa haurà de pagar a Hisenda impostos diferents:</a:t>
            </a:r>
          </a:p>
          <a:p>
            <a:pPr algn="just"/>
            <a:r>
              <a:rPr lang="ca-ES" sz="2800" b="1" dirty="0"/>
              <a:t>IRPF </a:t>
            </a:r>
            <a:r>
              <a:rPr lang="ca-ES" sz="2800" dirty="0"/>
              <a:t>(impost sobre la renda de les persones físiques): és un impost </a:t>
            </a:r>
            <a:r>
              <a:rPr lang="ca-ES" sz="2800" b="1" dirty="0"/>
              <a:t>progressiu</a:t>
            </a:r>
            <a:r>
              <a:rPr lang="ca-ES" sz="2800" dirty="0"/>
              <a:t> que haurà de declarar cada soci de manera individual.</a:t>
            </a:r>
          </a:p>
          <a:p>
            <a:pPr algn="just"/>
            <a:r>
              <a:rPr lang="ca-ES" sz="2800" b="1" dirty="0"/>
              <a:t>IS </a:t>
            </a:r>
            <a:r>
              <a:rPr lang="ca-ES" sz="2800" dirty="0"/>
              <a:t>(impost de Societats): es paga de manera fixa un </a:t>
            </a:r>
            <a:r>
              <a:rPr lang="ca-ES" dirty="0"/>
              <a:t>25</a:t>
            </a:r>
            <a:r>
              <a:rPr lang="ca-ES" sz="2800" dirty="0"/>
              <a:t>% sobre els beneficis obtinguts. En alguns casos específics es redueix com en empreses petites, nous emprenedors i cooperatives.</a:t>
            </a:r>
            <a:endParaRPr lang="ca-ES" sz="2800" b="1" dirty="0"/>
          </a:p>
        </p:txBody>
      </p:sp>
    </p:spTree>
    <p:extLst>
      <p:ext uri="{BB962C8B-B14F-4D97-AF65-F5344CB8AC3E}">
        <p14:creationId xmlns:p14="http://schemas.microsoft.com/office/powerpoint/2010/main" val="349329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-27384"/>
            <a:ext cx="7886700" cy="1325563"/>
          </a:xfrm>
        </p:spPr>
        <p:txBody>
          <a:bodyPr>
            <a:normAutofit/>
          </a:bodyPr>
          <a:lstStyle/>
          <a:p>
            <a:r>
              <a:rPr lang="ca-ES" sz="4000" b="1" dirty="0">
                <a:latin typeface="Arial Narrow" panose="020B0606020202030204" pitchFamily="34" charset="0"/>
              </a:rPr>
              <a:t>2. Tipus de formes jurídiques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a-ES" sz="2800" b="1" dirty="0"/>
              <a:t>EMPRESARI INDIVIDUAL</a:t>
            </a:r>
          </a:p>
          <a:p>
            <a:pPr marL="0" indent="0">
              <a:buNone/>
            </a:pPr>
            <a:r>
              <a:rPr lang="ca-ES" sz="2800" b="1" dirty="0"/>
              <a:t>Característiques:</a:t>
            </a:r>
          </a:p>
          <a:p>
            <a:r>
              <a:rPr lang="ca-ES" sz="2800" dirty="0"/>
              <a:t>La persona ha de ser </a:t>
            </a:r>
            <a:r>
              <a:rPr lang="ca-ES" sz="2800" b="1" dirty="0"/>
              <a:t>major d’edat </a:t>
            </a:r>
            <a:r>
              <a:rPr lang="ca-ES" sz="2800" dirty="0"/>
              <a:t>i amb capacitat legal. Els menors d’edat poden ser empresaris a través de representants legals.</a:t>
            </a:r>
          </a:p>
          <a:p>
            <a:r>
              <a:rPr lang="ca-ES" sz="2800" dirty="0"/>
              <a:t>Ha de dur a terme una activitat empresarial de forma habitual i en nom propi.</a:t>
            </a:r>
          </a:p>
          <a:p>
            <a:r>
              <a:rPr lang="ca-ES" sz="2800" dirty="0"/>
              <a:t>La seva responsabilitat és </a:t>
            </a:r>
            <a:r>
              <a:rPr lang="ca-ES" sz="2800" b="1" dirty="0"/>
              <a:t>il·limitada</a:t>
            </a:r>
            <a:r>
              <a:rPr lang="ca-ES" dirty="0"/>
              <a:t>.</a:t>
            </a:r>
          </a:p>
          <a:p>
            <a:r>
              <a:rPr lang="ca-ES" sz="2800" dirty="0"/>
              <a:t>No hi ha capital mínim.</a:t>
            </a:r>
          </a:p>
          <a:p>
            <a:r>
              <a:rPr lang="ca-ES" sz="2800" dirty="0"/>
              <a:t>Tramitació legal per constituir-se molt simple, només cal l’alta en el règim especial de treballadors autònoms.</a:t>
            </a:r>
          </a:p>
          <a:p>
            <a:r>
              <a:rPr lang="ca-ES" sz="2800" dirty="0"/>
              <a:t>Tributa per IRPF.</a:t>
            </a:r>
          </a:p>
          <a:p>
            <a:endParaRPr lang="ca-ES" sz="2800" dirty="0"/>
          </a:p>
        </p:txBody>
      </p:sp>
    </p:spTree>
    <p:extLst>
      <p:ext uri="{BB962C8B-B14F-4D97-AF65-F5344CB8AC3E}">
        <p14:creationId xmlns:p14="http://schemas.microsoft.com/office/powerpoint/2010/main" val="262354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505221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a-ES" b="1" dirty="0"/>
              <a:t>L’EMPRENEDOR DE RESPONSABILITAT LIMITADA</a:t>
            </a:r>
          </a:p>
          <a:p>
            <a:pPr marL="0" indent="0">
              <a:buNone/>
            </a:pPr>
            <a:r>
              <a:rPr lang="ca-ES" dirty="0"/>
              <a:t>L’emprenedor pot limitar la seva responsabilitat als deutes contrets en l’exercici de l’activitat empresarial o professional mitjançant la condició d’ “Emprenedor de responsabilitat limitada”.</a:t>
            </a:r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r>
              <a:rPr lang="ca-ES" dirty="0"/>
              <a:t>Aquesta limitació només afecta a l’habitatge habitual sempre i quan s’inscrigui al Registre de la Propietat i a no ser que infringeixi frau o negligència greu.</a:t>
            </a:r>
          </a:p>
          <a:p>
            <a:endParaRPr lang="ca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28650" y="-2738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>
                <a:latin typeface="Arial Narrow" panose="020B0606020202030204" pitchFamily="34" charset="0"/>
              </a:rPr>
              <a:t>2. Tipus de formes jurídiques</a:t>
            </a:r>
            <a:endParaRPr lang="ca-ES" sz="4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4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ca-ES" sz="2800" b="1" dirty="0"/>
              <a:t>SOCIETAT DE RESPONSABILITAT LIMITADA</a:t>
            </a:r>
          </a:p>
          <a:p>
            <a:pPr marL="0" indent="0" algn="just">
              <a:buNone/>
            </a:pPr>
            <a:r>
              <a:rPr lang="ca-ES" sz="2800" b="1" dirty="0"/>
              <a:t>Característiques:</a:t>
            </a:r>
          </a:p>
          <a:p>
            <a:pPr algn="just"/>
            <a:r>
              <a:rPr lang="ca-ES" sz="2800" dirty="0"/>
              <a:t>Pot ser constituïda per un o més socis.</a:t>
            </a:r>
          </a:p>
          <a:p>
            <a:pPr algn="just"/>
            <a:r>
              <a:rPr lang="ca-ES" sz="2800" dirty="0"/>
              <a:t>El </a:t>
            </a:r>
            <a:r>
              <a:rPr lang="ca-ES" sz="2800" b="1" dirty="0"/>
              <a:t>capital mínim </a:t>
            </a:r>
            <a:r>
              <a:rPr lang="ca-ES" sz="2800" dirty="0"/>
              <a:t>ha de ser de 3005,06 €.</a:t>
            </a:r>
          </a:p>
          <a:p>
            <a:pPr algn="just"/>
            <a:r>
              <a:rPr lang="ca-ES" sz="2800" dirty="0"/>
              <a:t>El capital es divideix en </a:t>
            </a:r>
            <a:r>
              <a:rPr lang="ca-ES" sz="2800" b="1" dirty="0"/>
              <a:t>participacions. </a:t>
            </a:r>
            <a:r>
              <a:rPr lang="ca-ES" sz="2800" dirty="0"/>
              <a:t>Els socis rebran beneficis en funció del nombre de participacions que tinguin.</a:t>
            </a:r>
            <a:endParaRPr lang="ca-ES" sz="2800" b="1" dirty="0"/>
          </a:p>
          <a:p>
            <a:pPr algn="just"/>
            <a:r>
              <a:rPr lang="ca-ES" sz="2800" dirty="0"/>
              <a:t>Les participacions no es poden vendre a altres persones sense l’acord dels socis, només al cònjuge, pares, fills o a altres socis. És un tipus de </a:t>
            </a:r>
            <a:r>
              <a:rPr lang="ca-ES" sz="2800" b="1" dirty="0"/>
              <a:t>societat personalista.</a:t>
            </a:r>
          </a:p>
          <a:p>
            <a:pPr algn="just"/>
            <a:r>
              <a:rPr lang="ca-ES" sz="2800" dirty="0"/>
              <a:t>La responsabilitat és </a:t>
            </a:r>
            <a:r>
              <a:rPr lang="ca-ES" sz="2800" b="1" dirty="0"/>
              <a:t>limitada.</a:t>
            </a:r>
          </a:p>
          <a:p>
            <a:pPr algn="just"/>
            <a:r>
              <a:rPr lang="ca-ES" sz="2800" dirty="0"/>
              <a:t>L’impost a pagar és </a:t>
            </a:r>
            <a:r>
              <a:rPr lang="ca-ES" sz="2800" b="1" dirty="0"/>
              <a:t>l’IS.</a:t>
            </a:r>
            <a:endParaRPr lang="ca-ES" sz="28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28650" y="-2738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latin typeface="Arial Narrow" panose="020B0606020202030204" pitchFamily="34" charset="0"/>
              </a:rPr>
              <a:t>2. Tipus de formes jurídiques</a:t>
            </a:r>
          </a:p>
        </p:txBody>
      </p:sp>
    </p:spTree>
    <p:extLst>
      <p:ext uri="{BB962C8B-B14F-4D97-AF65-F5344CB8AC3E}">
        <p14:creationId xmlns:p14="http://schemas.microsoft.com/office/powerpoint/2010/main" val="2362478355"/>
      </p:ext>
    </p:extLst>
  </p:cSld>
  <p:clrMapOvr>
    <a:masterClrMapping/>
  </p:clrMapOvr>
</p:sld>
</file>

<file path=ppt/theme/theme1.xml><?xml version="1.0" encoding="utf-8"?>
<a:theme xmlns:a="http://schemas.openxmlformats.org/drawingml/2006/main" name="E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EIE</Template>
  <TotalTime>298</TotalTime>
  <Words>1664</Words>
  <Application>Microsoft Office PowerPoint</Application>
  <PresentationFormat>Presentación en pantalla (4:3)</PresentationFormat>
  <Paragraphs>184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Arial Narrow</vt:lpstr>
      <vt:lpstr>Calibri</vt:lpstr>
      <vt:lpstr>Calibri Light</vt:lpstr>
      <vt:lpstr>Wingdings</vt:lpstr>
      <vt:lpstr>EIE</vt:lpstr>
      <vt:lpstr>NF4. FORMES JURÍDIQUES I CONSTITUCIÓ DE L’EMPRESA</vt:lpstr>
      <vt:lpstr>Criteris per escollir la forma jurídica.</vt:lpstr>
      <vt:lpstr>Criteris per escollir la forma jurídica.</vt:lpstr>
      <vt:lpstr>Criteris per escollir la forma jurídica.</vt:lpstr>
      <vt:lpstr>Criteris per escollir la forma jurídica.</vt:lpstr>
      <vt:lpstr>Criteris per escollir la forma jurídica.</vt:lpstr>
      <vt:lpstr>2. Tipus de formes jurídiques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NF6. FORMES JURÍDIQUES I CONSTITUCIÓ DE L’EMPRESA</dc:title>
  <dc:creator>carme</dc:creator>
  <cp:lastModifiedBy>Luis Garay</cp:lastModifiedBy>
  <cp:revision>34</cp:revision>
  <dcterms:created xsi:type="dcterms:W3CDTF">2016-04-08T06:17:04Z</dcterms:created>
  <dcterms:modified xsi:type="dcterms:W3CDTF">2019-12-15T16:53:03Z</dcterms:modified>
</cp:coreProperties>
</file>