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9" r:id="rId2"/>
    <p:sldMasterId id="2147483661" r:id="rId3"/>
    <p:sldMasterId id="2147483664" r:id="rId4"/>
    <p:sldMasterId id="2147483666" r:id="rId5"/>
    <p:sldMasterId id="2147483668" r:id="rId6"/>
  </p:sldMasterIdLst>
  <p:notesMasterIdLst>
    <p:notesMasterId r:id="rId2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64350" cy="9701213"/>
  <p:embeddedFontLst>
    <p:embeddedFont>
      <p:font typeface="Helvetica Neue" panose="020B0604020202020204" charset="0"/>
      <p:regular r:id="rId23"/>
      <p:bold r:id="rId24"/>
      <p:italic r:id="rId25"/>
      <p:boldItalic r:id="rId26"/>
    </p:embeddedFont>
    <p:embeddedFont>
      <p:font typeface="Tahoma" panose="020B0604030504040204" pitchFamily="3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isKUTYaPivflUWNj6vDu64nkvJ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font" Target="fonts/font2.fntdata"/><Relationship Id="rId32" Type="http://customschemas.google.com/relationships/presentationmetadata" Target="meta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4275" y="727575"/>
            <a:ext cx="4576450" cy="36379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6425" y="4608050"/>
            <a:ext cx="5491475" cy="436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:notes"/>
          <p:cNvSpPr txBox="1">
            <a:spLocks noGrp="1"/>
          </p:cNvSpPr>
          <p:nvPr>
            <p:ph type="body" idx="1"/>
          </p:nvPr>
        </p:nvSpPr>
        <p:spPr>
          <a:xfrm>
            <a:off x="686425" y="4608050"/>
            <a:ext cx="5491475" cy="4365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9812" cy="3638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:notes"/>
          <p:cNvSpPr txBox="1">
            <a:spLocks noGrp="1"/>
          </p:cNvSpPr>
          <p:nvPr>
            <p:ph type="body" idx="1"/>
          </p:nvPr>
        </p:nvSpPr>
        <p:spPr>
          <a:xfrm>
            <a:off x="686425" y="4608050"/>
            <a:ext cx="5491475" cy="4365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275" y="727575"/>
            <a:ext cx="4576450" cy="36379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:notes"/>
          <p:cNvSpPr txBox="1">
            <a:spLocks noGrp="1"/>
          </p:cNvSpPr>
          <p:nvPr>
            <p:ph type="body" idx="1"/>
          </p:nvPr>
        </p:nvSpPr>
        <p:spPr>
          <a:xfrm>
            <a:off x="686425" y="4608050"/>
            <a:ext cx="5491475" cy="4365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275" y="727575"/>
            <a:ext cx="4576450" cy="36379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:notes"/>
          <p:cNvSpPr txBox="1">
            <a:spLocks noGrp="1"/>
          </p:cNvSpPr>
          <p:nvPr>
            <p:ph type="body" idx="1"/>
          </p:nvPr>
        </p:nvSpPr>
        <p:spPr>
          <a:xfrm>
            <a:off x="686425" y="4608050"/>
            <a:ext cx="5491475" cy="4365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275" y="727575"/>
            <a:ext cx="4576450" cy="36379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3:notes"/>
          <p:cNvSpPr txBox="1">
            <a:spLocks noGrp="1"/>
          </p:cNvSpPr>
          <p:nvPr>
            <p:ph type="body" idx="1"/>
          </p:nvPr>
        </p:nvSpPr>
        <p:spPr>
          <a:xfrm>
            <a:off x="686425" y="4608050"/>
            <a:ext cx="5491475" cy="4365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275" y="727575"/>
            <a:ext cx="4576450" cy="36379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:notes"/>
          <p:cNvSpPr txBox="1">
            <a:spLocks noGrp="1"/>
          </p:cNvSpPr>
          <p:nvPr>
            <p:ph type="body" idx="1"/>
          </p:nvPr>
        </p:nvSpPr>
        <p:spPr>
          <a:xfrm>
            <a:off x="686425" y="4608050"/>
            <a:ext cx="5491475" cy="4365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275" y="727575"/>
            <a:ext cx="4576450" cy="36379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:notes"/>
          <p:cNvSpPr txBox="1">
            <a:spLocks noGrp="1"/>
          </p:cNvSpPr>
          <p:nvPr>
            <p:ph type="body" idx="1"/>
          </p:nvPr>
        </p:nvSpPr>
        <p:spPr>
          <a:xfrm>
            <a:off x="686425" y="4608050"/>
            <a:ext cx="5491475" cy="4365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275" y="727575"/>
            <a:ext cx="4576450" cy="36379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>
            <a:spLocks noGrp="1"/>
          </p:cNvSpPr>
          <p:nvPr>
            <p:ph type="body" idx="1"/>
          </p:nvPr>
        </p:nvSpPr>
        <p:spPr>
          <a:xfrm>
            <a:off x="686425" y="4608050"/>
            <a:ext cx="5491475" cy="4365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9812" cy="3638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:notes"/>
          <p:cNvSpPr txBox="1">
            <a:spLocks noGrp="1"/>
          </p:cNvSpPr>
          <p:nvPr>
            <p:ph type="body" idx="1"/>
          </p:nvPr>
        </p:nvSpPr>
        <p:spPr>
          <a:xfrm>
            <a:off x="686425" y="4608050"/>
            <a:ext cx="5491475" cy="4365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9812" cy="3638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6425" y="4608050"/>
            <a:ext cx="5491475" cy="4365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275" y="727575"/>
            <a:ext cx="4576450" cy="36379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>
            <a:spLocks noGrp="1"/>
          </p:cNvSpPr>
          <p:nvPr>
            <p:ph type="body" idx="1"/>
          </p:nvPr>
        </p:nvSpPr>
        <p:spPr>
          <a:xfrm>
            <a:off x="686425" y="4608050"/>
            <a:ext cx="5491475" cy="4365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275" y="727575"/>
            <a:ext cx="4576450" cy="36379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6425" y="4608050"/>
            <a:ext cx="5491475" cy="4365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275" y="727575"/>
            <a:ext cx="4576450" cy="36379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>
            <a:spLocks noGrp="1"/>
          </p:cNvSpPr>
          <p:nvPr>
            <p:ph type="body" idx="1"/>
          </p:nvPr>
        </p:nvSpPr>
        <p:spPr>
          <a:xfrm>
            <a:off x="686425" y="4608050"/>
            <a:ext cx="5491475" cy="4365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275" y="727575"/>
            <a:ext cx="4576450" cy="36379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:notes"/>
          <p:cNvSpPr txBox="1">
            <a:spLocks noGrp="1"/>
          </p:cNvSpPr>
          <p:nvPr>
            <p:ph type="body" idx="1"/>
          </p:nvPr>
        </p:nvSpPr>
        <p:spPr>
          <a:xfrm>
            <a:off x="686425" y="4608050"/>
            <a:ext cx="5491475" cy="4365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275" y="727575"/>
            <a:ext cx="4576450" cy="36379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:notes"/>
          <p:cNvSpPr txBox="1">
            <a:spLocks noGrp="1"/>
          </p:cNvSpPr>
          <p:nvPr>
            <p:ph type="body" idx="1"/>
          </p:nvPr>
        </p:nvSpPr>
        <p:spPr>
          <a:xfrm>
            <a:off x="686425" y="4608050"/>
            <a:ext cx="5491475" cy="4365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275" y="727575"/>
            <a:ext cx="4576450" cy="36379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 descr="imagen"/>
          <p:cNvSpPr txBox="1">
            <a:spLocks noGrp="1"/>
          </p:cNvSpPr>
          <p:nvPr>
            <p:ph type="body" idx="1"/>
          </p:nvPr>
        </p:nvSpPr>
        <p:spPr>
          <a:xfrm>
            <a:off x="428596" y="1428736"/>
            <a:ext cx="3786214" cy="442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2"/>
          </p:nvPr>
        </p:nvSpPr>
        <p:spPr>
          <a:xfrm>
            <a:off x="4857752" y="1428736"/>
            <a:ext cx="3786214" cy="4429156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>
                <a:solidFill>
                  <a:schemeClr val="dk1"/>
                </a:solidFill>
              </a:defRPr>
            </a:lvl1pPr>
            <a:lvl2pPr marL="914400" lvl="1" indent="-3429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</a:defRPr>
            </a:lvl3pPr>
            <a:lvl4pPr marL="1828800" lvl="3" indent="-3429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286000" lvl="4" indent="-3429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2000232" y="487516"/>
            <a:ext cx="5357850" cy="642942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7F7F7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464315" y="1428736"/>
            <a:ext cx="8215370" cy="290037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2"/>
          </p:nvPr>
        </p:nvSpPr>
        <p:spPr>
          <a:xfrm>
            <a:off x="1643042" y="4591072"/>
            <a:ext cx="2500330" cy="1195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3"/>
          </p:nvPr>
        </p:nvSpPr>
        <p:spPr>
          <a:xfrm>
            <a:off x="4714876" y="4597060"/>
            <a:ext cx="2500330" cy="1195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4"/>
          </p:nvPr>
        </p:nvSpPr>
        <p:spPr>
          <a:xfrm>
            <a:off x="6643702" y="-24"/>
            <a:ext cx="2500330" cy="1195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ítulo y objetos">
  <p:cSld name="5_Título y objeto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2000232" y="487516"/>
            <a:ext cx="5357850" cy="642942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7F7F7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57158" y="1428736"/>
            <a:ext cx="5543560" cy="290037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2"/>
          </p:nvPr>
        </p:nvSpPr>
        <p:spPr>
          <a:xfrm>
            <a:off x="6500826" y="1428736"/>
            <a:ext cx="2400288" cy="45720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3"/>
          </p:nvPr>
        </p:nvSpPr>
        <p:spPr>
          <a:xfrm>
            <a:off x="357158" y="4591072"/>
            <a:ext cx="2500330" cy="1195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4"/>
          </p:nvPr>
        </p:nvSpPr>
        <p:spPr>
          <a:xfrm>
            <a:off x="3428992" y="4597060"/>
            <a:ext cx="2500330" cy="1195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5"/>
          </p:nvPr>
        </p:nvSpPr>
        <p:spPr>
          <a:xfrm>
            <a:off x="6643702" y="-24"/>
            <a:ext cx="2500330" cy="1195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ítulo y objetos">
  <p:cSld name="2_Título y objetos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5"/>
          <p:cNvSpPr txBox="1">
            <a:spLocks noGrp="1"/>
          </p:cNvSpPr>
          <p:nvPr>
            <p:ph type="title"/>
          </p:nvPr>
        </p:nvSpPr>
        <p:spPr>
          <a:xfrm>
            <a:off x="2000232" y="487516"/>
            <a:ext cx="5357850" cy="642942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7F7F7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5"/>
          <p:cNvSpPr txBox="1">
            <a:spLocks noGrp="1"/>
          </p:cNvSpPr>
          <p:nvPr>
            <p:ph type="body" idx="1"/>
          </p:nvPr>
        </p:nvSpPr>
        <p:spPr>
          <a:xfrm>
            <a:off x="357158" y="1428736"/>
            <a:ext cx="8215370" cy="242889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44" name="Google Shape;144;p35"/>
          <p:cNvSpPr txBox="1">
            <a:spLocks noGrp="1"/>
          </p:cNvSpPr>
          <p:nvPr>
            <p:ph type="body" idx="2"/>
          </p:nvPr>
        </p:nvSpPr>
        <p:spPr>
          <a:xfrm>
            <a:off x="357158" y="4143380"/>
            <a:ext cx="8215370" cy="157163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45" name="Google Shape;145;p35"/>
          <p:cNvSpPr txBox="1">
            <a:spLocks noGrp="1"/>
          </p:cNvSpPr>
          <p:nvPr>
            <p:ph type="body" idx="3"/>
          </p:nvPr>
        </p:nvSpPr>
        <p:spPr>
          <a:xfrm>
            <a:off x="6643702" y="-24"/>
            <a:ext cx="2500330" cy="1195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46" name="Google Shape;146;p3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ítulo y objetos">
  <p:cSld name="3_Título y objeto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7"/>
          <p:cNvSpPr txBox="1">
            <a:spLocks noGrp="1"/>
          </p:cNvSpPr>
          <p:nvPr>
            <p:ph type="title"/>
          </p:nvPr>
        </p:nvSpPr>
        <p:spPr>
          <a:xfrm>
            <a:off x="2000232" y="487516"/>
            <a:ext cx="5357850" cy="642942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7F7F7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7"/>
          <p:cNvSpPr txBox="1">
            <a:spLocks noGrp="1"/>
          </p:cNvSpPr>
          <p:nvPr>
            <p:ph type="body" idx="1"/>
          </p:nvPr>
        </p:nvSpPr>
        <p:spPr>
          <a:xfrm>
            <a:off x="357158" y="1701962"/>
            <a:ext cx="8215370" cy="10001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61" name="Google Shape;161;p37"/>
          <p:cNvSpPr txBox="1">
            <a:spLocks noGrp="1"/>
          </p:cNvSpPr>
          <p:nvPr>
            <p:ph type="body" idx="2"/>
          </p:nvPr>
        </p:nvSpPr>
        <p:spPr>
          <a:xfrm>
            <a:off x="357158" y="4416606"/>
            <a:ext cx="3857652" cy="114300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62" name="Google Shape;162;p37"/>
          <p:cNvSpPr txBox="1">
            <a:spLocks noGrp="1"/>
          </p:cNvSpPr>
          <p:nvPr>
            <p:ph type="body" idx="3"/>
          </p:nvPr>
        </p:nvSpPr>
        <p:spPr>
          <a:xfrm>
            <a:off x="357158" y="2987846"/>
            <a:ext cx="3857652" cy="114300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63" name="Google Shape;163;p37"/>
          <p:cNvSpPr txBox="1">
            <a:spLocks noGrp="1"/>
          </p:cNvSpPr>
          <p:nvPr>
            <p:ph type="body" idx="4"/>
          </p:nvPr>
        </p:nvSpPr>
        <p:spPr>
          <a:xfrm>
            <a:off x="4714876" y="4429132"/>
            <a:ext cx="3857652" cy="114300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64" name="Google Shape;164;p37"/>
          <p:cNvSpPr txBox="1">
            <a:spLocks noGrp="1"/>
          </p:cNvSpPr>
          <p:nvPr>
            <p:ph type="body" idx="5"/>
          </p:nvPr>
        </p:nvSpPr>
        <p:spPr>
          <a:xfrm>
            <a:off x="4714876" y="3000372"/>
            <a:ext cx="3857652" cy="114300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65" name="Google Shape;165;p37"/>
          <p:cNvSpPr txBox="1">
            <a:spLocks noGrp="1"/>
          </p:cNvSpPr>
          <p:nvPr>
            <p:ph type="body" idx="6"/>
          </p:nvPr>
        </p:nvSpPr>
        <p:spPr>
          <a:xfrm>
            <a:off x="6643702" y="-24"/>
            <a:ext cx="2500330" cy="1195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66" name="Google Shape;166;p3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3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8" descr="inic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8850" y="6165850"/>
            <a:ext cx="1466850" cy="36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8" descr="Generalitat de cataluny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400" y="6237287"/>
            <a:ext cx="1069975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8"/>
          <p:cNvSpPr txBox="1"/>
          <p:nvPr/>
        </p:nvSpPr>
        <p:spPr>
          <a:xfrm>
            <a:off x="1587" y="-11112"/>
            <a:ext cx="9144000" cy="357187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3.1. Pla d’empresa: finalitats, estructures i formats possibles</a:t>
            </a:r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 descr="inic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8850" y="6165850"/>
            <a:ext cx="1466850" cy="36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0" descr="Generalitat de cataluny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6400" y="6237287"/>
            <a:ext cx="1069975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0"/>
          <p:cNvSpPr txBox="1"/>
          <p:nvPr/>
        </p:nvSpPr>
        <p:spPr>
          <a:xfrm>
            <a:off x="1587" y="-11112"/>
            <a:ext cx="9144000" cy="357187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3.1. Pla d’empresa: finalitats, estructures i formats possibles</a:t>
            </a:r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/>
        </p:nvSpPr>
        <p:spPr>
          <a:xfrm>
            <a:off x="0" y="0"/>
            <a:ext cx="9144000" cy="357187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3.1. Pla d’empresa: finalitats, estructures i formats possibles</a:t>
            </a:r>
            <a:endParaRPr/>
          </a:p>
        </p:txBody>
      </p:sp>
      <p:pic>
        <p:nvPicPr>
          <p:cNvPr id="115" name="Google Shape;115;p22" descr="inic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8850" y="6165850"/>
            <a:ext cx="1466850" cy="36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 descr="Generalitat de cataluny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400" y="6237287"/>
            <a:ext cx="1069975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4" descr="inic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8850" y="6165850"/>
            <a:ext cx="1466850" cy="36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4" descr="Generalitat de cataluny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400" y="6237287"/>
            <a:ext cx="1069975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4"/>
          <p:cNvSpPr txBox="1"/>
          <p:nvPr/>
        </p:nvSpPr>
        <p:spPr>
          <a:xfrm>
            <a:off x="0" y="0"/>
            <a:ext cx="9144000" cy="357187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3.1. Pla d’empresa: finalitats, estructures i formats possibles</a:t>
            </a:r>
            <a:endParaRPr/>
          </a:p>
        </p:txBody>
      </p:sp>
      <p:sp>
        <p:nvSpPr>
          <p:cNvPr id="136" name="Google Shape;136;p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p3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3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3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6" descr="inic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8850" y="6165850"/>
            <a:ext cx="1466850" cy="36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6" descr="Generalitat de cataluny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400" y="6237287"/>
            <a:ext cx="1069975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6"/>
          <p:cNvSpPr txBox="1"/>
          <p:nvPr/>
        </p:nvSpPr>
        <p:spPr>
          <a:xfrm>
            <a:off x="0" y="0"/>
            <a:ext cx="9144000" cy="357187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3.1. Pla d’empresa: finalitats, estructures i formats possibles</a:t>
            </a:r>
            <a:endParaRPr/>
          </a:p>
        </p:txBody>
      </p:sp>
      <p:sp>
        <p:nvSpPr>
          <p:cNvPr id="153" name="Google Shape;153;p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3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3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3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xarxaempren.gencat.cat/ca/coneix-la-xarxa-empren/que-es-xarxa-empre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jpg"/><Relationship Id="rId5" Type="http://schemas.openxmlformats.org/officeDocument/2006/relationships/hyperlink" Target="http://www.cidem.com/cidem/cat/suport/pla_empresa/index.jsp" TargetMode="External"/><Relationship Id="rId4" Type="http://schemas.openxmlformats.org/officeDocument/2006/relationships/hyperlink" Target="http://www.barcelonactiva.cat/barcelonactiva/ca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cat.cat/treball/ambits/autoocupacio/servei_emprenedors/pla_dempresa/index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2.png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" y="476250"/>
            <a:ext cx="8496300" cy="5329237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"/>
          <p:cNvSpPr txBox="1"/>
          <p:nvPr/>
        </p:nvSpPr>
        <p:spPr>
          <a:xfrm>
            <a:off x="323850" y="476250"/>
            <a:ext cx="8496300" cy="53292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endParaRPr sz="5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endParaRPr sz="5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endParaRPr sz="5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 D’EMPRESA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3.1. Finalitats, estructura i formats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endParaRPr sz="5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"/>
          <p:cNvSpPr txBox="1">
            <a:spLocks noGrp="1"/>
          </p:cNvSpPr>
          <p:nvPr>
            <p:ph type="title"/>
          </p:nvPr>
        </p:nvSpPr>
        <p:spPr>
          <a:xfrm>
            <a:off x="2843212" y="836612"/>
            <a:ext cx="3795712" cy="455612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Ampliació de definicions</a:t>
            </a:r>
            <a:endParaRPr/>
          </a:p>
        </p:txBody>
      </p:sp>
      <p:sp>
        <p:nvSpPr>
          <p:cNvPr id="267" name="Google Shape;267;p10"/>
          <p:cNvSpPr txBox="1">
            <a:spLocks noGrp="1"/>
          </p:cNvSpPr>
          <p:nvPr>
            <p:ph type="body" idx="1"/>
          </p:nvPr>
        </p:nvSpPr>
        <p:spPr>
          <a:xfrm>
            <a:off x="4572000" y="2420937"/>
            <a:ext cx="4143375" cy="2087562"/>
          </a:xfrm>
          <a:prstGeom prst="rect">
            <a:avLst/>
          </a:prstGeom>
          <a:solidFill>
            <a:srgbClr val="C0C0C0">
              <a:alpha val="4784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Webs d’interès:</a:t>
            </a:r>
            <a:endParaRPr/>
          </a:p>
          <a:p>
            <a:pPr marL="609600" marR="0" lvl="0" indent="-609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09600" marR="0" lvl="0" indent="-609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u="sng">
                <a:solidFill>
                  <a:schemeClr val="hlink"/>
                </a:solidFill>
                <a:hlinkClick r:id="rId3"/>
              </a:rPr>
              <a:t>Catalunya Emprèn</a:t>
            </a:r>
            <a:endParaRPr/>
          </a:p>
          <a:p>
            <a:pPr marL="609600" marR="0" lvl="0" indent="-5207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09600" marR="0" lvl="0" indent="-609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Barcelona Activa</a:t>
            </a:r>
            <a:endParaRPr/>
          </a:p>
          <a:p>
            <a:pPr marL="609600" marR="0" lvl="0" indent="-5207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09600" marR="0" lvl="0" indent="-609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  <a:p>
            <a:pPr marL="342900" marR="0" lvl="0" indent="-254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68" name="Google Shape;268;p10"/>
          <p:cNvSpPr txBox="1">
            <a:spLocks noGrp="1"/>
          </p:cNvSpPr>
          <p:nvPr>
            <p:ph type="body" idx="2"/>
          </p:nvPr>
        </p:nvSpPr>
        <p:spPr>
          <a:xfrm>
            <a:off x="6643687" y="0"/>
            <a:ext cx="2500312" cy="119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FINALITAT</a:t>
            </a:r>
            <a:endParaRPr/>
          </a:p>
        </p:txBody>
      </p:sp>
      <p:pic>
        <p:nvPicPr>
          <p:cNvPr id="269" name="Google Shape;269;p10" descr="gafas de dios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9750" y="2205037"/>
            <a:ext cx="3671887" cy="2605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 txBox="1">
            <a:spLocks noGrp="1"/>
          </p:cNvSpPr>
          <p:nvPr>
            <p:ph type="title"/>
          </p:nvPr>
        </p:nvSpPr>
        <p:spPr>
          <a:xfrm>
            <a:off x="468312" y="487362"/>
            <a:ext cx="8207375" cy="644525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L’</a:t>
            </a:r>
            <a:r>
              <a:rPr lang="en-US" sz="1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estructura</a:t>
            </a:r>
            <a:r>
              <a:rPr lang="en-US"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d’un Pla d’Empresa dependrà de qui l’escrigui.</a:t>
            </a:r>
            <a:endParaRPr/>
          </a:p>
        </p:txBody>
      </p:sp>
      <p:sp>
        <p:nvSpPr>
          <p:cNvPr id="275" name="Google Shape;275;p11"/>
          <p:cNvSpPr txBox="1">
            <a:spLocks noGrp="1"/>
          </p:cNvSpPr>
          <p:nvPr>
            <p:ph type="body" idx="1"/>
          </p:nvPr>
        </p:nvSpPr>
        <p:spPr>
          <a:xfrm>
            <a:off x="539750" y="1628775"/>
            <a:ext cx="8216900" cy="25923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 pla d’empresa ha de tenir una sèrie de continguts, però l’ordre o la disposició dins del document no és gaire important, sempre i quan sigui coherent i s’entengui.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Ordre, o organització dels continguts, i aprofundiment en cada apartat serà una decisió que ha de prendre l’emprenedor en funció del projecte.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En general, les bases per decidir l’ordre han de ser la </a:t>
            </a:r>
            <a:r>
              <a:rPr lang="en-US" sz="1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coherència</a:t>
            </a: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 la </a:t>
            </a:r>
            <a:r>
              <a:rPr lang="en-US" sz="1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consistència</a:t>
            </a: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del document.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Per altra banda, els criteris per decidir l’aprofundiment han d’estar vinculats a la importància del contingut respecte l’</a:t>
            </a:r>
            <a:r>
              <a:rPr lang="en-US" sz="1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èxit del projecte</a:t>
            </a: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  <p:sp>
        <p:nvSpPr>
          <p:cNvPr id="276" name="Google Shape;276;p11"/>
          <p:cNvSpPr txBox="1">
            <a:spLocks noGrp="1"/>
          </p:cNvSpPr>
          <p:nvPr>
            <p:ph type="body" idx="2"/>
          </p:nvPr>
        </p:nvSpPr>
        <p:spPr>
          <a:xfrm>
            <a:off x="6643687" y="0"/>
            <a:ext cx="2500312" cy="119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ESTRUCTURA</a:t>
            </a:r>
            <a:endParaRPr/>
          </a:p>
        </p:txBody>
      </p:sp>
      <p:pic>
        <p:nvPicPr>
          <p:cNvPr id="277" name="Google Shape;27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9112" y="4724400"/>
            <a:ext cx="2540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"/>
          <p:cNvSpPr txBox="1">
            <a:spLocks noGrp="1"/>
          </p:cNvSpPr>
          <p:nvPr>
            <p:ph type="title"/>
          </p:nvPr>
        </p:nvSpPr>
        <p:spPr>
          <a:xfrm>
            <a:off x="2916237" y="549275"/>
            <a:ext cx="4084637" cy="56515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Estructura suggerida</a:t>
            </a:r>
            <a:endParaRPr/>
          </a:p>
        </p:txBody>
      </p:sp>
      <p:sp>
        <p:nvSpPr>
          <p:cNvPr id="283" name="Google Shape;283;p12"/>
          <p:cNvSpPr txBox="1">
            <a:spLocks noGrp="1"/>
          </p:cNvSpPr>
          <p:nvPr>
            <p:ph type="body" idx="1"/>
          </p:nvPr>
        </p:nvSpPr>
        <p:spPr>
          <a:xfrm>
            <a:off x="6227762" y="4652962"/>
            <a:ext cx="2400300" cy="1152525"/>
          </a:xfrm>
          <a:prstGeom prst="rect">
            <a:avLst/>
          </a:prstGeom>
          <a:solidFill>
            <a:srgbClr val="C0C0C0">
              <a:alpha val="5176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Pren nota:</a:t>
            </a:r>
            <a:endParaRPr/>
          </a:p>
          <a:p>
            <a:pPr marL="609600" marR="0" lvl="0" indent="-609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09600" marR="0" lvl="0" indent="-609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Gencat</a:t>
            </a:r>
            <a:endParaRPr/>
          </a:p>
          <a:p>
            <a:pPr marL="342900" marR="0" lvl="0" indent="-254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4" name="Google Shape;284;p12"/>
          <p:cNvSpPr txBox="1">
            <a:spLocks noGrp="1"/>
          </p:cNvSpPr>
          <p:nvPr>
            <p:ph type="body" idx="2"/>
          </p:nvPr>
        </p:nvSpPr>
        <p:spPr>
          <a:xfrm>
            <a:off x="6643687" y="0"/>
            <a:ext cx="2500312" cy="119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ESTRUCTURA</a:t>
            </a:r>
            <a:endParaRPr/>
          </a:p>
        </p:txBody>
      </p:sp>
      <p:pic>
        <p:nvPicPr>
          <p:cNvPr id="285" name="Google Shape;285;p12" descr="gafas de dios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2087" y="4024312"/>
            <a:ext cx="785812" cy="5572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6" name="Google Shape;286;p12"/>
          <p:cNvGrpSpPr/>
          <p:nvPr/>
        </p:nvGrpSpPr>
        <p:grpSpPr>
          <a:xfrm>
            <a:off x="-45029" y="1428750"/>
            <a:ext cx="5755818" cy="4294187"/>
            <a:chOff x="609600" y="1428736"/>
            <a:chExt cx="5754624" cy="4294528"/>
          </a:xfrm>
        </p:grpSpPr>
        <p:sp>
          <p:nvSpPr>
            <p:cNvPr id="287" name="Google Shape;287;p12"/>
            <p:cNvSpPr/>
            <p:nvPr/>
          </p:nvSpPr>
          <p:spPr>
            <a:xfrm>
              <a:off x="1357290" y="1428736"/>
              <a:ext cx="4294528" cy="429452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2745145" y="2816591"/>
              <a:ext cx="1483274" cy="1483274"/>
            </a:xfrm>
            <a:prstGeom prst="ellipse">
              <a:avLst/>
            </a:prstGeom>
            <a:solidFill>
              <a:srgbClr val="D60093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9" name="Google Shape;289;p1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09600" y="1603248"/>
              <a:ext cx="5754624" cy="37246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0" name="Google Shape;290;p12"/>
            <p:cNvCxnSpPr/>
            <p:nvPr/>
          </p:nvCxnSpPr>
          <p:spPr>
            <a:xfrm rot="10800000" flipH="1">
              <a:off x="3857620" y="1857364"/>
              <a:ext cx="2071702" cy="1214446"/>
            </a:xfrm>
            <a:prstGeom prst="bentConnector3">
              <a:avLst>
                <a:gd name="adj1" fmla="val 33821"/>
              </a:avLst>
            </a:prstGeom>
            <a:noFill/>
            <a:ln w="12700" cap="flat" cmpd="sng">
              <a:solidFill>
                <a:srgbClr val="2F2F98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</p:grpSp>
      <p:cxnSp>
        <p:nvCxnSpPr>
          <p:cNvPr id="291" name="Google Shape;291;p12"/>
          <p:cNvCxnSpPr/>
          <p:nvPr/>
        </p:nvCxnSpPr>
        <p:spPr>
          <a:xfrm rot="10800000" flipH="1">
            <a:off x="4643437" y="3429000"/>
            <a:ext cx="857400" cy="5715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2F2F98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292" name="Google Shape;292;p12"/>
          <p:cNvSpPr txBox="1">
            <a:spLocks noGrp="1"/>
          </p:cNvSpPr>
          <p:nvPr>
            <p:ph type="body" idx="3"/>
          </p:nvPr>
        </p:nvSpPr>
        <p:spPr>
          <a:xfrm>
            <a:off x="5292725" y="1643062"/>
            <a:ext cx="2133600" cy="4286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Estratègia General</a:t>
            </a:r>
            <a:endParaRPr/>
          </a:p>
        </p:txBody>
      </p:sp>
      <p:sp>
        <p:nvSpPr>
          <p:cNvPr id="293" name="Google Shape;293;p12"/>
          <p:cNvSpPr txBox="1">
            <a:spLocks noGrp="1"/>
          </p:cNvSpPr>
          <p:nvPr>
            <p:ph type="body" idx="4"/>
          </p:nvPr>
        </p:nvSpPr>
        <p:spPr>
          <a:xfrm>
            <a:off x="5508625" y="3214687"/>
            <a:ext cx="1714500" cy="4286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 d’empresa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"/>
          <p:cNvSpPr txBox="1">
            <a:spLocks noGrp="1"/>
          </p:cNvSpPr>
          <p:nvPr>
            <p:ph type="title"/>
          </p:nvPr>
        </p:nvSpPr>
        <p:spPr>
          <a:xfrm>
            <a:off x="2051050" y="476250"/>
            <a:ext cx="4441825" cy="56515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Com </a:t>
            </a:r>
            <a:r>
              <a:rPr lang="en-US" sz="1400" b="1" i="0" u="none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presentar </a:t>
            </a:r>
            <a:r>
              <a:rPr lang="en-US" sz="1400" b="0" i="0" u="none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el Pla d’empresa</a:t>
            </a:r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body" idx="1"/>
          </p:nvPr>
        </p:nvSpPr>
        <p:spPr>
          <a:xfrm>
            <a:off x="468312" y="1412875"/>
            <a:ext cx="8216900" cy="30241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Independentment del tipus de document escollit (Word, PowerPoint, etc.), la presentació ha de tenir molta cura amb: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Redacció: clara, concisa i objectiva (s’han de tenir fonts d’informació fiable)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Exposició d’idees ben estructurades (coherents i consistents) i breu. Es tracta d’un document que ha d’explicar de manera molt concreta.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Gràfiques, quadres, fotografies: tot el necessari, però només el necessari, és a dir, sense excedir-se.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Animacions (PowerPoint o audiovisual): per fer més atractiva la presentació oral, però </a:t>
            </a:r>
            <a:r>
              <a:rPr lang="en-US" sz="1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sense excedir-se</a:t>
            </a: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marL="342900" marR="0" lvl="0" indent="-254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0" name="Google Shape;300;p13"/>
          <p:cNvSpPr txBox="1">
            <a:spLocks noGrp="1"/>
          </p:cNvSpPr>
          <p:nvPr>
            <p:ph type="body" idx="2"/>
          </p:nvPr>
        </p:nvSpPr>
        <p:spPr>
          <a:xfrm>
            <a:off x="6643687" y="0"/>
            <a:ext cx="2500312" cy="119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FORMATS</a:t>
            </a:r>
            <a:endParaRPr/>
          </a:p>
        </p:txBody>
      </p:sp>
      <p:pic>
        <p:nvPicPr>
          <p:cNvPr id="301" name="Google Shape;301;p13" descr="pluma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4437" y="4724400"/>
            <a:ext cx="1257300" cy="15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3" descr="j0234749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5008" y="4714884"/>
            <a:ext cx="12192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"/>
          <p:cNvSpPr/>
          <p:nvPr/>
        </p:nvSpPr>
        <p:spPr>
          <a:xfrm>
            <a:off x="465137" y="908050"/>
            <a:ext cx="3962400" cy="4608512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4"/>
          <p:cNvSpPr txBox="1"/>
          <p:nvPr/>
        </p:nvSpPr>
        <p:spPr>
          <a:xfrm>
            <a:off x="684212" y="981075"/>
            <a:ext cx="3600450" cy="100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Helvetica Neue"/>
              <a:buNone/>
            </a:pPr>
            <a:r>
              <a:rPr lang="en-US" sz="50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recorda...</a:t>
            </a:r>
            <a:endParaRPr/>
          </a:p>
        </p:txBody>
      </p:sp>
      <p:pic>
        <p:nvPicPr>
          <p:cNvPr id="309" name="Google Shape;30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7900" y="908050"/>
            <a:ext cx="3887787" cy="460851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4"/>
          <p:cNvSpPr txBox="1"/>
          <p:nvPr/>
        </p:nvSpPr>
        <p:spPr>
          <a:xfrm>
            <a:off x="539750" y="1930400"/>
            <a:ext cx="3816350" cy="373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rPr lang="en-US" sz="15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 Pla d’Empresa és imprescindible per decidir si s’inicia o no el projecte.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rPr lang="en-US" sz="15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L’estructura d’un Pla d’Empresa dependrà de qui l’escrigui, del projecte pròpriament dit i del destinatari.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rPr lang="en-US" sz="15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 presentació ha de tenir molta cura amb la redacció, l’exposició d’idees, el suport de gràfiques i quadres, i les animacions.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5"/>
          <p:cNvSpPr/>
          <p:nvPr/>
        </p:nvSpPr>
        <p:spPr>
          <a:xfrm>
            <a:off x="4713287" y="908050"/>
            <a:ext cx="3962400" cy="4752975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5"/>
          <p:cNvSpPr txBox="1"/>
          <p:nvPr/>
        </p:nvSpPr>
        <p:spPr>
          <a:xfrm>
            <a:off x="4932362" y="981075"/>
            <a:ext cx="3600450" cy="100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Helvetica Neue"/>
              <a:buNone/>
            </a:pPr>
            <a:r>
              <a:rPr lang="en-US" sz="50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bibliografia</a:t>
            </a:r>
            <a:endParaRPr/>
          </a:p>
        </p:txBody>
      </p:sp>
      <p:pic>
        <p:nvPicPr>
          <p:cNvPr id="317" name="Google Shape;317;p15" descr="so many 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650" y="908050"/>
            <a:ext cx="3744912" cy="47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5"/>
          <p:cNvSpPr/>
          <p:nvPr/>
        </p:nvSpPr>
        <p:spPr>
          <a:xfrm>
            <a:off x="755650" y="908050"/>
            <a:ext cx="3744912" cy="47529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5"/>
          <p:cNvSpPr txBox="1"/>
          <p:nvPr/>
        </p:nvSpPr>
        <p:spPr>
          <a:xfrm>
            <a:off x="4716462" y="1933575"/>
            <a:ext cx="3963987" cy="401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•"/>
            </a:pPr>
            <a:r>
              <a:rPr lang="en-US" sz="15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Fundació Privada per a la Promoció de l'Autoocupació de Catalunya, </a:t>
            </a:r>
            <a:r>
              <a:rPr lang="en-US" sz="15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Guia per a l'elaboració del pla d'empresa : l'elaboració del pla d'empresa d'un projecte d'autoocupació</a:t>
            </a:r>
            <a:r>
              <a:rPr lang="en-US" sz="15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Barcelona : William Roebruck, 2005.</a:t>
            </a:r>
            <a:endParaRPr/>
          </a:p>
          <a:p>
            <a:pPr marL="177800" marR="0" lvl="0" indent="-82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•"/>
            </a:pPr>
            <a:r>
              <a:rPr lang="en-US" sz="15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 Plan de empresa: cómo planificar la creación de una empresa</a:t>
            </a:r>
            <a:r>
              <a:rPr lang="en-US" sz="15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Montserrat Ollé ...[et al.] Barcelona : Marcombo, cop. 2008.</a:t>
            </a:r>
            <a:endParaRPr/>
          </a:p>
          <a:p>
            <a:pPr marL="177800" marR="0" lvl="0" indent="-82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•"/>
            </a:pPr>
            <a:r>
              <a:rPr lang="en-US" sz="15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Cómo elaborar un Plan de Empresa</a:t>
            </a:r>
            <a:r>
              <a:rPr lang="en-US" sz="15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Antonio Tomás Miranda Oliván. Madrid: Thomson 2004.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"/>
          <p:cNvSpPr txBox="1"/>
          <p:nvPr/>
        </p:nvSpPr>
        <p:spPr>
          <a:xfrm>
            <a:off x="4716462" y="981075"/>
            <a:ext cx="3748087" cy="4608512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 D’EMPRESA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Finalitat </a:t>
            </a:r>
            <a:endParaRPr/>
          </a:p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Estructures</a:t>
            </a:r>
            <a:endParaRPr/>
          </a:p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Formats</a:t>
            </a:r>
            <a:endParaRPr/>
          </a:p>
        </p:txBody>
      </p:sp>
      <p:pic>
        <p:nvPicPr>
          <p:cNvPr id="184" name="Google Shape;184;p2" descr="pla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675" y="1000125"/>
            <a:ext cx="398145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" descr="lup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7250" y="4746625"/>
            <a:ext cx="1047750" cy="13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" descr="866529_feedback_form_excellent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71812" y="4857750"/>
            <a:ext cx="1257300" cy="1423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" descr="grapas grandes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28750" y="4714875"/>
            <a:ext cx="1214437" cy="1579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" descr="druída.bmp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57875" y="5000625"/>
            <a:ext cx="1233487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"/>
          <p:cNvSpPr txBox="1"/>
          <p:nvPr/>
        </p:nvSpPr>
        <p:spPr>
          <a:xfrm>
            <a:off x="684212" y="836612"/>
            <a:ext cx="7848600" cy="360362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El </a:t>
            </a:r>
            <a:r>
              <a:rPr lang="en-US" sz="1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Pla d’Empresa</a:t>
            </a:r>
            <a:r>
              <a:rPr lang="en-US"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és imprescindible per decidir si s’emprèn o no el projecte</a:t>
            </a:r>
            <a:r>
              <a:rPr lang="en-US" sz="18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  <p:sp>
        <p:nvSpPr>
          <p:cNvPr id="194" name="Google Shape;194;p3"/>
          <p:cNvSpPr txBox="1"/>
          <p:nvPr/>
        </p:nvSpPr>
        <p:spPr>
          <a:xfrm>
            <a:off x="1476375" y="1557337"/>
            <a:ext cx="6192837" cy="28797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Podríem anomenar moltes raons per fer un pla d’empresa. Però ens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concentrarem  en quatre. L’elaboració d’un pla d’empresa permet: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•"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1) ordenar sistemàticament les idees.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•"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2) analitzar la viabilitat del projecte i decidir si s’emprèn el projecte tal i com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 estat concebut o no; o, fins i tot, si no s’emprèn de cap manera.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•"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3) comptar amb un document per a presentar el projecte.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•"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4) autoformar-se.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2268537" y="836612"/>
            <a:ext cx="4516437" cy="277812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ahoma"/>
              <a:buNone/>
            </a:pPr>
            <a:r>
              <a:rPr lang="en-US" sz="1400" b="1" i="0" u="none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Raons</a:t>
            </a:r>
            <a:r>
              <a:rPr lang="en-US" sz="1400" b="0" i="0" u="none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 per elaborar un pla d’empresa</a:t>
            </a:r>
            <a:endParaRPr/>
          </a:p>
        </p:txBody>
      </p:sp>
      <p:sp>
        <p:nvSpPr>
          <p:cNvPr id="202" name="Google Shape;202;p4"/>
          <p:cNvSpPr txBox="1">
            <a:spLocks noGrp="1"/>
          </p:cNvSpPr>
          <p:nvPr>
            <p:ph type="body" idx="1"/>
          </p:nvPr>
        </p:nvSpPr>
        <p:spPr>
          <a:xfrm>
            <a:off x="539750" y="1989137"/>
            <a:ext cx="7421562" cy="9493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•"/>
            </a:pPr>
            <a:r>
              <a:rPr lang="en-US" sz="1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1) ordenar sistemàticament les idees: </a:t>
            </a: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ens permet verificar si tenim tota la informació necessària, saber si hem tingut en compte totes les qüestions importants del projecte, a més a més de posar per escrit el projecte de manera ordenada per presentar-lo a altres persones.</a:t>
            </a:r>
            <a:endParaRPr/>
          </a:p>
        </p:txBody>
      </p:sp>
      <p:sp>
        <p:nvSpPr>
          <p:cNvPr id="203" name="Google Shape;203;p4"/>
          <p:cNvSpPr txBox="1">
            <a:spLocks noGrp="1"/>
          </p:cNvSpPr>
          <p:nvPr>
            <p:ph type="body" idx="2"/>
          </p:nvPr>
        </p:nvSpPr>
        <p:spPr>
          <a:xfrm>
            <a:off x="6643687" y="0"/>
            <a:ext cx="2500312" cy="119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FINALITAT</a:t>
            </a:r>
            <a:endParaRPr/>
          </a:p>
        </p:txBody>
      </p:sp>
      <p:sp>
        <p:nvSpPr>
          <p:cNvPr id="204" name="Google Shape;204;p4"/>
          <p:cNvSpPr txBox="1"/>
          <p:nvPr/>
        </p:nvSpPr>
        <p:spPr>
          <a:xfrm>
            <a:off x="468312" y="3933825"/>
            <a:ext cx="7421562" cy="9493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•"/>
            </a:pPr>
            <a:r>
              <a:rPr lang="en-US" sz="1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2) analitzar la viabilitat del projecte i decidir si s’emprèn el projecte tal i com ha estat concebut o no; o, fins i tot, si no s’emprèn de cap manera: </a:t>
            </a: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ens permet millorar, ampliar o reduir el projecte, i avaluar si els supòsits de partida són correctes.</a:t>
            </a:r>
            <a:endParaRPr sz="1400" b="1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5" name="Google Shape;205;p4" descr="C:\Documents and Settings\Laura Inés Fernández\Local Settings\Temporary Internet Files\Content.IE5\ZOHEPH4C\MCj04235790000[1].w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4975" y="2187575"/>
            <a:ext cx="874712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4" descr="C:\Documents and Settings\Laura Inés Fernández\Local Settings\Temporary Internet Files\Content.IE5\ZOHEPH4C\MCj04235790000[1].w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2437" y="3973512"/>
            <a:ext cx="874712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 txBox="1">
            <a:spLocks noGrp="1"/>
          </p:cNvSpPr>
          <p:nvPr>
            <p:ph type="body" idx="1"/>
          </p:nvPr>
        </p:nvSpPr>
        <p:spPr>
          <a:xfrm>
            <a:off x="6643687" y="0"/>
            <a:ext cx="2500312" cy="119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FINALITAT</a:t>
            </a:r>
            <a:endParaRPr/>
          </a:p>
        </p:txBody>
      </p:sp>
      <p:sp>
        <p:nvSpPr>
          <p:cNvPr id="212" name="Google Shape;212;p5"/>
          <p:cNvSpPr txBox="1"/>
          <p:nvPr/>
        </p:nvSpPr>
        <p:spPr>
          <a:xfrm>
            <a:off x="539750" y="1989137"/>
            <a:ext cx="7421562" cy="9223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•"/>
            </a:pPr>
            <a:r>
              <a:rPr lang="en-US" sz="1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3) comptar amb un document per a presentar el projecte: </a:t>
            </a: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és a dir, ens serveix per poder demostrar, a partir d’un document ordenat i coherent, la viabilitat del projecte, l’abast, les ambicions i les estratègies per assolir-les i, així, poder: trobar aliats estratègics, presentar-se al banc o a inversors, o trobar socis.</a:t>
            </a:r>
            <a:endParaRPr sz="1400" b="1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13" name="Google Shape;213;p5" descr="C:\Documents and Settings\Laura Inés Fernández\Local Settings\Temporary Internet Files\Content.IE5\ZOHEPH4C\MCj04235790000[1].w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9900" y="2211387"/>
            <a:ext cx="874712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5"/>
          <p:cNvSpPr txBox="1"/>
          <p:nvPr/>
        </p:nvSpPr>
        <p:spPr>
          <a:xfrm>
            <a:off x="468312" y="3933825"/>
            <a:ext cx="7421562" cy="8302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•"/>
            </a:pPr>
            <a:r>
              <a:rPr lang="en-US" sz="1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4) autoformar-se: </a:t>
            </a: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l'exercici de reflexió que implica l’elaboració del Pla d’empresa, serveix com a element formatiu per l’emprenedor. La redacció implica un aprenentatge a partir de l’anàlisi minuciós del projecte. </a:t>
            </a:r>
            <a:endParaRPr sz="1400" b="1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15" name="Google Shape;215;p5" descr="C:\Documents and Settings\Laura Inés Fernández\Local Settings\Temporary Internet Files\Content.IE5\ZOHEPH4C\MCj04235790000[1].w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7987" y="3933825"/>
            <a:ext cx="874712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5"/>
          <p:cNvSpPr txBox="1"/>
          <p:nvPr/>
        </p:nvSpPr>
        <p:spPr>
          <a:xfrm>
            <a:off x="2268537" y="836612"/>
            <a:ext cx="4516437" cy="277812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ahoma"/>
              <a:buNone/>
            </a:pPr>
            <a:r>
              <a:rPr lang="en-US" sz="1400" b="1" i="0" u="none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Raons</a:t>
            </a:r>
            <a:r>
              <a:rPr lang="en-US" sz="1400" b="0" i="0" u="none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 per elaborar un pla d’empresa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/>
          <p:nvPr/>
        </p:nvSpPr>
        <p:spPr>
          <a:xfrm>
            <a:off x="2339975" y="692150"/>
            <a:ext cx="4319587" cy="433387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Un Pla d’Empresa </a:t>
            </a:r>
            <a:r>
              <a:rPr lang="en-US" sz="1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és imprescindible</a:t>
            </a:r>
            <a:r>
              <a:rPr lang="en-US"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per emprendre</a:t>
            </a:r>
            <a:endParaRPr/>
          </a:p>
        </p:txBody>
      </p:sp>
      <p:sp>
        <p:nvSpPr>
          <p:cNvPr id="222" name="Google Shape;222;p6"/>
          <p:cNvSpPr txBox="1"/>
          <p:nvPr/>
        </p:nvSpPr>
        <p:spPr>
          <a:xfrm>
            <a:off x="3851275" y="1700212"/>
            <a:ext cx="5040312" cy="23764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 Pla d’Empresa es pot veure com:</a:t>
            </a:r>
            <a:endParaRPr/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•"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 de dintre de l’organització:</a:t>
            </a:r>
            <a:endParaRPr/>
          </a:p>
          <a:p>
            <a:pPr marL="627062" marR="0" lvl="1" indent="-1698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 a </a:t>
            </a:r>
            <a:r>
              <a:rPr lang="en-US" sz="1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metodologia</a:t>
            </a: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per crear el disseny futur de </a:t>
            </a:r>
            <a:endParaRPr/>
          </a:p>
          <a:p>
            <a:pPr marL="627062" marR="0" lvl="1" indent="-1698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l’empresa.</a:t>
            </a:r>
            <a:endParaRPr/>
          </a:p>
          <a:p>
            <a:pPr marL="627062" marR="0" lvl="1" indent="-1698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 a </a:t>
            </a:r>
            <a:r>
              <a:rPr lang="en-US" sz="1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eina</a:t>
            </a: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de gestió.</a:t>
            </a:r>
            <a:endParaRPr/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•"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 de l‘entorn:</a:t>
            </a:r>
            <a:endParaRPr/>
          </a:p>
          <a:p>
            <a:pPr marL="627062" marR="0" lvl="1" indent="-1698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 a </a:t>
            </a:r>
            <a:r>
              <a:rPr lang="en-US" sz="1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document</a:t>
            </a: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 presentació </a:t>
            </a: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del projecte per </a:t>
            </a:r>
            <a:endParaRPr/>
          </a:p>
          <a:p>
            <a:pPr marL="627062" marR="0" lvl="1" indent="-1698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cercar finançament, o inclús socis o personal </a:t>
            </a:r>
            <a:endParaRPr/>
          </a:p>
          <a:p>
            <a:pPr marL="627062" marR="0" lvl="1" indent="-1698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qualificat.</a:t>
            </a:r>
            <a:endParaRPr/>
          </a:p>
        </p:txBody>
      </p:sp>
      <p:pic>
        <p:nvPicPr>
          <p:cNvPr id="223" name="Google Shape;223;p6" descr="Libr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7050" y="4508500"/>
            <a:ext cx="1476375" cy="14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6" descr="llave%20inglesa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920000">
            <a:off x="4427537" y="4652962"/>
            <a:ext cx="10477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6" descr="metodologia-diseno-web.gi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9387" y="1628775"/>
            <a:ext cx="3455987" cy="345598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6"/>
          <p:cNvSpPr txBox="1"/>
          <p:nvPr/>
        </p:nvSpPr>
        <p:spPr>
          <a:xfrm>
            <a:off x="6643687" y="0"/>
            <a:ext cx="2500312" cy="119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FINALITAT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"/>
          <p:cNvSpPr txBox="1"/>
          <p:nvPr/>
        </p:nvSpPr>
        <p:spPr>
          <a:xfrm>
            <a:off x="1116012" y="981075"/>
            <a:ext cx="6769100" cy="504825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Pla d’Empresa com a </a:t>
            </a:r>
            <a:r>
              <a:rPr lang="en-US" sz="1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metodologia</a:t>
            </a:r>
            <a:r>
              <a:rPr lang="en-US"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per crear el disseny futur de la Empresa</a:t>
            </a:r>
            <a:endParaRPr/>
          </a:p>
        </p:txBody>
      </p:sp>
      <p:sp>
        <p:nvSpPr>
          <p:cNvPr id="232" name="Google Shape;232;p7"/>
          <p:cNvSpPr txBox="1"/>
          <p:nvPr/>
        </p:nvSpPr>
        <p:spPr>
          <a:xfrm>
            <a:off x="1331912" y="1773237"/>
            <a:ext cx="6121400" cy="23764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 confecció del Pla d’Empresa implica </a:t>
            </a:r>
            <a:r>
              <a:rPr lang="en-US" sz="1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pensar i crear: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•"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cada </a:t>
            </a:r>
            <a:r>
              <a:rPr lang="en-US" sz="1400" b="0" i="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àrea</a:t>
            </a: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de la futura empresa</a:t>
            </a:r>
            <a:endParaRPr/>
          </a:p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•"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cada </a:t>
            </a:r>
            <a:r>
              <a:rPr lang="en-US" sz="1400" b="0" i="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procés de funcionament</a:t>
            </a:r>
            <a:endParaRPr/>
          </a:p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•"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cada espai de </a:t>
            </a:r>
            <a:r>
              <a:rPr lang="en-US" sz="1400" b="0" i="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relació amb l’entorn</a:t>
            </a: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 els </a:t>
            </a:r>
            <a:r>
              <a:rPr lang="en-US" sz="1400" b="0" i="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intercanvis</a:t>
            </a:r>
            <a:endParaRPr/>
          </a:p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•"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els </a:t>
            </a:r>
            <a:r>
              <a:rPr lang="en-US" sz="1400" b="0" i="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vincles </a:t>
            </a: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que es volen dins de la mateixa  organització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...entre d’altres.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Així, el Pla d’Empresa </a:t>
            </a:r>
            <a:r>
              <a:rPr lang="en-US" sz="1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ÉS </a:t>
            </a: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una metodologia que ens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permet </a:t>
            </a:r>
            <a:r>
              <a:rPr lang="en-US" sz="1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DISSENYAR </a:t>
            </a: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l’empresa de cap a peus.</a:t>
            </a:r>
            <a:endParaRPr/>
          </a:p>
        </p:txBody>
      </p:sp>
      <p:pic>
        <p:nvPicPr>
          <p:cNvPr id="233" name="Google Shape;233;p7" descr="inic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8850" y="6165850"/>
            <a:ext cx="1466850" cy="36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7" descr="Generalitat de cataluny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400" y="6237287"/>
            <a:ext cx="106997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7" descr="mano lapiz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32362" y="4652962"/>
            <a:ext cx="1941512" cy="1363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7" descr="pensar.bmp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51025" y="4508500"/>
            <a:ext cx="1857375" cy="147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7"/>
          <p:cNvSpPr txBox="1"/>
          <p:nvPr/>
        </p:nvSpPr>
        <p:spPr>
          <a:xfrm>
            <a:off x="6643687" y="0"/>
            <a:ext cx="2500312" cy="119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FINALITAT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 txBox="1"/>
          <p:nvPr/>
        </p:nvSpPr>
        <p:spPr>
          <a:xfrm>
            <a:off x="2268537" y="836612"/>
            <a:ext cx="4686300" cy="411162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Pla d’Empresa com a </a:t>
            </a:r>
            <a:r>
              <a:rPr lang="en-US" sz="1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eina</a:t>
            </a:r>
            <a:r>
              <a:rPr lang="en-US"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de gestió</a:t>
            </a:r>
            <a:endParaRPr/>
          </a:p>
        </p:txBody>
      </p:sp>
      <p:sp>
        <p:nvSpPr>
          <p:cNvPr id="243" name="Google Shape;243;p8"/>
          <p:cNvSpPr txBox="1"/>
          <p:nvPr/>
        </p:nvSpPr>
        <p:spPr>
          <a:xfrm>
            <a:off x="1042987" y="1700212"/>
            <a:ext cx="7127875" cy="18716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 Pla d’Empresa ha de contemplar els objectius empresarials a llarg, mig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 curt termini.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Tanmateix, haurà de tenir els índexs per poder mesurar aquest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objectius, és a dir, els indicadors que permetran saber si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anem bé o no.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Així, el Pla d’Empresa </a:t>
            </a:r>
            <a:r>
              <a:rPr lang="en-US" sz="1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ÉS </a:t>
            </a: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una </a:t>
            </a:r>
            <a:r>
              <a:rPr lang="en-US" sz="1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eina de gestió, </a:t>
            </a: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 que, a partir de la informació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que conté, podem fer el seguiment de l’activitat empresarial.</a:t>
            </a:r>
            <a:endParaRPr/>
          </a:p>
        </p:txBody>
      </p:sp>
      <p:pic>
        <p:nvPicPr>
          <p:cNvPr id="244" name="Google Shape;244;p8" descr="inic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8850" y="6165850"/>
            <a:ext cx="1466850" cy="36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8" descr="Generalitat de cataluny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400" y="6237287"/>
            <a:ext cx="106997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8" descr="sarc-mous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43112" y="4714875"/>
            <a:ext cx="1628775" cy="124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8" descr="840234_tape-measure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14875" y="4811712"/>
            <a:ext cx="1714500" cy="110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8"/>
          <p:cNvSpPr txBox="1"/>
          <p:nvPr/>
        </p:nvSpPr>
        <p:spPr>
          <a:xfrm>
            <a:off x="6643687" y="0"/>
            <a:ext cx="2500312" cy="119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FINALITAT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"/>
          <p:cNvSpPr txBox="1"/>
          <p:nvPr/>
        </p:nvSpPr>
        <p:spPr>
          <a:xfrm>
            <a:off x="1403350" y="836612"/>
            <a:ext cx="6121400" cy="360362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Pla d’Empresa com a </a:t>
            </a:r>
            <a:r>
              <a:rPr lang="en-US" sz="14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document de presentació </a:t>
            </a:r>
            <a:r>
              <a:rPr lang="en-US"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del projecte.</a:t>
            </a:r>
            <a:endParaRPr/>
          </a:p>
        </p:txBody>
      </p:sp>
      <p:sp>
        <p:nvSpPr>
          <p:cNvPr id="254" name="Google Shape;254;p9"/>
          <p:cNvSpPr txBox="1"/>
          <p:nvPr/>
        </p:nvSpPr>
        <p:spPr>
          <a:xfrm>
            <a:off x="611187" y="1557337"/>
            <a:ext cx="7921625" cy="25209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 Pla d’Empresa inclou i descriu les “ambicions” de l’empresa i com les farà realitat.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D’aquesta manera, el Pla d’Empresa es converteix en un excel·lent document de presentació.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Cal remarcar que aquest document no es de lliure lectura, és a dir, no s’ha d’ensenyar a qualsevol.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L’objectiu com a document de presentació, és </a:t>
            </a:r>
            <a:r>
              <a:rPr lang="en-US" sz="1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atreure</a:t>
            </a: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Atreure capital, socis o personal.</a:t>
            </a:r>
            <a:endParaRPr/>
          </a:p>
        </p:txBody>
      </p:sp>
      <p:pic>
        <p:nvPicPr>
          <p:cNvPr id="255" name="Google Shape;255;p9" descr="inic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8850" y="6165850"/>
            <a:ext cx="1466850" cy="36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9" descr="Generalitat de cataluny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400" y="6237287"/>
            <a:ext cx="1069975" cy="266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7" name="Google Shape;257;p9"/>
          <p:cNvGrpSpPr/>
          <p:nvPr/>
        </p:nvGrpSpPr>
        <p:grpSpPr>
          <a:xfrm>
            <a:off x="1692275" y="4365625"/>
            <a:ext cx="2571750" cy="1571625"/>
            <a:chOff x="2214546" y="4500570"/>
            <a:chExt cx="2881316" cy="1844042"/>
          </a:xfrm>
        </p:grpSpPr>
        <p:pic>
          <p:nvPicPr>
            <p:cNvPr id="258" name="Google Shape;258;p9" descr="dni.bmp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214546" y="4500570"/>
              <a:ext cx="2881316" cy="1844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9" descr="mono-cara.jp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920075" y="5295913"/>
              <a:ext cx="1151991" cy="103805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0" name="Google Shape;260;p9" descr="20070924klpcnafyq_389_Ies_SCO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37137" y="4508500"/>
            <a:ext cx="2198687" cy="141446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9"/>
          <p:cNvSpPr txBox="1"/>
          <p:nvPr/>
        </p:nvSpPr>
        <p:spPr>
          <a:xfrm>
            <a:off x="6643687" y="0"/>
            <a:ext cx="2500312" cy="119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FINALITAT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seny per defecte">
  <a:themeElements>
    <a:clrScheme name="Disseny per defec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seny per defecte">
  <a:themeElements>
    <a:clrScheme name="Disseny per defec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Disseny per defecte">
  <a:themeElements>
    <a:clrScheme name="Disseny per defec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Disseny per defecte">
  <a:themeElements>
    <a:clrScheme name="Disseny per defec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Disseny per defecte">
  <a:themeElements>
    <a:clrScheme name="Disseny per defec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Disseny per defecte">
  <a:themeElements>
    <a:clrScheme name="Disseny per defec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1012</Words>
  <Application>Microsoft Office PowerPoint</Application>
  <PresentationFormat>Presentación en pantalla (4:3)</PresentationFormat>
  <Paragraphs>120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6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Helvetica Neue</vt:lpstr>
      <vt:lpstr>Arial</vt:lpstr>
      <vt:lpstr>Tahoma</vt:lpstr>
      <vt:lpstr>Disseny per defecte</vt:lpstr>
      <vt:lpstr>1_Disseny per defecte</vt:lpstr>
      <vt:lpstr>3_Disseny per defecte</vt:lpstr>
      <vt:lpstr>2_Disseny per defecte</vt:lpstr>
      <vt:lpstr>4_Disseny per defecte</vt:lpstr>
      <vt:lpstr>5_Disseny per defecte</vt:lpstr>
      <vt:lpstr>Presentación de PowerPoint</vt:lpstr>
      <vt:lpstr>Presentación de PowerPoint</vt:lpstr>
      <vt:lpstr>Presentación de PowerPoint</vt:lpstr>
      <vt:lpstr>Raons per elaborar un pla d’empresa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Ampliació de definicions</vt:lpstr>
      <vt:lpstr>L’estructura d’un Pla d’Empresa dependrà de qui l’escrigui.</vt:lpstr>
      <vt:lpstr>Estructura suggerida</vt:lpstr>
      <vt:lpstr>Com presentar el Pla d’empresa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USERDTI</dc:creator>
  <cp:lastModifiedBy>Vanessa Rodríguez</cp:lastModifiedBy>
  <cp:revision>1</cp:revision>
  <dcterms:created xsi:type="dcterms:W3CDTF">2009-04-02T10:59:57Z</dcterms:created>
  <dcterms:modified xsi:type="dcterms:W3CDTF">2022-10-24T08:57:11Z</dcterms:modified>
</cp:coreProperties>
</file>