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52942128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52942128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24f10d8e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24f10d8e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2911f36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2911f36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2911f36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52911f36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2911f36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52911f36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24f10d8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24f10d8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24f10d8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24f10d8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24f10d8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24f10d8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24f10d8e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24f10d8e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24f10d8e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24f10d8e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24f10d8e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24f10d8e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2a7c355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2a7c355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2942128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2942128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image" Target="../media/image21.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86525" y="118507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t>MÒDUL 9 | ACTIVITAT 1</a:t>
            </a:r>
            <a:endParaRPr u="sng"/>
          </a:p>
          <a:p>
            <a:pPr indent="0" lvl="0" marL="0" rtl="0" algn="l">
              <a:spcBef>
                <a:spcPts val="0"/>
              </a:spcBef>
              <a:spcAft>
                <a:spcPts val="0"/>
              </a:spcAft>
              <a:buNone/>
            </a:pPr>
            <a:r>
              <a:rPr lang="es" sz="2500"/>
              <a:t>GOOGLE DRIVE</a:t>
            </a:r>
            <a:endParaRPr sz="2500"/>
          </a:p>
        </p:txBody>
      </p:sp>
      <p:sp>
        <p:nvSpPr>
          <p:cNvPr id="87" name="Google Shape;87;p13"/>
          <p:cNvSpPr txBox="1"/>
          <p:nvPr>
            <p:ph idx="1" type="subTitle"/>
          </p:nvPr>
        </p:nvSpPr>
        <p:spPr>
          <a:xfrm>
            <a:off x="5486950" y="3739625"/>
            <a:ext cx="3606300" cy="13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Alumne: Daniel Mascarilla del Olmo</a:t>
            </a:r>
            <a:endParaRPr/>
          </a:p>
          <a:p>
            <a:pPr indent="0" lvl="0" marL="0" rtl="0" algn="l">
              <a:spcBef>
                <a:spcPts val="0"/>
              </a:spcBef>
              <a:spcAft>
                <a:spcPts val="0"/>
              </a:spcAft>
              <a:buNone/>
            </a:pPr>
            <a:r>
              <a:rPr lang="es"/>
              <a:t>Professor: Sergi Andrés Duran</a:t>
            </a:r>
            <a:endParaRPr/>
          </a:p>
          <a:p>
            <a:pPr indent="0" lvl="0" marL="0" rtl="0" algn="l">
              <a:spcBef>
                <a:spcPts val="0"/>
              </a:spcBef>
              <a:spcAft>
                <a:spcPts val="0"/>
              </a:spcAft>
              <a:buNone/>
            </a:pPr>
            <a:r>
              <a:rPr lang="es"/>
              <a:t>Curs: 1 ASIX</a:t>
            </a:r>
            <a:endParaRPr/>
          </a:p>
          <a:p>
            <a:pPr indent="0" lvl="0" marL="0" rtl="0" algn="l">
              <a:spcBef>
                <a:spcPts val="0"/>
              </a:spcBef>
              <a:spcAft>
                <a:spcPts val="0"/>
              </a:spcAft>
              <a:buNone/>
            </a:pPr>
            <a:r>
              <a:rPr lang="es"/>
              <a:t>Centre: Jaume Viladoms</a:t>
            </a:r>
            <a:endParaRPr/>
          </a:p>
        </p:txBody>
      </p:sp>
      <p:pic>
        <p:nvPicPr>
          <p:cNvPr id="88" name="Google Shape;88;p13"/>
          <p:cNvPicPr preferRelativeResize="0"/>
          <p:nvPr/>
        </p:nvPicPr>
        <p:blipFill>
          <a:blip r:embed="rId3">
            <a:alphaModFix/>
          </a:blip>
          <a:stretch>
            <a:fillRect/>
          </a:stretch>
        </p:blipFill>
        <p:spPr>
          <a:xfrm>
            <a:off x="986100" y="2800650"/>
            <a:ext cx="2229975" cy="1999550"/>
          </a:xfrm>
          <a:prstGeom prst="rect">
            <a:avLst/>
          </a:prstGeom>
          <a:noFill/>
          <a:ln>
            <a:noFill/>
          </a:ln>
        </p:spPr>
      </p:pic>
      <p:pic>
        <p:nvPicPr>
          <p:cNvPr id="89" name="Google Shape;89;p13"/>
          <p:cNvPicPr preferRelativeResize="0"/>
          <p:nvPr/>
        </p:nvPicPr>
        <p:blipFill>
          <a:blip r:embed="rId4">
            <a:alphaModFix/>
          </a:blip>
          <a:stretch>
            <a:fillRect/>
          </a:stretch>
        </p:blipFill>
        <p:spPr>
          <a:xfrm>
            <a:off x="8007350" y="0"/>
            <a:ext cx="1136649" cy="46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idx="1" type="body"/>
          </p:nvPr>
        </p:nvSpPr>
        <p:spPr>
          <a:xfrm>
            <a:off x="284450" y="2527750"/>
            <a:ext cx="4299600" cy="108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s"/>
              <a:t>Un cop acabat el document, hem de comprovar si realment funciona a word, el descarregarem i l’obrirem amb l’aplicació Word ( jo no tinc Word, tinc una aplicació semblant anomenada “LibreOffice”, la qual es molt semblant a Word ). Podem veure que s’obre sense cap mena de problema.</a:t>
            </a:r>
            <a:endParaRPr/>
          </a:p>
        </p:txBody>
      </p:sp>
      <p:pic>
        <p:nvPicPr>
          <p:cNvPr id="168" name="Google Shape;168;p22"/>
          <p:cNvPicPr preferRelativeResize="0"/>
          <p:nvPr/>
        </p:nvPicPr>
        <p:blipFill>
          <a:blip r:embed="rId3">
            <a:alphaModFix/>
          </a:blip>
          <a:stretch>
            <a:fillRect/>
          </a:stretch>
        </p:blipFill>
        <p:spPr>
          <a:xfrm>
            <a:off x="224450" y="1457825"/>
            <a:ext cx="4419600" cy="342900"/>
          </a:xfrm>
          <a:prstGeom prst="rect">
            <a:avLst/>
          </a:prstGeom>
          <a:noFill/>
          <a:ln>
            <a:noFill/>
          </a:ln>
        </p:spPr>
      </p:pic>
      <p:sp>
        <p:nvSpPr>
          <p:cNvPr id="169" name="Google Shape;169;p22"/>
          <p:cNvSpPr txBox="1"/>
          <p:nvPr>
            <p:ph type="title"/>
          </p:nvPr>
        </p:nvSpPr>
        <p:spPr>
          <a:xfrm>
            <a:off x="224450" y="634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Exercici 2: Documents de Google</a:t>
            </a:r>
            <a:endParaRPr/>
          </a:p>
          <a:p>
            <a:pPr indent="0" lvl="0" marL="0" rtl="0" algn="l">
              <a:spcBef>
                <a:spcPts val="0"/>
              </a:spcBef>
              <a:spcAft>
                <a:spcPts val="0"/>
              </a:spcAft>
              <a:buNone/>
            </a:pPr>
            <a:r>
              <a:t/>
            </a:r>
            <a:endParaRPr/>
          </a:p>
        </p:txBody>
      </p:sp>
      <p:pic>
        <p:nvPicPr>
          <p:cNvPr id="170" name="Google Shape;170;p22"/>
          <p:cNvPicPr preferRelativeResize="0"/>
          <p:nvPr/>
        </p:nvPicPr>
        <p:blipFill>
          <a:blip r:embed="rId4">
            <a:alphaModFix/>
          </a:blip>
          <a:stretch>
            <a:fillRect/>
          </a:stretch>
        </p:blipFill>
        <p:spPr>
          <a:xfrm>
            <a:off x="4848550" y="2167296"/>
            <a:ext cx="4089702" cy="1488350"/>
          </a:xfrm>
          <a:prstGeom prst="rect">
            <a:avLst/>
          </a:prstGeom>
          <a:noFill/>
          <a:ln>
            <a:noFill/>
          </a:ln>
        </p:spPr>
      </p:pic>
      <p:pic>
        <p:nvPicPr>
          <p:cNvPr id="171" name="Google Shape;171;p22"/>
          <p:cNvPicPr preferRelativeResize="0"/>
          <p:nvPr/>
        </p:nvPicPr>
        <p:blipFill>
          <a:blip r:embed="rId5">
            <a:alphaModFix/>
          </a:blip>
          <a:stretch>
            <a:fillRect/>
          </a:stretch>
        </p:blipFill>
        <p:spPr>
          <a:xfrm>
            <a:off x="8007350" y="0"/>
            <a:ext cx="1136649" cy="5098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239600" y="609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Exercici 3: Fulles de càlcul de Google</a:t>
            </a:r>
            <a:endParaRPr/>
          </a:p>
        </p:txBody>
      </p:sp>
      <p:sp>
        <p:nvSpPr>
          <p:cNvPr id="177" name="Google Shape;177;p23"/>
          <p:cNvSpPr txBox="1"/>
          <p:nvPr>
            <p:ph idx="1" type="body"/>
          </p:nvPr>
        </p:nvSpPr>
        <p:spPr>
          <a:xfrm>
            <a:off x="727650" y="4205900"/>
            <a:ext cx="7688700" cy="62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Per aquest exercici, començarem creant un document de fulles de càlcul ( equivalent a excel ), on hi afegirem un llistat de 10 alumnes i una fila amb les activitats</a:t>
            </a:r>
            <a:endParaRPr/>
          </a:p>
        </p:txBody>
      </p:sp>
      <p:pic>
        <p:nvPicPr>
          <p:cNvPr id="178" name="Google Shape;178;p23"/>
          <p:cNvPicPr preferRelativeResize="0"/>
          <p:nvPr/>
        </p:nvPicPr>
        <p:blipFill rotWithShape="1">
          <a:blip r:embed="rId3">
            <a:alphaModFix/>
          </a:blip>
          <a:srcRect b="0" l="0" r="63514" t="0"/>
          <a:stretch/>
        </p:blipFill>
        <p:spPr>
          <a:xfrm>
            <a:off x="239600" y="1414513"/>
            <a:ext cx="3225025" cy="2521725"/>
          </a:xfrm>
          <a:prstGeom prst="rect">
            <a:avLst/>
          </a:prstGeom>
          <a:noFill/>
          <a:ln>
            <a:noFill/>
          </a:ln>
        </p:spPr>
      </p:pic>
      <p:pic>
        <p:nvPicPr>
          <p:cNvPr id="179" name="Google Shape;179;p23"/>
          <p:cNvPicPr preferRelativeResize="0"/>
          <p:nvPr/>
        </p:nvPicPr>
        <p:blipFill>
          <a:blip r:embed="rId4">
            <a:alphaModFix/>
          </a:blip>
          <a:stretch>
            <a:fillRect/>
          </a:stretch>
        </p:blipFill>
        <p:spPr>
          <a:xfrm>
            <a:off x="3152950" y="1408450"/>
            <a:ext cx="5374575" cy="2533841"/>
          </a:xfrm>
          <a:prstGeom prst="rect">
            <a:avLst/>
          </a:prstGeom>
          <a:noFill/>
          <a:ln>
            <a:noFill/>
          </a:ln>
        </p:spPr>
      </p:pic>
      <p:pic>
        <p:nvPicPr>
          <p:cNvPr id="180" name="Google Shape;180;p23"/>
          <p:cNvPicPr preferRelativeResize="0"/>
          <p:nvPr/>
        </p:nvPicPr>
        <p:blipFill>
          <a:blip r:embed="rId5">
            <a:alphaModFix/>
          </a:blip>
          <a:stretch>
            <a:fillRect/>
          </a:stretch>
        </p:blipFill>
        <p:spPr>
          <a:xfrm>
            <a:off x="8007350" y="0"/>
            <a:ext cx="1136649" cy="5098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252475" y="59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Exercici 3: Fulles de càlcul de Google</a:t>
            </a:r>
            <a:endParaRPr/>
          </a:p>
          <a:p>
            <a:pPr indent="0" lvl="0" marL="0" rtl="0" algn="l">
              <a:spcBef>
                <a:spcPts val="0"/>
              </a:spcBef>
              <a:spcAft>
                <a:spcPts val="0"/>
              </a:spcAft>
              <a:buNone/>
            </a:pPr>
            <a:r>
              <a:t/>
            </a:r>
            <a:endParaRPr/>
          </a:p>
        </p:txBody>
      </p:sp>
      <p:sp>
        <p:nvSpPr>
          <p:cNvPr id="186" name="Google Shape;186;p24"/>
          <p:cNvSpPr txBox="1"/>
          <p:nvPr>
            <p:ph idx="1" type="body"/>
          </p:nvPr>
        </p:nvSpPr>
        <p:spPr>
          <a:xfrm>
            <a:off x="471625" y="3690250"/>
            <a:ext cx="4492500" cy="87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Posarem les notes als alumnes, mitjançant la funció “promedio()” podrem fer la nota mitja de les activitats de cada alumne.</a:t>
            </a:r>
            <a:endParaRPr/>
          </a:p>
        </p:txBody>
      </p:sp>
      <p:pic>
        <p:nvPicPr>
          <p:cNvPr id="187" name="Google Shape;187;p24"/>
          <p:cNvPicPr preferRelativeResize="0"/>
          <p:nvPr/>
        </p:nvPicPr>
        <p:blipFill>
          <a:blip r:embed="rId3">
            <a:alphaModFix/>
          </a:blip>
          <a:stretch>
            <a:fillRect/>
          </a:stretch>
        </p:blipFill>
        <p:spPr>
          <a:xfrm>
            <a:off x="471625" y="1406050"/>
            <a:ext cx="4492652" cy="2206850"/>
          </a:xfrm>
          <a:prstGeom prst="rect">
            <a:avLst/>
          </a:prstGeom>
          <a:noFill/>
          <a:ln>
            <a:noFill/>
          </a:ln>
        </p:spPr>
      </p:pic>
      <p:pic>
        <p:nvPicPr>
          <p:cNvPr id="188" name="Google Shape;188;p24"/>
          <p:cNvPicPr preferRelativeResize="0"/>
          <p:nvPr/>
        </p:nvPicPr>
        <p:blipFill>
          <a:blip r:embed="rId4">
            <a:alphaModFix/>
          </a:blip>
          <a:stretch>
            <a:fillRect/>
          </a:stretch>
        </p:blipFill>
        <p:spPr>
          <a:xfrm>
            <a:off x="8007350" y="0"/>
            <a:ext cx="1136649" cy="5098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265375" y="558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Exercici 3: Fulles de càlcul de Google</a:t>
            </a:r>
            <a:endParaRPr/>
          </a:p>
        </p:txBody>
      </p:sp>
      <p:sp>
        <p:nvSpPr>
          <p:cNvPr id="194" name="Google Shape;194;p25"/>
          <p:cNvSpPr txBox="1"/>
          <p:nvPr>
            <p:ph idx="1" type="body"/>
          </p:nvPr>
        </p:nvSpPr>
        <p:spPr>
          <a:xfrm>
            <a:off x="6348125" y="1461038"/>
            <a:ext cx="25209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Tal i com demana l’exercici, he de </a:t>
            </a:r>
            <a:r>
              <a:rPr lang="es"/>
              <a:t>utilizar</a:t>
            </a:r>
            <a:r>
              <a:rPr lang="es"/>
              <a:t> diverses fórmules per tal de que el full calculi el número d’aprovats i suspesos, a més del total d’alumnes i del percentatge de alumnes que han aprovat i els que han suspés.</a:t>
            </a:r>
            <a:endParaRPr/>
          </a:p>
        </p:txBody>
      </p:sp>
      <p:pic>
        <p:nvPicPr>
          <p:cNvPr id="195" name="Google Shape;195;p25"/>
          <p:cNvPicPr preferRelativeResize="0"/>
          <p:nvPr/>
        </p:nvPicPr>
        <p:blipFill>
          <a:blip r:embed="rId3">
            <a:alphaModFix/>
          </a:blip>
          <a:stretch>
            <a:fillRect/>
          </a:stretch>
        </p:blipFill>
        <p:spPr>
          <a:xfrm>
            <a:off x="265375" y="1461050"/>
            <a:ext cx="5919251" cy="2896375"/>
          </a:xfrm>
          <a:prstGeom prst="rect">
            <a:avLst/>
          </a:prstGeom>
          <a:noFill/>
          <a:ln>
            <a:noFill/>
          </a:ln>
        </p:spPr>
      </p:pic>
      <p:pic>
        <p:nvPicPr>
          <p:cNvPr id="196" name="Google Shape;196;p25"/>
          <p:cNvPicPr preferRelativeResize="0"/>
          <p:nvPr/>
        </p:nvPicPr>
        <p:blipFill>
          <a:blip r:embed="rId4">
            <a:alphaModFix/>
          </a:blip>
          <a:stretch>
            <a:fillRect/>
          </a:stretch>
        </p:blipFill>
        <p:spPr>
          <a:xfrm>
            <a:off x="8007350" y="0"/>
            <a:ext cx="1136649" cy="5098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136475" y="58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Exercici 3: Fulles de càlcul de Google</a:t>
            </a:r>
            <a:endParaRPr/>
          </a:p>
          <a:p>
            <a:pPr indent="0" lvl="0" marL="0" rtl="0" algn="l">
              <a:spcBef>
                <a:spcPts val="0"/>
              </a:spcBef>
              <a:spcAft>
                <a:spcPts val="0"/>
              </a:spcAft>
              <a:buNone/>
            </a:pPr>
            <a:r>
              <a:t/>
            </a:r>
            <a:endParaRPr/>
          </a:p>
        </p:txBody>
      </p:sp>
      <p:sp>
        <p:nvSpPr>
          <p:cNvPr id="202" name="Google Shape;202;p26"/>
          <p:cNvSpPr txBox="1"/>
          <p:nvPr>
            <p:ph idx="1" type="body"/>
          </p:nvPr>
        </p:nvSpPr>
        <p:spPr>
          <a:xfrm>
            <a:off x="561850" y="3754675"/>
            <a:ext cx="7688700" cy="10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Per finalitzar, descarregarem el arxiu per obrir-ho a excel, i també ho descarregarem a pdf. ( Jo no tinc excel, tinc una versió gratuïta que s’anomena LibreOffice  Calc, que fa la mateixa funció que Excel ) Com podem veure, s’obre a Excel i s’obre també a format PDF.</a:t>
            </a:r>
            <a:endParaRPr/>
          </a:p>
        </p:txBody>
      </p:sp>
      <p:pic>
        <p:nvPicPr>
          <p:cNvPr id="203" name="Google Shape;203;p26"/>
          <p:cNvPicPr preferRelativeResize="0"/>
          <p:nvPr/>
        </p:nvPicPr>
        <p:blipFill>
          <a:blip r:embed="rId3">
            <a:alphaModFix/>
          </a:blip>
          <a:stretch>
            <a:fillRect/>
          </a:stretch>
        </p:blipFill>
        <p:spPr>
          <a:xfrm>
            <a:off x="72025" y="1271450"/>
            <a:ext cx="4355549" cy="2330825"/>
          </a:xfrm>
          <a:prstGeom prst="rect">
            <a:avLst/>
          </a:prstGeom>
          <a:noFill/>
          <a:ln>
            <a:noFill/>
          </a:ln>
        </p:spPr>
      </p:pic>
      <p:pic>
        <p:nvPicPr>
          <p:cNvPr id="204" name="Google Shape;204;p26"/>
          <p:cNvPicPr preferRelativeResize="0"/>
          <p:nvPr/>
        </p:nvPicPr>
        <p:blipFill>
          <a:blip r:embed="rId4">
            <a:alphaModFix/>
          </a:blip>
          <a:stretch>
            <a:fillRect/>
          </a:stretch>
        </p:blipFill>
        <p:spPr>
          <a:xfrm>
            <a:off x="4427575" y="1271450"/>
            <a:ext cx="4696135" cy="2330824"/>
          </a:xfrm>
          <a:prstGeom prst="rect">
            <a:avLst/>
          </a:prstGeom>
          <a:noFill/>
          <a:ln>
            <a:noFill/>
          </a:ln>
        </p:spPr>
      </p:pic>
      <p:pic>
        <p:nvPicPr>
          <p:cNvPr id="205" name="Google Shape;205;p26"/>
          <p:cNvPicPr preferRelativeResize="0"/>
          <p:nvPr/>
        </p:nvPicPr>
        <p:blipFill>
          <a:blip r:embed="rId5">
            <a:alphaModFix/>
          </a:blip>
          <a:stretch>
            <a:fillRect/>
          </a:stretch>
        </p:blipFill>
        <p:spPr>
          <a:xfrm>
            <a:off x="8007350" y="0"/>
            <a:ext cx="1136649" cy="5098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ÍNDEX</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s"/>
              <a:t>Exercici 1: Google Drive —------------------------------------------------------------------------- 3</a:t>
            </a:r>
            <a:endParaRPr/>
          </a:p>
          <a:p>
            <a:pPr indent="-311150" lvl="0" marL="457200" rtl="0" algn="l">
              <a:spcBef>
                <a:spcPts val="0"/>
              </a:spcBef>
              <a:spcAft>
                <a:spcPts val="0"/>
              </a:spcAft>
              <a:buSzPts val="1300"/>
              <a:buAutoNum type="arabicPeriod"/>
            </a:pPr>
            <a:r>
              <a:rPr lang="es"/>
              <a:t>Exercici 2: Documents de Google —-------------------------------------------------------------- 7</a:t>
            </a:r>
            <a:endParaRPr/>
          </a:p>
          <a:p>
            <a:pPr indent="-311150" lvl="0" marL="457200" rtl="0" algn="l">
              <a:spcBef>
                <a:spcPts val="0"/>
              </a:spcBef>
              <a:spcAft>
                <a:spcPts val="0"/>
              </a:spcAft>
              <a:buSzPts val="1300"/>
              <a:buAutoNum type="arabicPeriod"/>
            </a:pPr>
            <a:r>
              <a:rPr lang="es"/>
              <a:t>Exercici 3:  Fulles de càlcul de Google —--------------------------------------------------------- 11</a:t>
            </a:r>
            <a:endParaRPr/>
          </a:p>
        </p:txBody>
      </p:sp>
      <p:pic>
        <p:nvPicPr>
          <p:cNvPr id="96" name="Google Shape;96;p14"/>
          <p:cNvPicPr preferRelativeResize="0"/>
          <p:nvPr/>
        </p:nvPicPr>
        <p:blipFill>
          <a:blip r:embed="rId3">
            <a:alphaModFix/>
          </a:blip>
          <a:stretch>
            <a:fillRect/>
          </a:stretch>
        </p:blipFill>
        <p:spPr>
          <a:xfrm>
            <a:off x="8007350" y="0"/>
            <a:ext cx="1136649" cy="5098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52100" y="1344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Exercici 1 : Google Drive</a:t>
            </a:r>
            <a:endParaRPr/>
          </a:p>
        </p:txBody>
      </p:sp>
      <p:sp>
        <p:nvSpPr>
          <p:cNvPr id="102" name="Google Shape;102;p15"/>
          <p:cNvSpPr txBox="1"/>
          <p:nvPr>
            <p:ph idx="1" type="body"/>
          </p:nvPr>
        </p:nvSpPr>
        <p:spPr>
          <a:xfrm>
            <a:off x="729450" y="2078875"/>
            <a:ext cx="6449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Què és Google Drive?</a:t>
            </a:r>
            <a:endParaRPr/>
          </a:p>
          <a:p>
            <a:pPr indent="0" lvl="0" marL="0" rtl="0" algn="l">
              <a:spcBef>
                <a:spcPts val="1200"/>
              </a:spcBef>
              <a:spcAft>
                <a:spcPts val="0"/>
              </a:spcAft>
              <a:buNone/>
            </a:pPr>
            <a:r>
              <a:rPr lang="es"/>
              <a:t>Google Drive es una plataforma creada per Google, en la qual hi pots emmagatzemar diferents tipus d’arxius en el núvol, com per exemple imatges, documents, videos, etc.</a:t>
            </a:r>
            <a:endParaRPr/>
          </a:p>
          <a:p>
            <a:pPr indent="0" lvl="0" marL="0" rtl="0" algn="l">
              <a:spcBef>
                <a:spcPts val="1200"/>
              </a:spcBef>
              <a:spcAft>
                <a:spcPts val="0"/>
              </a:spcAft>
              <a:buNone/>
            </a:pPr>
            <a:r>
              <a:rPr lang="es"/>
              <a:t>Les principals característiques de Google Drive són:</a:t>
            </a:r>
            <a:endParaRPr/>
          </a:p>
          <a:p>
            <a:pPr indent="0" lvl="0" marL="0" rtl="0" algn="l">
              <a:spcBef>
                <a:spcPts val="1200"/>
              </a:spcBef>
              <a:spcAft>
                <a:spcPts val="1200"/>
              </a:spcAft>
              <a:buNone/>
            </a:pPr>
            <a:r>
              <a:rPr lang="es"/>
              <a:t>Emmagatzematge</a:t>
            </a:r>
            <a:r>
              <a:rPr lang="es"/>
              <a:t> gratuït ( encara que hi ha opció de pagament ), </a:t>
            </a:r>
            <a:r>
              <a:rPr lang="es"/>
              <a:t>suporta</a:t>
            </a:r>
            <a:r>
              <a:rPr lang="es"/>
              <a:t> qualsevol </a:t>
            </a:r>
            <a:r>
              <a:rPr lang="es"/>
              <a:t>arxiu</a:t>
            </a:r>
            <a:r>
              <a:rPr lang="es"/>
              <a:t> que pugis, privacitat que proporciona ( en el cas de que no comparteixis el document amb altres persones), es multiplataforma.</a:t>
            </a:r>
            <a:endParaRPr/>
          </a:p>
        </p:txBody>
      </p:sp>
      <p:pic>
        <p:nvPicPr>
          <p:cNvPr id="103" name="Google Shape;103;p15"/>
          <p:cNvPicPr preferRelativeResize="0"/>
          <p:nvPr/>
        </p:nvPicPr>
        <p:blipFill>
          <a:blip r:embed="rId3">
            <a:alphaModFix/>
          </a:blip>
          <a:stretch>
            <a:fillRect/>
          </a:stretch>
        </p:blipFill>
        <p:spPr>
          <a:xfrm>
            <a:off x="5306901" y="798713"/>
            <a:ext cx="2890899" cy="1626625"/>
          </a:xfrm>
          <a:prstGeom prst="rect">
            <a:avLst/>
          </a:prstGeom>
          <a:noFill/>
          <a:ln>
            <a:noFill/>
          </a:ln>
        </p:spPr>
      </p:pic>
      <p:pic>
        <p:nvPicPr>
          <p:cNvPr id="104" name="Google Shape;104;p15"/>
          <p:cNvPicPr preferRelativeResize="0"/>
          <p:nvPr/>
        </p:nvPicPr>
        <p:blipFill>
          <a:blip r:embed="rId4">
            <a:alphaModFix/>
          </a:blip>
          <a:stretch>
            <a:fillRect/>
          </a:stretch>
        </p:blipFill>
        <p:spPr>
          <a:xfrm>
            <a:off x="8007350" y="0"/>
            <a:ext cx="1136649" cy="5098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123575" y="532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Exercici 1 : Google Drive</a:t>
            </a:r>
            <a:endParaRPr/>
          </a:p>
        </p:txBody>
      </p:sp>
      <p:pic>
        <p:nvPicPr>
          <p:cNvPr id="110" name="Google Shape;110;p16"/>
          <p:cNvPicPr preferRelativeResize="0"/>
          <p:nvPr/>
        </p:nvPicPr>
        <p:blipFill>
          <a:blip r:embed="rId3">
            <a:alphaModFix/>
          </a:blip>
          <a:stretch>
            <a:fillRect/>
          </a:stretch>
        </p:blipFill>
        <p:spPr>
          <a:xfrm>
            <a:off x="434850" y="1418025"/>
            <a:ext cx="4137150" cy="1935950"/>
          </a:xfrm>
          <a:prstGeom prst="rect">
            <a:avLst/>
          </a:prstGeom>
          <a:noFill/>
          <a:ln>
            <a:noFill/>
          </a:ln>
        </p:spPr>
      </p:pic>
      <p:sp>
        <p:nvSpPr>
          <p:cNvPr id="111" name="Google Shape;111;p16"/>
          <p:cNvSpPr txBox="1"/>
          <p:nvPr/>
        </p:nvSpPr>
        <p:spPr>
          <a:xfrm>
            <a:off x="373800" y="3353975"/>
            <a:ext cx="4198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Primer, vaig crear una carpeta amb el meu nom i cognom, tal com menciona l’enunciat de l’exercici 1, vaig haver de crear una carpeta dins del meu Drive amb el meu nom i cognom, anomenada “DanielMascarilla”.</a:t>
            </a:r>
            <a:endParaRPr>
              <a:latin typeface="Lato"/>
              <a:ea typeface="Lato"/>
              <a:cs typeface="Lato"/>
              <a:sym typeface="Lato"/>
            </a:endParaRPr>
          </a:p>
        </p:txBody>
      </p:sp>
      <p:pic>
        <p:nvPicPr>
          <p:cNvPr id="112" name="Google Shape;112;p16"/>
          <p:cNvPicPr preferRelativeResize="0"/>
          <p:nvPr/>
        </p:nvPicPr>
        <p:blipFill>
          <a:blip r:embed="rId4">
            <a:alphaModFix/>
          </a:blip>
          <a:stretch>
            <a:fillRect/>
          </a:stretch>
        </p:blipFill>
        <p:spPr>
          <a:xfrm>
            <a:off x="5194982" y="1418025"/>
            <a:ext cx="3513019" cy="1935951"/>
          </a:xfrm>
          <a:prstGeom prst="rect">
            <a:avLst/>
          </a:prstGeom>
          <a:noFill/>
          <a:ln>
            <a:noFill/>
          </a:ln>
        </p:spPr>
      </p:pic>
      <p:sp>
        <p:nvSpPr>
          <p:cNvPr id="113" name="Google Shape;113;p16"/>
          <p:cNvSpPr txBox="1"/>
          <p:nvPr/>
        </p:nvSpPr>
        <p:spPr>
          <a:xfrm>
            <a:off x="5298200" y="3364550"/>
            <a:ext cx="340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Després, vaig pujar els documents que demanava l’activitat: 3 fitxers PDF i 3 imatges.</a:t>
            </a:r>
            <a:endParaRPr>
              <a:latin typeface="Lato"/>
              <a:ea typeface="Lato"/>
              <a:cs typeface="Lato"/>
              <a:sym typeface="Lato"/>
            </a:endParaRPr>
          </a:p>
        </p:txBody>
      </p:sp>
      <p:pic>
        <p:nvPicPr>
          <p:cNvPr id="114" name="Google Shape;114;p16"/>
          <p:cNvPicPr preferRelativeResize="0"/>
          <p:nvPr/>
        </p:nvPicPr>
        <p:blipFill>
          <a:blip r:embed="rId5">
            <a:alphaModFix/>
          </a:blip>
          <a:stretch>
            <a:fillRect/>
          </a:stretch>
        </p:blipFill>
        <p:spPr>
          <a:xfrm>
            <a:off x="8007350" y="0"/>
            <a:ext cx="1136649" cy="5098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407175" y="596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Exercici 1 : Google Drive</a:t>
            </a:r>
            <a:endParaRPr/>
          </a:p>
          <a:p>
            <a:pPr indent="0" lvl="0" marL="0" rtl="0" algn="l">
              <a:spcBef>
                <a:spcPts val="0"/>
              </a:spcBef>
              <a:spcAft>
                <a:spcPts val="0"/>
              </a:spcAft>
              <a:buNone/>
            </a:pPr>
            <a:r>
              <a:t/>
            </a:r>
            <a:endParaRPr/>
          </a:p>
        </p:txBody>
      </p:sp>
      <p:pic>
        <p:nvPicPr>
          <p:cNvPr id="120" name="Google Shape;120;p17"/>
          <p:cNvPicPr preferRelativeResize="0"/>
          <p:nvPr/>
        </p:nvPicPr>
        <p:blipFill>
          <a:blip r:embed="rId3">
            <a:alphaModFix/>
          </a:blip>
          <a:stretch>
            <a:fillRect/>
          </a:stretch>
        </p:blipFill>
        <p:spPr>
          <a:xfrm>
            <a:off x="113725" y="1353550"/>
            <a:ext cx="4458274" cy="2306001"/>
          </a:xfrm>
          <a:prstGeom prst="rect">
            <a:avLst/>
          </a:prstGeom>
          <a:noFill/>
          <a:ln>
            <a:noFill/>
          </a:ln>
        </p:spPr>
      </p:pic>
      <p:sp>
        <p:nvSpPr>
          <p:cNvPr id="121" name="Google Shape;121;p17"/>
          <p:cNvSpPr txBox="1"/>
          <p:nvPr/>
        </p:nvSpPr>
        <p:spPr>
          <a:xfrm>
            <a:off x="283600" y="2964925"/>
            <a:ext cx="428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Més tard, vaig haver de crear una carpeta anomenada “Imatges”, on vaig haver de moure les tres imatges de la carpeta principal a la nova.</a:t>
            </a:r>
            <a:endParaRPr>
              <a:latin typeface="Lato"/>
              <a:ea typeface="Lato"/>
              <a:cs typeface="Lato"/>
              <a:sym typeface="Lato"/>
            </a:endParaRPr>
          </a:p>
        </p:txBody>
      </p:sp>
      <p:pic>
        <p:nvPicPr>
          <p:cNvPr id="122" name="Google Shape;122;p17"/>
          <p:cNvPicPr preferRelativeResize="0"/>
          <p:nvPr/>
        </p:nvPicPr>
        <p:blipFill>
          <a:blip r:embed="rId4">
            <a:alphaModFix/>
          </a:blip>
          <a:stretch>
            <a:fillRect/>
          </a:stretch>
        </p:blipFill>
        <p:spPr>
          <a:xfrm>
            <a:off x="4331325" y="879450"/>
            <a:ext cx="2474750" cy="1428800"/>
          </a:xfrm>
          <a:prstGeom prst="rect">
            <a:avLst/>
          </a:prstGeom>
          <a:noFill/>
          <a:ln>
            <a:noFill/>
          </a:ln>
        </p:spPr>
      </p:pic>
      <p:pic>
        <p:nvPicPr>
          <p:cNvPr id="123" name="Google Shape;123;p17"/>
          <p:cNvPicPr preferRelativeResize="0"/>
          <p:nvPr/>
        </p:nvPicPr>
        <p:blipFill>
          <a:blip r:embed="rId5">
            <a:alphaModFix/>
          </a:blip>
          <a:stretch>
            <a:fillRect/>
          </a:stretch>
        </p:blipFill>
        <p:spPr>
          <a:xfrm>
            <a:off x="6174378" y="2192925"/>
            <a:ext cx="2559126" cy="1693550"/>
          </a:xfrm>
          <a:prstGeom prst="rect">
            <a:avLst/>
          </a:prstGeom>
          <a:noFill/>
          <a:ln>
            <a:noFill/>
          </a:ln>
        </p:spPr>
      </p:pic>
      <p:sp>
        <p:nvSpPr>
          <p:cNvPr id="124" name="Google Shape;124;p17"/>
          <p:cNvSpPr txBox="1"/>
          <p:nvPr/>
        </p:nvSpPr>
        <p:spPr>
          <a:xfrm>
            <a:off x="4498950" y="2487950"/>
            <a:ext cx="1675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Després, vaig haver d’esborrar una de les imatges.</a:t>
            </a:r>
            <a:endParaRPr>
              <a:latin typeface="Lato"/>
              <a:ea typeface="Lato"/>
              <a:cs typeface="Lato"/>
              <a:sym typeface="Lato"/>
            </a:endParaRPr>
          </a:p>
        </p:txBody>
      </p:sp>
      <p:pic>
        <p:nvPicPr>
          <p:cNvPr id="125" name="Google Shape;125;p17"/>
          <p:cNvPicPr preferRelativeResize="0"/>
          <p:nvPr/>
        </p:nvPicPr>
        <p:blipFill>
          <a:blip r:embed="rId6">
            <a:alphaModFix/>
          </a:blip>
          <a:stretch>
            <a:fillRect/>
          </a:stretch>
        </p:blipFill>
        <p:spPr>
          <a:xfrm>
            <a:off x="8007350" y="0"/>
            <a:ext cx="1136649" cy="5098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381375" y="609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Exercici 1 : Google Drive</a:t>
            </a:r>
            <a:endParaRPr/>
          </a:p>
          <a:p>
            <a:pPr indent="0" lvl="0" marL="0" rtl="0" algn="l">
              <a:spcBef>
                <a:spcPts val="0"/>
              </a:spcBef>
              <a:spcAft>
                <a:spcPts val="0"/>
              </a:spcAft>
              <a:buNone/>
            </a:pPr>
            <a:r>
              <a:t/>
            </a:r>
            <a:endParaRPr/>
          </a:p>
        </p:txBody>
      </p:sp>
      <p:sp>
        <p:nvSpPr>
          <p:cNvPr id="131" name="Google Shape;131;p18"/>
          <p:cNvSpPr txBox="1"/>
          <p:nvPr>
            <p:ph idx="1" type="body"/>
          </p:nvPr>
        </p:nvSpPr>
        <p:spPr>
          <a:xfrm>
            <a:off x="626475" y="3741825"/>
            <a:ext cx="7198500" cy="123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Com a últim pas del primer exercici, vaig haver de compartir la carpeta amb alguna persona, posant la opció de “Lector” perquè la persona no pugui modificar la carpeta que jo li he compartit.</a:t>
            </a:r>
            <a:endParaRPr/>
          </a:p>
        </p:txBody>
      </p:sp>
      <p:pic>
        <p:nvPicPr>
          <p:cNvPr id="132" name="Google Shape;132;p18"/>
          <p:cNvPicPr preferRelativeResize="0"/>
          <p:nvPr/>
        </p:nvPicPr>
        <p:blipFill>
          <a:blip r:embed="rId3">
            <a:alphaModFix/>
          </a:blip>
          <a:stretch>
            <a:fillRect/>
          </a:stretch>
        </p:blipFill>
        <p:spPr>
          <a:xfrm>
            <a:off x="729425" y="1222150"/>
            <a:ext cx="3136145" cy="2338400"/>
          </a:xfrm>
          <a:prstGeom prst="rect">
            <a:avLst/>
          </a:prstGeom>
          <a:noFill/>
          <a:ln>
            <a:noFill/>
          </a:ln>
        </p:spPr>
      </p:pic>
      <p:pic>
        <p:nvPicPr>
          <p:cNvPr id="133" name="Google Shape;133;p18"/>
          <p:cNvPicPr preferRelativeResize="0"/>
          <p:nvPr/>
        </p:nvPicPr>
        <p:blipFill>
          <a:blip r:embed="rId4">
            <a:alphaModFix/>
          </a:blip>
          <a:stretch>
            <a:fillRect/>
          </a:stretch>
        </p:blipFill>
        <p:spPr>
          <a:xfrm>
            <a:off x="4192926" y="1183500"/>
            <a:ext cx="3206525" cy="2415700"/>
          </a:xfrm>
          <a:prstGeom prst="rect">
            <a:avLst/>
          </a:prstGeom>
          <a:noFill/>
          <a:ln>
            <a:noFill/>
          </a:ln>
        </p:spPr>
      </p:pic>
      <p:pic>
        <p:nvPicPr>
          <p:cNvPr id="134" name="Google Shape;134;p18"/>
          <p:cNvPicPr preferRelativeResize="0"/>
          <p:nvPr/>
        </p:nvPicPr>
        <p:blipFill>
          <a:blip r:embed="rId5">
            <a:alphaModFix/>
          </a:blip>
          <a:stretch>
            <a:fillRect/>
          </a:stretch>
        </p:blipFill>
        <p:spPr>
          <a:xfrm>
            <a:off x="8007350" y="0"/>
            <a:ext cx="1136649" cy="5098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Exercici 2: Documents de Google</a:t>
            </a:r>
            <a:endParaRPr/>
          </a:p>
        </p:txBody>
      </p:sp>
      <p:sp>
        <p:nvSpPr>
          <p:cNvPr id="140" name="Google Shape;140;p19"/>
          <p:cNvSpPr txBox="1"/>
          <p:nvPr>
            <p:ph idx="1" type="body"/>
          </p:nvPr>
        </p:nvSpPr>
        <p:spPr>
          <a:xfrm>
            <a:off x="5349275" y="3509700"/>
            <a:ext cx="2653500" cy="107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Crearem un document de Google mitjançant Google Drive, i el modificarem tal i com diu l’enunciat de l’exercici:</a:t>
            </a:r>
            <a:endParaRPr/>
          </a:p>
        </p:txBody>
      </p:sp>
      <p:pic>
        <p:nvPicPr>
          <p:cNvPr id="141" name="Google Shape;141;p19"/>
          <p:cNvPicPr preferRelativeResize="0"/>
          <p:nvPr/>
        </p:nvPicPr>
        <p:blipFill>
          <a:blip r:embed="rId3">
            <a:alphaModFix/>
          </a:blip>
          <a:stretch>
            <a:fillRect/>
          </a:stretch>
        </p:blipFill>
        <p:spPr>
          <a:xfrm>
            <a:off x="1594625" y="1989625"/>
            <a:ext cx="3368851" cy="2921100"/>
          </a:xfrm>
          <a:prstGeom prst="rect">
            <a:avLst/>
          </a:prstGeom>
          <a:noFill/>
          <a:ln>
            <a:noFill/>
          </a:ln>
        </p:spPr>
      </p:pic>
      <p:pic>
        <p:nvPicPr>
          <p:cNvPr id="142" name="Google Shape;142;p19"/>
          <p:cNvPicPr preferRelativeResize="0"/>
          <p:nvPr/>
        </p:nvPicPr>
        <p:blipFill>
          <a:blip r:embed="rId4">
            <a:alphaModFix/>
          </a:blip>
          <a:stretch>
            <a:fillRect/>
          </a:stretch>
        </p:blipFill>
        <p:spPr>
          <a:xfrm>
            <a:off x="5973663" y="918550"/>
            <a:ext cx="2276475" cy="2438400"/>
          </a:xfrm>
          <a:prstGeom prst="rect">
            <a:avLst/>
          </a:prstGeom>
          <a:noFill/>
          <a:ln>
            <a:noFill/>
          </a:ln>
        </p:spPr>
      </p:pic>
      <p:pic>
        <p:nvPicPr>
          <p:cNvPr id="143" name="Google Shape;143;p19"/>
          <p:cNvPicPr preferRelativeResize="0"/>
          <p:nvPr/>
        </p:nvPicPr>
        <p:blipFill>
          <a:blip r:embed="rId5">
            <a:alphaModFix/>
          </a:blip>
          <a:stretch>
            <a:fillRect/>
          </a:stretch>
        </p:blipFill>
        <p:spPr>
          <a:xfrm>
            <a:off x="8007350" y="0"/>
            <a:ext cx="1136649" cy="5098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52400" y="596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Exercici 2: Documents de Google</a:t>
            </a:r>
            <a:endParaRPr/>
          </a:p>
          <a:p>
            <a:pPr indent="0" lvl="0" marL="0" rtl="0" algn="l">
              <a:spcBef>
                <a:spcPts val="0"/>
              </a:spcBef>
              <a:spcAft>
                <a:spcPts val="0"/>
              </a:spcAft>
              <a:buNone/>
            </a:pPr>
            <a:r>
              <a:t/>
            </a:r>
            <a:endParaRPr/>
          </a:p>
        </p:txBody>
      </p:sp>
      <p:sp>
        <p:nvSpPr>
          <p:cNvPr id="149" name="Google Shape;149;p20"/>
          <p:cNvSpPr txBox="1"/>
          <p:nvPr/>
        </p:nvSpPr>
        <p:spPr>
          <a:xfrm>
            <a:off x="437175" y="3701000"/>
            <a:ext cx="3731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Un cop modificat, el compartirem amb dos companys de classe: un el podrà editar i l’altre només serà capaç d’accedir-hi, no el podrà pas modificar.</a:t>
            </a:r>
            <a:endParaRPr>
              <a:latin typeface="Lato"/>
              <a:ea typeface="Lato"/>
              <a:cs typeface="Lato"/>
              <a:sym typeface="Lato"/>
            </a:endParaRPr>
          </a:p>
        </p:txBody>
      </p:sp>
      <p:pic>
        <p:nvPicPr>
          <p:cNvPr id="150" name="Google Shape;150;p20"/>
          <p:cNvPicPr preferRelativeResize="0"/>
          <p:nvPr/>
        </p:nvPicPr>
        <p:blipFill>
          <a:blip r:embed="rId3">
            <a:alphaModFix/>
          </a:blip>
          <a:stretch>
            <a:fillRect/>
          </a:stretch>
        </p:blipFill>
        <p:spPr>
          <a:xfrm>
            <a:off x="628749" y="1406900"/>
            <a:ext cx="2881625" cy="2165450"/>
          </a:xfrm>
          <a:prstGeom prst="rect">
            <a:avLst/>
          </a:prstGeom>
          <a:noFill/>
          <a:ln>
            <a:noFill/>
          </a:ln>
        </p:spPr>
      </p:pic>
      <p:pic>
        <p:nvPicPr>
          <p:cNvPr id="151" name="Google Shape;151;p20"/>
          <p:cNvPicPr preferRelativeResize="0"/>
          <p:nvPr/>
        </p:nvPicPr>
        <p:blipFill>
          <a:blip r:embed="rId4">
            <a:alphaModFix/>
          </a:blip>
          <a:stretch>
            <a:fillRect/>
          </a:stretch>
        </p:blipFill>
        <p:spPr>
          <a:xfrm>
            <a:off x="3561881" y="1406900"/>
            <a:ext cx="2931745" cy="2165450"/>
          </a:xfrm>
          <a:prstGeom prst="rect">
            <a:avLst/>
          </a:prstGeom>
          <a:noFill/>
          <a:ln>
            <a:noFill/>
          </a:ln>
        </p:spPr>
      </p:pic>
      <p:pic>
        <p:nvPicPr>
          <p:cNvPr id="152" name="Google Shape;152;p20"/>
          <p:cNvPicPr preferRelativeResize="0"/>
          <p:nvPr/>
        </p:nvPicPr>
        <p:blipFill>
          <a:blip r:embed="rId5">
            <a:alphaModFix/>
          </a:blip>
          <a:stretch>
            <a:fillRect/>
          </a:stretch>
        </p:blipFill>
        <p:spPr>
          <a:xfrm>
            <a:off x="5608497" y="3542545"/>
            <a:ext cx="3303650" cy="1363618"/>
          </a:xfrm>
          <a:prstGeom prst="rect">
            <a:avLst/>
          </a:prstGeom>
          <a:noFill/>
          <a:ln>
            <a:noFill/>
          </a:ln>
        </p:spPr>
      </p:pic>
      <p:pic>
        <p:nvPicPr>
          <p:cNvPr id="153" name="Google Shape;153;p20"/>
          <p:cNvPicPr preferRelativeResize="0"/>
          <p:nvPr/>
        </p:nvPicPr>
        <p:blipFill>
          <a:blip r:embed="rId6">
            <a:alphaModFix/>
          </a:blip>
          <a:stretch>
            <a:fillRect/>
          </a:stretch>
        </p:blipFill>
        <p:spPr>
          <a:xfrm>
            <a:off x="8007350" y="0"/>
            <a:ext cx="1136649" cy="5098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152400" y="596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Exercici 2: Documents de Google</a:t>
            </a:r>
            <a:endParaRPr/>
          </a:p>
          <a:p>
            <a:pPr indent="0" lvl="0" marL="0" rtl="0" algn="l">
              <a:spcBef>
                <a:spcPts val="0"/>
              </a:spcBef>
              <a:spcAft>
                <a:spcPts val="0"/>
              </a:spcAft>
              <a:buNone/>
            </a:pPr>
            <a:r>
              <a:t/>
            </a:r>
            <a:endParaRPr/>
          </a:p>
        </p:txBody>
      </p:sp>
      <p:sp>
        <p:nvSpPr>
          <p:cNvPr id="159" name="Google Shape;159;p21"/>
          <p:cNvSpPr txBox="1"/>
          <p:nvPr/>
        </p:nvSpPr>
        <p:spPr>
          <a:xfrm>
            <a:off x="1119875" y="3635500"/>
            <a:ext cx="489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En aquesta imatge, podem observar com tots dos podem modificar el document, es pot diferenciar per l’icone de l’altre persona que surt a damunt del document</a:t>
            </a:r>
            <a:endParaRPr>
              <a:latin typeface="Lato"/>
              <a:ea typeface="Lato"/>
              <a:cs typeface="Lato"/>
              <a:sym typeface="Lato"/>
            </a:endParaRPr>
          </a:p>
        </p:txBody>
      </p:sp>
      <p:pic>
        <p:nvPicPr>
          <p:cNvPr id="160" name="Google Shape;160;p21"/>
          <p:cNvPicPr preferRelativeResize="0"/>
          <p:nvPr/>
        </p:nvPicPr>
        <p:blipFill>
          <a:blip r:embed="rId3">
            <a:alphaModFix/>
          </a:blip>
          <a:stretch>
            <a:fillRect/>
          </a:stretch>
        </p:blipFill>
        <p:spPr>
          <a:xfrm>
            <a:off x="689700" y="1789450"/>
            <a:ext cx="7849200" cy="1689800"/>
          </a:xfrm>
          <a:prstGeom prst="rect">
            <a:avLst/>
          </a:prstGeom>
          <a:noFill/>
          <a:ln>
            <a:noFill/>
          </a:ln>
        </p:spPr>
      </p:pic>
      <p:sp>
        <p:nvSpPr>
          <p:cNvPr id="161" name="Google Shape;161;p21"/>
          <p:cNvSpPr/>
          <p:nvPr/>
        </p:nvSpPr>
        <p:spPr>
          <a:xfrm>
            <a:off x="6628100" y="783225"/>
            <a:ext cx="102900" cy="1094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1"/>
          <p:cNvPicPr preferRelativeResize="0"/>
          <p:nvPr/>
        </p:nvPicPr>
        <p:blipFill>
          <a:blip r:embed="rId4">
            <a:alphaModFix/>
          </a:blip>
          <a:stretch>
            <a:fillRect/>
          </a:stretch>
        </p:blipFill>
        <p:spPr>
          <a:xfrm>
            <a:off x="8007350" y="0"/>
            <a:ext cx="1136649" cy="5098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