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72" r:id="rId6"/>
    <p:sldId id="273" r:id="rId7"/>
    <p:sldId id="270" r:id="rId8"/>
    <p:sldId id="274" r:id="rId9"/>
    <p:sldId id="268" r:id="rId10"/>
    <p:sldId id="269" r:id="rId11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9"/>
  </p:normalViewPr>
  <p:slideViewPr>
    <p:cSldViewPr snapToGrid="0" snapToObjects="1">
      <p:cViewPr varScale="1">
        <p:scale>
          <a:sx n="85" d="100"/>
          <a:sy n="85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E195-C105-0449-A9FB-2FE435DB0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EB931-343D-8044-8637-4558C2C95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F8CB1-F1B8-9045-814C-D5CD93A0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en-UA" smtClean="0"/>
              <a:t>12/19/2023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2D01A-7743-A64D-A1EF-CCAE9495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F9D0-38CD-C648-B2C5-DC17F682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605B8-375F-1843-BF1B-A07EAA3025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6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A562-1123-6F4D-AC96-517024E7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56592-0C8C-E347-A1F7-BBE557724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726ED-B77B-664D-A274-7A7CCD02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en-UA" smtClean="0"/>
              <a:t>12/19/2023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0090F-1151-164B-AAF9-4EFBDE02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4D58B-919E-534A-A566-5A5D109B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6516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6DDF1-F418-BB4A-8652-DF89E1549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161D4-679C-534E-B18C-1B81BCF22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3A01-0B81-2D43-B649-2836A589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en-UA" smtClean="0"/>
              <a:t>12/19/2023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EBEE-2952-2D46-8D62-815BF5F9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146B3-25DA-E540-AF7E-0FFD25E8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9530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EB7E-2DBD-F946-A1A5-C366275F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432A4-B009-7042-A240-007D64F3E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63B0C-D58B-0945-9A07-0C271DF8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en-UA" smtClean="0"/>
              <a:t>12/19/2023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1B56A-D44E-AD49-8D86-2114B8A1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A6A71-91DF-A745-B741-69EC0D98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2752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499E-A806-E44C-9B98-0CFFCD8C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D87B9-888E-1A4F-8C17-F74D37F49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AA31F-6BB4-8440-9118-4B339681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en-UA" smtClean="0"/>
              <a:t>12/19/2023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0AB5D-1641-0F43-BC12-1DC63241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029A-420E-BA4C-8DC2-8D2221E6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5490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F40C-AD01-884C-B005-610B0E8E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15A58-27AC-2843-AA89-66B8B2500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D573-63D4-8F44-A1C0-FCD71D515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A4D90-E6BC-024D-A9F6-1F04A264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en-UA" smtClean="0"/>
              <a:t>12/19/2023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CBA43-E42A-C943-9A98-D9974B12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1BBD-B66D-984B-BDCB-725B6A6B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1669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5A07-09FE-A644-8F3F-5FA19518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34D38-4673-4849-BE7A-61C1A2ED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BB178-1A55-294D-A5FA-EFF0AA519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1F9A2-1C07-9844-83C2-4B430CE10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425AE-0215-DB44-9C85-2FFBE6BC4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1BCD8-1677-1041-A4D1-6A5B1E1B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en-UA" smtClean="0"/>
              <a:t>12/19/2023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BD160-8BB5-EC4F-B29A-FF7AD6B4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5B4D0-D697-7C41-B05C-16D72197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9388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A8C7-3261-B346-847B-30BFBABF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52E49-FE7C-E14F-8E2F-2C3180DA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en-UA" smtClean="0"/>
              <a:t>12/19/2023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7DDC9-75FE-BC41-A1FC-C9C2221B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2A1E3-13B0-4C44-BCAD-61A1E395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1272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0CB02-52A4-D44E-A76E-634F061E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en-UA" smtClean="0"/>
              <a:t>12/19/2023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EB864-22BF-4840-AA08-7E155F39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813FD-6ADC-1B4B-8D24-441A003E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1643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DC22-CD07-084C-9029-17B81BF9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E8EE-3FF7-9145-8098-82BB3D11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F1687-C97D-8A49-8117-5B23280B4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2D009-E375-1446-B13C-1FEEF8D7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en-UA" smtClean="0"/>
              <a:t>12/19/2023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A1FF5-0F7C-D34F-9D77-B249E110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17B3A-C53A-9246-BF99-9BFA49CA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1120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C026-8D10-9C4B-ABF9-CF286AA9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2F69A-76D3-A94D-9327-D7839E6BB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E33E9-ABD1-3843-A855-85A35582F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3464C-2B34-6D46-9081-C3108F8C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A979-FA07-5548-88E0-15C2F5FBA35A}" type="datetimeFigureOut">
              <a:rPr lang="en-UA" smtClean="0"/>
              <a:t>12/19/2023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93454-9970-0543-A50A-855B228C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3592F-2038-C640-8D70-0784CDA4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3041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39724-7379-7345-BF21-A7B085BA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B3DF6-F243-C346-9EFD-F1B23284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7B167-B9ED-1A47-8B66-D46DBC181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DA979-FA07-5548-88E0-15C2F5FBA35A}" type="datetimeFigureOut">
              <a:rPr lang="en-UA" smtClean="0"/>
              <a:t>12/19/2023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C1FB9-BA07-4D4F-9EF0-1DA84D1B9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03589-F2F3-2045-8B39-41873FE94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FA410-3B96-DD46-93FA-33D9F53699DF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BB452D-0902-594A-B7D5-9D29EDF62CD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6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r/online-compiler/taset/" TargetMode="External"/><Relationship Id="rId2" Type="http://schemas.openxmlformats.org/officeDocument/2006/relationships/hyperlink" Target="https://www.kaggle.com/datasets/fatihilhan/global-superstore-d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-project.ru.malavida.com/windows/downlo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7996-4F16-F94F-BB59-52777B282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3628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 и анализ данных</a:t>
            </a:r>
            <a:endParaRPr lang="en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4DE36-3E59-D44C-B15D-A563B58E0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3303"/>
            <a:ext cx="9144000" cy="1655762"/>
          </a:xfrm>
        </p:spPr>
        <p:txBody>
          <a:bodyPr/>
          <a:lstStyle/>
          <a:p>
            <a:r>
              <a:rPr lang="ru-RU" dirty="0"/>
              <a:t>Продажа товаров в магазине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80819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A4403-FA55-9B53-9079-D6A7E7B7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E884E-6EF3-5E09-9A14-D56E9E679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https://www.kaggle.com/datasets/fatihilhan/global-superstore-da</a:t>
            </a:r>
            <a:endParaRPr lang="ru-RU" dirty="0"/>
          </a:p>
          <a:p>
            <a:r>
              <a:rPr lang="en-US" dirty="0">
                <a:hlinkClick r:id="rId3"/>
              </a:rPr>
              <a:t>https://www.programiz.com/r/online-compiler/taset/</a:t>
            </a:r>
            <a:endParaRPr lang="ru-RU" dirty="0"/>
          </a:p>
          <a:p>
            <a:r>
              <a:rPr lang="en-US" dirty="0">
                <a:hlinkClick r:id="rId4"/>
              </a:rPr>
              <a:t>https://r-project.ru.malavida.com/windows/</a:t>
            </a:r>
            <a:r>
              <a:rPr lang="ru-RU" dirty="0">
                <a:hlinkClick r:id="rId4"/>
              </a:rPr>
              <a:t> </a:t>
            </a:r>
            <a:r>
              <a:rPr lang="en-US" dirty="0">
                <a:hlinkClick r:id="rId4"/>
              </a:rPr>
              <a:t>download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68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48764-87AD-C192-1376-0637E787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DE3026-D25D-1271-7790-C658A313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+mj-lt"/>
              </a:rPr>
              <a:t>Анализ данных позволяет строить модели прогнозирования спроса, что является критически важным для планирования производства, закупок и управления запасами. Это позволяет избежать дефицита товаров или излишков, оптимизируя затраты и максимизируя прибыль.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799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4C24B-174C-D8F5-F873-CB4F3BED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01A70-4512-75DA-52FC-BC8759054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+mj-lt"/>
              </a:rPr>
              <a:t>Цель проекта по анализу данных о продажах товаров в магазине заключается в повышении эффективности бизнеса и улучшении стратегических решений.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365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9988-45C3-5CBD-1B5B-9A00E274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03B80B-5F9B-B21D-2BC8-B9E22733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+mj-lt"/>
              </a:rPr>
              <a:t>Разработка моделей прогнозирования спроса на основе исторических данных.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+mj-lt"/>
              </a:rPr>
              <a:t>Оценка точности прогнозов и коррекция стратегий на основе полученных результатов.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955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2BCB2-7810-6D33-3773-8121F3E8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Материалы и методы и исходные данные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772318-F400-BA08-21DA-3F40BFE2E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начала мы загрузим исходные данные, представленные в формате 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ru-RU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В данной работе мы будем использовать набор данных "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superstore</a:t>
            </a:r>
            <a:r>
              <a:rPr lang="ru-RU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ru-RU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", содержащий информацию о продажах, скидках и стоимости доставки. Данные были разделены на обучающий и тестовый наборы, чтобы оценить работу модели на новых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62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80DF6-47E6-683A-CBA8-59C597F4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Линейная</a:t>
            </a:r>
            <a:r>
              <a:rPr lang="uk-UA" dirty="0"/>
              <a:t> </a:t>
            </a:r>
            <a:r>
              <a:rPr lang="uk-UA" dirty="0" err="1"/>
              <a:t>регресия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4125DC-DBE5-BB18-9BFB-C53F8DD8C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0215" algn="just">
              <a:spcAft>
                <a:spcPts val="800"/>
              </a:spcAft>
            </a:pPr>
            <a:r>
              <a:rPr lang="ru-RU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Чтобы проанализировать влияние скидок и стоимости доставки на продажи, мы воспользуемся линейной регрессией. Вот как мы строим модель: </a:t>
            </a:r>
          </a:p>
          <a:p>
            <a:pPr indent="450215" algn="just">
              <a:spcAft>
                <a:spcPts val="800"/>
              </a:spcAft>
            </a:pPr>
            <a:r>
              <a:rPr lang="ru-RU" kern="0" dirty="0">
                <a:effectLst/>
                <a:latin typeface="+mj-lt"/>
                <a:ea typeface="Calibri" panose="020F0502020204030204" pitchFamily="34" charset="0"/>
              </a:rPr>
              <a:t>Здесь "Продажи" - зависимая переменная, а "Скидка" и "Стоимость доставки" - независимые переменные. Мы предполагаем, что эти факторы могут влиять на объем продаж 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951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423CA-CAD6-63DC-6DD9-253F2E5E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График</a:t>
            </a:r>
            <a:r>
              <a:rPr lang="en-US" dirty="0"/>
              <a:t> </a:t>
            </a:r>
            <a:r>
              <a:rPr lang="uk-UA" dirty="0" err="1"/>
              <a:t>линейной</a:t>
            </a:r>
            <a:r>
              <a:rPr lang="uk-UA" dirty="0"/>
              <a:t> </a:t>
            </a:r>
            <a:r>
              <a:rPr lang="uk-UA" dirty="0" err="1"/>
              <a:t>регрессии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D199A60-110D-CEF4-D55B-052243983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822" y="1556684"/>
            <a:ext cx="7176334" cy="4351338"/>
          </a:xfrm>
        </p:spPr>
      </p:pic>
    </p:spTree>
    <p:extLst>
      <p:ext uri="{BB962C8B-B14F-4D97-AF65-F5344CB8AC3E}">
        <p14:creationId xmlns:p14="http://schemas.microsoft.com/office/powerpoint/2010/main" val="397533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55FC9-7BD1-D4DB-1E80-6DC8A9FB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CE4AAD-EF3E-97DB-565C-6998D625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kern="0" dirty="0">
                <a:effectLst/>
                <a:latin typeface="+mj-lt"/>
                <a:ea typeface="Calibri" panose="020F0502020204030204" pitchFamily="34" charset="0"/>
              </a:rPr>
              <a:t>Очень важно изучить коэффициенты регрессии для каждой независимой переменной. Если коэффициент положительный, это может свидетельствовать о положительном влиянии на продажи, а если отрицательный - о негативном. Р-значения помогут определить статистическую значимость этих влияний.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670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F5902-3C6D-63A2-26FA-BFBE165B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58C00-3523-552D-4007-91B0D41C2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Был проведен анализ данных, а также построена модель линейной регрессии, предсказывающая количество проданных товаров. Однако точность прогноза оказалась недостаточной, что предоставляет значительные возможности для улучшения данной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260196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318</Words>
  <Application>Microsoft Office PowerPoint</Application>
  <PresentationFormat>Широкоэкранный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Исследование и анализ данных</vt:lpstr>
      <vt:lpstr>Актуальность</vt:lpstr>
      <vt:lpstr>Цель</vt:lpstr>
      <vt:lpstr>Задачи</vt:lpstr>
      <vt:lpstr>Материалы и методы и исходные данные </vt:lpstr>
      <vt:lpstr>Линейная регресия</vt:lpstr>
      <vt:lpstr>График линейной регрессии</vt:lpstr>
      <vt:lpstr>Результаты</vt:lpstr>
      <vt:lpstr>Вывод: 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Сергей Бырка</cp:lastModifiedBy>
  <cp:revision>5</cp:revision>
  <dcterms:created xsi:type="dcterms:W3CDTF">2022-01-31T14:37:20Z</dcterms:created>
  <dcterms:modified xsi:type="dcterms:W3CDTF">2023-12-19T10:18:55Z</dcterms:modified>
</cp:coreProperties>
</file>