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9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AD2DF5-629E-4585-BF10-4CBEAB50F485}"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E08D5EE1-5942-43B6-B4BE-D1AD3C9C93CA}">
      <dgm:prSet/>
      <dgm:spPr/>
      <dgm:t>
        <a:bodyPr/>
        <a:lstStyle/>
        <a:p>
          <a:r>
            <a:rPr lang="ru-RU" b="0" i="0"/>
            <a:t>Языки визуального программирования обычно основаны на блоках. Они были разработаны специально для учебных целей и обычно не используются в промышленности. Учебная программа определяет визуальное программирование как:</a:t>
          </a:r>
          <a:endParaRPr lang="en-US"/>
        </a:p>
      </dgm:t>
    </dgm:pt>
    <dgm:pt modelId="{B21CFFB0-19F0-4F68-8BD1-43BE6F7AD762}" type="parTrans" cxnId="{C14C12C6-F1C8-4707-8213-D6AD5108B9BC}">
      <dgm:prSet/>
      <dgm:spPr/>
      <dgm:t>
        <a:bodyPr/>
        <a:lstStyle/>
        <a:p>
          <a:endParaRPr lang="en-US"/>
        </a:p>
      </dgm:t>
    </dgm:pt>
    <dgm:pt modelId="{F8535BFE-5C81-4115-BF44-AADD01DCB8B5}" type="sibTrans" cxnId="{C14C12C6-F1C8-4707-8213-D6AD5108B9BC}">
      <dgm:prSet/>
      <dgm:spPr/>
      <dgm:t>
        <a:bodyPr/>
        <a:lstStyle/>
        <a:p>
          <a:endParaRPr lang="en-US"/>
        </a:p>
      </dgm:t>
    </dgm:pt>
    <dgm:pt modelId="{D24AA068-89DF-460C-A085-884230515706}">
      <dgm:prSet/>
      <dgm:spPr/>
      <dgm:t>
        <a:bodyPr/>
        <a:lstStyle/>
        <a:p>
          <a:r>
            <a:rPr lang="ru-RU" b="0" i="1"/>
            <a:t>Язык программирования или среда, в которой программа представлена ​​и обрабатывается графически, а не в виде текста ... Примеры языков визуального программирования включают: Blockly, Alice, GameMaker, Kodu, Lego Mindstorms, MIT App Inventor, Scratch (Build Your Own Blocks и Snap) .¹</a:t>
          </a:r>
          <a:endParaRPr lang="en-US"/>
        </a:p>
      </dgm:t>
    </dgm:pt>
    <dgm:pt modelId="{182245D2-1483-4AA8-BE8D-2FBBEBF28918}" type="parTrans" cxnId="{B0FD47B4-A796-4739-85E9-B9BA13AB2953}">
      <dgm:prSet/>
      <dgm:spPr/>
      <dgm:t>
        <a:bodyPr/>
        <a:lstStyle/>
        <a:p>
          <a:endParaRPr lang="en-US"/>
        </a:p>
      </dgm:t>
    </dgm:pt>
    <dgm:pt modelId="{504ABD7C-7DD7-4A89-8FA6-9A4E802D9FA3}" type="sibTrans" cxnId="{B0FD47B4-A796-4739-85E9-B9BA13AB2953}">
      <dgm:prSet/>
      <dgm:spPr/>
      <dgm:t>
        <a:bodyPr/>
        <a:lstStyle/>
        <a:p>
          <a:endParaRPr lang="en-US"/>
        </a:p>
      </dgm:t>
    </dgm:pt>
    <dgm:pt modelId="{95BC4307-FA3A-4FB2-BF34-3432A3A8EDAB}" type="pres">
      <dgm:prSet presAssocID="{57AD2DF5-629E-4585-BF10-4CBEAB50F485}" presName="vert0" presStyleCnt="0">
        <dgm:presLayoutVars>
          <dgm:dir/>
          <dgm:animOne val="branch"/>
          <dgm:animLvl val="lvl"/>
        </dgm:presLayoutVars>
      </dgm:prSet>
      <dgm:spPr/>
    </dgm:pt>
    <dgm:pt modelId="{BE62AE43-28CE-47A6-9BCE-F48998B2A0C7}" type="pres">
      <dgm:prSet presAssocID="{E08D5EE1-5942-43B6-B4BE-D1AD3C9C93CA}" presName="thickLine" presStyleLbl="alignNode1" presStyleIdx="0" presStyleCnt="2"/>
      <dgm:spPr/>
    </dgm:pt>
    <dgm:pt modelId="{409E9151-1842-49BC-B46A-DB6FF17D6990}" type="pres">
      <dgm:prSet presAssocID="{E08D5EE1-5942-43B6-B4BE-D1AD3C9C93CA}" presName="horz1" presStyleCnt="0"/>
      <dgm:spPr/>
    </dgm:pt>
    <dgm:pt modelId="{378595F2-1C2B-4333-8BDB-40686CBE88F8}" type="pres">
      <dgm:prSet presAssocID="{E08D5EE1-5942-43B6-B4BE-D1AD3C9C93CA}" presName="tx1" presStyleLbl="revTx" presStyleIdx="0" presStyleCnt="2"/>
      <dgm:spPr/>
    </dgm:pt>
    <dgm:pt modelId="{EFB219FF-2A6C-4361-B71E-C24F71752AE6}" type="pres">
      <dgm:prSet presAssocID="{E08D5EE1-5942-43B6-B4BE-D1AD3C9C93CA}" presName="vert1" presStyleCnt="0"/>
      <dgm:spPr/>
    </dgm:pt>
    <dgm:pt modelId="{F8C9ECD0-83DA-4D11-871B-442D2ABE2810}" type="pres">
      <dgm:prSet presAssocID="{D24AA068-89DF-460C-A085-884230515706}" presName="thickLine" presStyleLbl="alignNode1" presStyleIdx="1" presStyleCnt="2"/>
      <dgm:spPr/>
    </dgm:pt>
    <dgm:pt modelId="{D8483E6A-FDA2-419F-8FC6-2E1F3AA193C2}" type="pres">
      <dgm:prSet presAssocID="{D24AA068-89DF-460C-A085-884230515706}" presName="horz1" presStyleCnt="0"/>
      <dgm:spPr/>
    </dgm:pt>
    <dgm:pt modelId="{F069A61E-F95E-41E1-86CB-FFF6B08DE467}" type="pres">
      <dgm:prSet presAssocID="{D24AA068-89DF-460C-A085-884230515706}" presName="tx1" presStyleLbl="revTx" presStyleIdx="1" presStyleCnt="2"/>
      <dgm:spPr/>
    </dgm:pt>
    <dgm:pt modelId="{8101870E-C852-40EA-B182-638EE8289488}" type="pres">
      <dgm:prSet presAssocID="{D24AA068-89DF-460C-A085-884230515706}" presName="vert1" presStyleCnt="0"/>
      <dgm:spPr/>
    </dgm:pt>
  </dgm:ptLst>
  <dgm:cxnLst>
    <dgm:cxn modelId="{087CC6A5-CF00-4267-9871-091BD5448FEE}" type="presOf" srcId="{57AD2DF5-629E-4585-BF10-4CBEAB50F485}" destId="{95BC4307-FA3A-4FB2-BF34-3432A3A8EDAB}" srcOrd="0" destOrd="0" presId="urn:microsoft.com/office/officeart/2008/layout/LinedList"/>
    <dgm:cxn modelId="{B0FD47B4-A796-4739-85E9-B9BA13AB2953}" srcId="{57AD2DF5-629E-4585-BF10-4CBEAB50F485}" destId="{D24AA068-89DF-460C-A085-884230515706}" srcOrd="1" destOrd="0" parTransId="{182245D2-1483-4AA8-BE8D-2FBBEBF28918}" sibTransId="{504ABD7C-7DD7-4A89-8FA6-9A4E802D9FA3}"/>
    <dgm:cxn modelId="{C14C12C6-F1C8-4707-8213-D6AD5108B9BC}" srcId="{57AD2DF5-629E-4585-BF10-4CBEAB50F485}" destId="{E08D5EE1-5942-43B6-B4BE-D1AD3C9C93CA}" srcOrd="0" destOrd="0" parTransId="{B21CFFB0-19F0-4F68-8BD1-43BE6F7AD762}" sibTransId="{F8535BFE-5C81-4115-BF44-AADD01DCB8B5}"/>
    <dgm:cxn modelId="{0D5FA4D2-59AE-40DD-B9CA-D7EAB4B3C603}" type="presOf" srcId="{E08D5EE1-5942-43B6-B4BE-D1AD3C9C93CA}" destId="{378595F2-1C2B-4333-8BDB-40686CBE88F8}" srcOrd="0" destOrd="0" presId="urn:microsoft.com/office/officeart/2008/layout/LinedList"/>
    <dgm:cxn modelId="{8BE364D5-10F3-446D-89B6-4D23BB8842B1}" type="presOf" srcId="{D24AA068-89DF-460C-A085-884230515706}" destId="{F069A61E-F95E-41E1-86CB-FFF6B08DE467}" srcOrd="0" destOrd="0" presId="urn:microsoft.com/office/officeart/2008/layout/LinedList"/>
    <dgm:cxn modelId="{57F54BD3-FCF9-42EE-9824-1F3ED6F5C4EA}" type="presParOf" srcId="{95BC4307-FA3A-4FB2-BF34-3432A3A8EDAB}" destId="{BE62AE43-28CE-47A6-9BCE-F48998B2A0C7}" srcOrd="0" destOrd="0" presId="urn:microsoft.com/office/officeart/2008/layout/LinedList"/>
    <dgm:cxn modelId="{1226A541-77F5-42E8-A814-48B89B586252}" type="presParOf" srcId="{95BC4307-FA3A-4FB2-BF34-3432A3A8EDAB}" destId="{409E9151-1842-49BC-B46A-DB6FF17D6990}" srcOrd="1" destOrd="0" presId="urn:microsoft.com/office/officeart/2008/layout/LinedList"/>
    <dgm:cxn modelId="{8BF2686B-26BB-43A5-852F-F8742E3BCD79}" type="presParOf" srcId="{409E9151-1842-49BC-B46A-DB6FF17D6990}" destId="{378595F2-1C2B-4333-8BDB-40686CBE88F8}" srcOrd="0" destOrd="0" presId="urn:microsoft.com/office/officeart/2008/layout/LinedList"/>
    <dgm:cxn modelId="{EA80C7B5-9CEB-452C-ADC5-71678A37487D}" type="presParOf" srcId="{409E9151-1842-49BC-B46A-DB6FF17D6990}" destId="{EFB219FF-2A6C-4361-B71E-C24F71752AE6}" srcOrd="1" destOrd="0" presId="urn:microsoft.com/office/officeart/2008/layout/LinedList"/>
    <dgm:cxn modelId="{8B9F0F79-3A3A-4E1F-B322-C082F453FAFC}" type="presParOf" srcId="{95BC4307-FA3A-4FB2-BF34-3432A3A8EDAB}" destId="{F8C9ECD0-83DA-4D11-871B-442D2ABE2810}" srcOrd="2" destOrd="0" presId="urn:microsoft.com/office/officeart/2008/layout/LinedList"/>
    <dgm:cxn modelId="{5A9550BA-B160-4295-B15E-389B6E718882}" type="presParOf" srcId="{95BC4307-FA3A-4FB2-BF34-3432A3A8EDAB}" destId="{D8483E6A-FDA2-419F-8FC6-2E1F3AA193C2}" srcOrd="3" destOrd="0" presId="urn:microsoft.com/office/officeart/2008/layout/LinedList"/>
    <dgm:cxn modelId="{743812DF-0C78-459B-8483-03EEEB0A10C8}" type="presParOf" srcId="{D8483E6A-FDA2-419F-8FC6-2E1F3AA193C2}" destId="{F069A61E-F95E-41E1-86CB-FFF6B08DE467}" srcOrd="0" destOrd="0" presId="urn:microsoft.com/office/officeart/2008/layout/LinedList"/>
    <dgm:cxn modelId="{C900F830-1887-4A8D-886E-0E5123C289D9}" type="presParOf" srcId="{D8483E6A-FDA2-419F-8FC6-2E1F3AA193C2}" destId="{8101870E-C852-40EA-B182-638EE828948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2AE43-28CE-47A6-9BCE-F48998B2A0C7}">
      <dsp:nvSpPr>
        <dsp:cNvPr id="0" name=""/>
        <dsp:cNvSpPr/>
      </dsp:nvSpPr>
      <dsp:spPr>
        <a:xfrm>
          <a:off x="0" y="0"/>
          <a:ext cx="6714066"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78595F2-1C2B-4333-8BDB-40686CBE88F8}">
      <dsp:nvSpPr>
        <dsp:cNvPr id="0" name=""/>
        <dsp:cNvSpPr/>
      </dsp:nvSpPr>
      <dsp:spPr>
        <a:xfrm>
          <a:off x="0" y="0"/>
          <a:ext cx="6714066" cy="2150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ru-RU" sz="2300" b="0" i="0" kern="1200"/>
            <a:t>Языки визуального программирования обычно основаны на блоках. Они были разработаны специально для учебных целей и обычно не используются в промышленности. Учебная программа определяет визуальное программирование как:</a:t>
          </a:r>
          <a:endParaRPr lang="en-US" sz="2300" kern="1200"/>
        </a:p>
      </dsp:txBody>
      <dsp:txXfrm>
        <a:off x="0" y="0"/>
        <a:ext cx="6714066" cy="2150718"/>
      </dsp:txXfrm>
    </dsp:sp>
    <dsp:sp modelId="{F8C9ECD0-83DA-4D11-871B-442D2ABE2810}">
      <dsp:nvSpPr>
        <dsp:cNvPr id="0" name=""/>
        <dsp:cNvSpPr/>
      </dsp:nvSpPr>
      <dsp:spPr>
        <a:xfrm>
          <a:off x="0" y="2150718"/>
          <a:ext cx="6714066"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069A61E-F95E-41E1-86CB-FFF6B08DE467}">
      <dsp:nvSpPr>
        <dsp:cNvPr id="0" name=""/>
        <dsp:cNvSpPr/>
      </dsp:nvSpPr>
      <dsp:spPr>
        <a:xfrm>
          <a:off x="0" y="2150718"/>
          <a:ext cx="6714066" cy="2150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ru-RU" sz="2300" b="0" i="1" kern="1200"/>
            <a:t>Язык программирования или среда, в которой программа представлена ​​и обрабатывается графически, а не в виде текста ... Примеры языков визуального программирования включают: Blockly, Alice, GameMaker, Kodu, Lego Mindstorms, MIT App Inventor, Scratch (Build Your Own Blocks и Snap) .¹</a:t>
          </a:r>
          <a:endParaRPr lang="en-US" sz="2300" kern="1200"/>
        </a:p>
      </dsp:txBody>
      <dsp:txXfrm>
        <a:off x="0" y="2150718"/>
        <a:ext cx="6714066" cy="21507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DBB88E-28E6-84DC-8627-AB82D3887E8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5D99DA3-EAFD-8598-7ADD-70D8A80610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9E427C62-622B-F97E-C4E0-D8464EEBAFFC}"/>
              </a:ext>
            </a:extLst>
          </p:cNvPr>
          <p:cNvSpPr>
            <a:spLocks noGrp="1"/>
          </p:cNvSpPr>
          <p:nvPr>
            <p:ph type="dt" sz="half" idx="10"/>
          </p:nvPr>
        </p:nvSpPr>
        <p:spPr/>
        <p:txBody>
          <a:bodyPr/>
          <a:lstStyle/>
          <a:p>
            <a:fld id="{18AA0DF3-32DE-444D-9D9D-168F5EABF10C}" type="datetimeFigureOut">
              <a:rPr lang="ru-RU" smtClean="0"/>
              <a:t>11.10.2023</a:t>
            </a:fld>
            <a:endParaRPr lang="ru-RU"/>
          </a:p>
        </p:txBody>
      </p:sp>
      <p:sp>
        <p:nvSpPr>
          <p:cNvPr id="5" name="Нижний колонтитул 4">
            <a:extLst>
              <a:ext uri="{FF2B5EF4-FFF2-40B4-BE49-F238E27FC236}">
                <a16:creationId xmlns:a16="http://schemas.microsoft.com/office/drawing/2014/main" id="{263D098E-A68B-1B68-91D3-17CCA6F5D29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AEA1C19-8479-DB9C-EF95-2C5CDF251CCB}"/>
              </a:ext>
            </a:extLst>
          </p:cNvPr>
          <p:cNvSpPr>
            <a:spLocks noGrp="1"/>
          </p:cNvSpPr>
          <p:nvPr>
            <p:ph type="sldNum" sz="quarter" idx="12"/>
          </p:nvPr>
        </p:nvSpPr>
        <p:spPr/>
        <p:txBody>
          <a:bodyPr/>
          <a:lstStyle/>
          <a:p>
            <a:fld id="{507D6734-B560-49FC-B58C-9D1FB0ACCF7C}" type="slidenum">
              <a:rPr lang="ru-RU" smtClean="0"/>
              <a:t>‹#›</a:t>
            </a:fld>
            <a:endParaRPr lang="ru-RU"/>
          </a:p>
        </p:txBody>
      </p:sp>
    </p:spTree>
    <p:extLst>
      <p:ext uri="{BB962C8B-B14F-4D97-AF65-F5344CB8AC3E}">
        <p14:creationId xmlns:p14="http://schemas.microsoft.com/office/powerpoint/2010/main" val="2453036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27D07D-9438-EBD9-1144-2F8B05262E5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AEC39C5-7477-9D85-97EC-29C3A310833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1253AAD-E28E-1BBC-FCB2-70955DF8D695}"/>
              </a:ext>
            </a:extLst>
          </p:cNvPr>
          <p:cNvSpPr>
            <a:spLocks noGrp="1"/>
          </p:cNvSpPr>
          <p:nvPr>
            <p:ph type="dt" sz="half" idx="10"/>
          </p:nvPr>
        </p:nvSpPr>
        <p:spPr/>
        <p:txBody>
          <a:bodyPr/>
          <a:lstStyle/>
          <a:p>
            <a:fld id="{18AA0DF3-32DE-444D-9D9D-168F5EABF10C}" type="datetimeFigureOut">
              <a:rPr lang="ru-RU" smtClean="0"/>
              <a:t>11.10.2023</a:t>
            </a:fld>
            <a:endParaRPr lang="ru-RU"/>
          </a:p>
        </p:txBody>
      </p:sp>
      <p:sp>
        <p:nvSpPr>
          <p:cNvPr id="5" name="Нижний колонтитул 4">
            <a:extLst>
              <a:ext uri="{FF2B5EF4-FFF2-40B4-BE49-F238E27FC236}">
                <a16:creationId xmlns:a16="http://schemas.microsoft.com/office/drawing/2014/main" id="{DB90F167-77EE-3A46-5718-DC289104408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D0FC57C-A2A0-4651-69D0-3BB44013AFD3}"/>
              </a:ext>
            </a:extLst>
          </p:cNvPr>
          <p:cNvSpPr>
            <a:spLocks noGrp="1"/>
          </p:cNvSpPr>
          <p:nvPr>
            <p:ph type="sldNum" sz="quarter" idx="12"/>
          </p:nvPr>
        </p:nvSpPr>
        <p:spPr/>
        <p:txBody>
          <a:bodyPr/>
          <a:lstStyle/>
          <a:p>
            <a:fld id="{507D6734-B560-49FC-B58C-9D1FB0ACCF7C}" type="slidenum">
              <a:rPr lang="ru-RU" smtClean="0"/>
              <a:t>‹#›</a:t>
            </a:fld>
            <a:endParaRPr lang="ru-RU"/>
          </a:p>
        </p:txBody>
      </p:sp>
    </p:spTree>
    <p:extLst>
      <p:ext uri="{BB962C8B-B14F-4D97-AF65-F5344CB8AC3E}">
        <p14:creationId xmlns:p14="http://schemas.microsoft.com/office/powerpoint/2010/main" val="26261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37CCA49-2724-8D03-5792-A07A6D0D0E6E}"/>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F641B76-0EB5-9CA0-5A69-DEC1F233EE6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1003A73-0BA1-C7BF-4F58-00A07B06A819}"/>
              </a:ext>
            </a:extLst>
          </p:cNvPr>
          <p:cNvSpPr>
            <a:spLocks noGrp="1"/>
          </p:cNvSpPr>
          <p:nvPr>
            <p:ph type="dt" sz="half" idx="10"/>
          </p:nvPr>
        </p:nvSpPr>
        <p:spPr/>
        <p:txBody>
          <a:bodyPr/>
          <a:lstStyle/>
          <a:p>
            <a:fld id="{18AA0DF3-32DE-444D-9D9D-168F5EABF10C}" type="datetimeFigureOut">
              <a:rPr lang="ru-RU" smtClean="0"/>
              <a:t>11.10.2023</a:t>
            </a:fld>
            <a:endParaRPr lang="ru-RU"/>
          </a:p>
        </p:txBody>
      </p:sp>
      <p:sp>
        <p:nvSpPr>
          <p:cNvPr id="5" name="Нижний колонтитул 4">
            <a:extLst>
              <a:ext uri="{FF2B5EF4-FFF2-40B4-BE49-F238E27FC236}">
                <a16:creationId xmlns:a16="http://schemas.microsoft.com/office/drawing/2014/main" id="{6E8F98D3-A9E5-0811-A43A-A9237D941E0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435C3C4-A590-897B-0789-B92234BE8469}"/>
              </a:ext>
            </a:extLst>
          </p:cNvPr>
          <p:cNvSpPr>
            <a:spLocks noGrp="1"/>
          </p:cNvSpPr>
          <p:nvPr>
            <p:ph type="sldNum" sz="quarter" idx="12"/>
          </p:nvPr>
        </p:nvSpPr>
        <p:spPr/>
        <p:txBody>
          <a:bodyPr/>
          <a:lstStyle/>
          <a:p>
            <a:fld id="{507D6734-B560-49FC-B58C-9D1FB0ACCF7C}" type="slidenum">
              <a:rPr lang="ru-RU" smtClean="0"/>
              <a:t>‹#›</a:t>
            </a:fld>
            <a:endParaRPr lang="ru-RU"/>
          </a:p>
        </p:txBody>
      </p:sp>
    </p:spTree>
    <p:extLst>
      <p:ext uri="{BB962C8B-B14F-4D97-AF65-F5344CB8AC3E}">
        <p14:creationId xmlns:p14="http://schemas.microsoft.com/office/powerpoint/2010/main" val="384784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3F0902-91BF-DCB1-F50F-E454BB47791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591FD01-63B2-3FE1-E198-C7C678AED0A6}"/>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B68F4DD-F976-F70E-D5C4-F1F9934AC5A4}"/>
              </a:ext>
            </a:extLst>
          </p:cNvPr>
          <p:cNvSpPr>
            <a:spLocks noGrp="1"/>
          </p:cNvSpPr>
          <p:nvPr>
            <p:ph type="dt" sz="half" idx="10"/>
          </p:nvPr>
        </p:nvSpPr>
        <p:spPr/>
        <p:txBody>
          <a:bodyPr/>
          <a:lstStyle/>
          <a:p>
            <a:fld id="{18AA0DF3-32DE-444D-9D9D-168F5EABF10C}" type="datetimeFigureOut">
              <a:rPr lang="ru-RU" smtClean="0"/>
              <a:t>11.10.2023</a:t>
            </a:fld>
            <a:endParaRPr lang="ru-RU"/>
          </a:p>
        </p:txBody>
      </p:sp>
      <p:sp>
        <p:nvSpPr>
          <p:cNvPr id="5" name="Нижний колонтитул 4">
            <a:extLst>
              <a:ext uri="{FF2B5EF4-FFF2-40B4-BE49-F238E27FC236}">
                <a16:creationId xmlns:a16="http://schemas.microsoft.com/office/drawing/2014/main" id="{FEABC914-2CC7-3651-C0CB-5EBB393E49A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D55490A-D0D1-FF65-8C93-E013474AF563}"/>
              </a:ext>
            </a:extLst>
          </p:cNvPr>
          <p:cNvSpPr>
            <a:spLocks noGrp="1"/>
          </p:cNvSpPr>
          <p:nvPr>
            <p:ph type="sldNum" sz="quarter" idx="12"/>
          </p:nvPr>
        </p:nvSpPr>
        <p:spPr/>
        <p:txBody>
          <a:bodyPr/>
          <a:lstStyle/>
          <a:p>
            <a:fld id="{507D6734-B560-49FC-B58C-9D1FB0ACCF7C}" type="slidenum">
              <a:rPr lang="ru-RU" smtClean="0"/>
              <a:t>‹#›</a:t>
            </a:fld>
            <a:endParaRPr lang="ru-RU"/>
          </a:p>
        </p:txBody>
      </p:sp>
    </p:spTree>
    <p:extLst>
      <p:ext uri="{BB962C8B-B14F-4D97-AF65-F5344CB8AC3E}">
        <p14:creationId xmlns:p14="http://schemas.microsoft.com/office/powerpoint/2010/main" val="4252062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2D2EDF-A5AD-A25A-866B-30D5B3C48B6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A5ED90FD-F450-C69C-7356-EE7D7C9AE6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9A18FFF-BFCE-3885-F139-A442FF58E57A}"/>
              </a:ext>
            </a:extLst>
          </p:cNvPr>
          <p:cNvSpPr>
            <a:spLocks noGrp="1"/>
          </p:cNvSpPr>
          <p:nvPr>
            <p:ph type="dt" sz="half" idx="10"/>
          </p:nvPr>
        </p:nvSpPr>
        <p:spPr/>
        <p:txBody>
          <a:bodyPr/>
          <a:lstStyle/>
          <a:p>
            <a:fld id="{18AA0DF3-32DE-444D-9D9D-168F5EABF10C}" type="datetimeFigureOut">
              <a:rPr lang="ru-RU" smtClean="0"/>
              <a:t>11.10.2023</a:t>
            </a:fld>
            <a:endParaRPr lang="ru-RU"/>
          </a:p>
        </p:txBody>
      </p:sp>
      <p:sp>
        <p:nvSpPr>
          <p:cNvPr id="5" name="Нижний колонтитул 4">
            <a:extLst>
              <a:ext uri="{FF2B5EF4-FFF2-40B4-BE49-F238E27FC236}">
                <a16:creationId xmlns:a16="http://schemas.microsoft.com/office/drawing/2014/main" id="{5A3FB98B-1DE0-A9C0-10BB-DF3B46E13CC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6FBB4D1-06CF-7056-EE8F-D3CCEEAAFBD8}"/>
              </a:ext>
            </a:extLst>
          </p:cNvPr>
          <p:cNvSpPr>
            <a:spLocks noGrp="1"/>
          </p:cNvSpPr>
          <p:nvPr>
            <p:ph type="sldNum" sz="quarter" idx="12"/>
          </p:nvPr>
        </p:nvSpPr>
        <p:spPr/>
        <p:txBody>
          <a:bodyPr/>
          <a:lstStyle/>
          <a:p>
            <a:fld id="{507D6734-B560-49FC-B58C-9D1FB0ACCF7C}" type="slidenum">
              <a:rPr lang="ru-RU" smtClean="0"/>
              <a:t>‹#›</a:t>
            </a:fld>
            <a:endParaRPr lang="ru-RU"/>
          </a:p>
        </p:txBody>
      </p:sp>
    </p:spTree>
    <p:extLst>
      <p:ext uri="{BB962C8B-B14F-4D97-AF65-F5344CB8AC3E}">
        <p14:creationId xmlns:p14="http://schemas.microsoft.com/office/powerpoint/2010/main" val="4115211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1BD171-9352-BF61-5807-ECD3A5DB7A0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CD9B2B1-AFE1-166E-5675-DBBD8CBB73B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1816D3A8-5002-F8C1-FC85-A7A69709E734}"/>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1323FC0-81B4-E191-2472-D19C9C721FDE}"/>
              </a:ext>
            </a:extLst>
          </p:cNvPr>
          <p:cNvSpPr>
            <a:spLocks noGrp="1"/>
          </p:cNvSpPr>
          <p:nvPr>
            <p:ph type="dt" sz="half" idx="10"/>
          </p:nvPr>
        </p:nvSpPr>
        <p:spPr/>
        <p:txBody>
          <a:bodyPr/>
          <a:lstStyle/>
          <a:p>
            <a:fld id="{18AA0DF3-32DE-444D-9D9D-168F5EABF10C}" type="datetimeFigureOut">
              <a:rPr lang="ru-RU" smtClean="0"/>
              <a:t>11.10.2023</a:t>
            </a:fld>
            <a:endParaRPr lang="ru-RU"/>
          </a:p>
        </p:txBody>
      </p:sp>
      <p:sp>
        <p:nvSpPr>
          <p:cNvPr id="6" name="Нижний колонтитул 5">
            <a:extLst>
              <a:ext uri="{FF2B5EF4-FFF2-40B4-BE49-F238E27FC236}">
                <a16:creationId xmlns:a16="http://schemas.microsoft.com/office/drawing/2014/main" id="{32F193C8-A414-C368-978A-832DBEE28BF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F85B154-4F40-26E6-4D23-1D0219D7DC81}"/>
              </a:ext>
            </a:extLst>
          </p:cNvPr>
          <p:cNvSpPr>
            <a:spLocks noGrp="1"/>
          </p:cNvSpPr>
          <p:nvPr>
            <p:ph type="sldNum" sz="quarter" idx="12"/>
          </p:nvPr>
        </p:nvSpPr>
        <p:spPr/>
        <p:txBody>
          <a:bodyPr/>
          <a:lstStyle/>
          <a:p>
            <a:fld id="{507D6734-B560-49FC-B58C-9D1FB0ACCF7C}" type="slidenum">
              <a:rPr lang="ru-RU" smtClean="0"/>
              <a:t>‹#›</a:t>
            </a:fld>
            <a:endParaRPr lang="ru-RU"/>
          </a:p>
        </p:txBody>
      </p:sp>
    </p:spTree>
    <p:extLst>
      <p:ext uri="{BB962C8B-B14F-4D97-AF65-F5344CB8AC3E}">
        <p14:creationId xmlns:p14="http://schemas.microsoft.com/office/powerpoint/2010/main" val="565506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8E1318-6652-5A8C-577C-D8E68F060CCE}"/>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D14C068A-777D-E480-8820-8DEBEE0AFE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972AFA0B-46B0-2CF6-C205-9BCE7BB967E7}"/>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CD71605C-83F2-E282-FA1F-7C078366EA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7323E05-8BFA-8EAE-26B1-071B354ED641}"/>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7245C44-6447-5D8D-EFD9-3D4E125556A4}"/>
              </a:ext>
            </a:extLst>
          </p:cNvPr>
          <p:cNvSpPr>
            <a:spLocks noGrp="1"/>
          </p:cNvSpPr>
          <p:nvPr>
            <p:ph type="dt" sz="half" idx="10"/>
          </p:nvPr>
        </p:nvSpPr>
        <p:spPr/>
        <p:txBody>
          <a:bodyPr/>
          <a:lstStyle/>
          <a:p>
            <a:fld id="{18AA0DF3-32DE-444D-9D9D-168F5EABF10C}" type="datetimeFigureOut">
              <a:rPr lang="ru-RU" smtClean="0"/>
              <a:t>11.10.2023</a:t>
            </a:fld>
            <a:endParaRPr lang="ru-RU"/>
          </a:p>
        </p:txBody>
      </p:sp>
      <p:sp>
        <p:nvSpPr>
          <p:cNvPr id="8" name="Нижний колонтитул 7">
            <a:extLst>
              <a:ext uri="{FF2B5EF4-FFF2-40B4-BE49-F238E27FC236}">
                <a16:creationId xmlns:a16="http://schemas.microsoft.com/office/drawing/2014/main" id="{03B964DA-9F97-D7B1-7E98-74CD9F681250}"/>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F81BCAB-BAF4-C0A7-179E-F75149FC97B0}"/>
              </a:ext>
            </a:extLst>
          </p:cNvPr>
          <p:cNvSpPr>
            <a:spLocks noGrp="1"/>
          </p:cNvSpPr>
          <p:nvPr>
            <p:ph type="sldNum" sz="quarter" idx="12"/>
          </p:nvPr>
        </p:nvSpPr>
        <p:spPr/>
        <p:txBody>
          <a:bodyPr/>
          <a:lstStyle/>
          <a:p>
            <a:fld id="{507D6734-B560-49FC-B58C-9D1FB0ACCF7C}" type="slidenum">
              <a:rPr lang="ru-RU" smtClean="0"/>
              <a:t>‹#›</a:t>
            </a:fld>
            <a:endParaRPr lang="ru-RU"/>
          </a:p>
        </p:txBody>
      </p:sp>
    </p:spTree>
    <p:extLst>
      <p:ext uri="{BB962C8B-B14F-4D97-AF65-F5344CB8AC3E}">
        <p14:creationId xmlns:p14="http://schemas.microsoft.com/office/powerpoint/2010/main" val="3513803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36EF7F-A0E4-6589-A2FE-790E04D9CA0C}"/>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2C1DA500-9A6B-2973-2B91-DB09AE5BB201}"/>
              </a:ext>
            </a:extLst>
          </p:cNvPr>
          <p:cNvSpPr>
            <a:spLocks noGrp="1"/>
          </p:cNvSpPr>
          <p:nvPr>
            <p:ph type="dt" sz="half" idx="10"/>
          </p:nvPr>
        </p:nvSpPr>
        <p:spPr/>
        <p:txBody>
          <a:bodyPr/>
          <a:lstStyle/>
          <a:p>
            <a:fld id="{18AA0DF3-32DE-444D-9D9D-168F5EABF10C}" type="datetimeFigureOut">
              <a:rPr lang="ru-RU" smtClean="0"/>
              <a:t>11.10.2023</a:t>
            </a:fld>
            <a:endParaRPr lang="ru-RU"/>
          </a:p>
        </p:txBody>
      </p:sp>
      <p:sp>
        <p:nvSpPr>
          <p:cNvPr id="4" name="Нижний колонтитул 3">
            <a:extLst>
              <a:ext uri="{FF2B5EF4-FFF2-40B4-BE49-F238E27FC236}">
                <a16:creationId xmlns:a16="http://schemas.microsoft.com/office/drawing/2014/main" id="{24889B6B-6A88-AC24-C79B-86AF4FFFB6B7}"/>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F50106B7-FCC6-696D-2D9E-369C2BFFA02F}"/>
              </a:ext>
            </a:extLst>
          </p:cNvPr>
          <p:cNvSpPr>
            <a:spLocks noGrp="1"/>
          </p:cNvSpPr>
          <p:nvPr>
            <p:ph type="sldNum" sz="quarter" idx="12"/>
          </p:nvPr>
        </p:nvSpPr>
        <p:spPr/>
        <p:txBody>
          <a:bodyPr/>
          <a:lstStyle/>
          <a:p>
            <a:fld id="{507D6734-B560-49FC-B58C-9D1FB0ACCF7C}" type="slidenum">
              <a:rPr lang="ru-RU" smtClean="0"/>
              <a:t>‹#›</a:t>
            </a:fld>
            <a:endParaRPr lang="ru-RU"/>
          </a:p>
        </p:txBody>
      </p:sp>
    </p:spTree>
    <p:extLst>
      <p:ext uri="{BB962C8B-B14F-4D97-AF65-F5344CB8AC3E}">
        <p14:creationId xmlns:p14="http://schemas.microsoft.com/office/powerpoint/2010/main" val="1307329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C41CF15-ABD8-2DF3-CEAC-EA4444A7D2DC}"/>
              </a:ext>
            </a:extLst>
          </p:cNvPr>
          <p:cNvSpPr>
            <a:spLocks noGrp="1"/>
          </p:cNvSpPr>
          <p:nvPr>
            <p:ph type="dt" sz="half" idx="10"/>
          </p:nvPr>
        </p:nvSpPr>
        <p:spPr/>
        <p:txBody>
          <a:bodyPr/>
          <a:lstStyle/>
          <a:p>
            <a:fld id="{18AA0DF3-32DE-444D-9D9D-168F5EABF10C}" type="datetimeFigureOut">
              <a:rPr lang="ru-RU" smtClean="0"/>
              <a:t>11.10.2023</a:t>
            </a:fld>
            <a:endParaRPr lang="ru-RU"/>
          </a:p>
        </p:txBody>
      </p:sp>
      <p:sp>
        <p:nvSpPr>
          <p:cNvPr id="3" name="Нижний колонтитул 2">
            <a:extLst>
              <a:ext uri="{FF2B5EF4-FFF2-40B4-BE49-F238E27FC236}">
                <a16:creationId xmlns:a16="http://schemas.microsoft.com/office/drawing/2014/main" id="{22E9DE07-EA14-AFA2-E68D-6BEFB928FFD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3C2CEF2-8314-B8A9-5008-D855DF1CD231}"/>
              </a:ext>
            </a:extLst>
          </p:cNvPr>
          <p:cNvSpPr>
            <a:spLocks noGrp="1"/>
          </p:cNvSpPr>
          <p:nvPr>
            <p:ph type="sldNum" sz="quarter" idx="12"/>
          </p:nvPr>
        </p:nvSpPr>
        <p:spPr/>
        <p:txBody>
          <a:bodyPr/>
          <a:lstStyle/>
          <a:p>
            <a:fld id="{507D6734-B560-49FC-B58C-9D1FB0ACCF7C}" type="slidenum">
              <a:rPr lang="ru-RU" smtClean="0"/>
              <a:t>‹#›</a:t>
            </a:fld>
            <a:endParaRPr lang="ru-RU"/>
          </a:p>
        </p:txBody>
      </p:sp>
    </p:spTree>
    <p:extLst>
      <p:ext uri="{BB962C8B-B14F-4D97-AF65-F5344CB8AC3E}">
        <p14:creationId xmlns:p14="http://schemas.microsoft.com/office/powerpoint/2010/main" val="2992587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4CC51A-D56D-9FF6-8938-06DA9A4EF4B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961E80D-D6F1-7DB2-9868-6C6B696ACF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AE1030F-5412-B851-08DB-B320125F38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58C5CE5-3F63-33E4-8D72-ED2D152221F2}"/>
              </a:ext>
            </a:extLst>
          </p:cNvPr>
          <p:cNvSpPr>
            <a:spLocks noGrp="1"/>
          </p:cNvSpPr>
          <p:nvPr>
            <p:ph type="dt" sz="half" idx="10"/>
          </p:nvPr>
        </p:nvSpPr>
        <p:spPr/>
        <p:txBody>
          <a:bodyPr/>
          <a:lstStyle/>
          <a:p>
            <a:fld id="{18AA0DF3-32DE-444D-9D9D-168F5EABF10C}" type="datetimeFigureOut">
              <a:rPr lang="ru-RU" smtClean="0"/>
              <a:t>11.10.2023</a:t>
            </a:fld>
            <a:endParaRPr lang="ru-RU"/>
          </a:p>
        </p:txBody>
      </p:sp>
      <p:sp>
        <p:nvSpPr>
          <p:cNvPr id="6" name="Нижний колонтитул 5">
            <a:extLst>
              <a:ext uri="{FF2B5EF4-FFF2-40B4-BE49-F238E27FC236}">
                <a16:creationId xmlns:a16="http://schemas.microsoft.com/office/drawing/2014/main" id="{6C63E59F-6EDB-7D22-BB2F-5CAE40C139C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6F055B7-815B-CEE1-1A9B-30FE4BAF4B9B}"/>
              </a:ext>
            </a:extLst>
          </p:cNvPr>
          <p:cNvSpPr>
            <a:spLocks noGrp="1"/>
          </p:cNvSpPr>
          <p:nvPr>
            <p:ph type="sldNum" sz="quarter" idx="12"/>
          </p:nvPr>
        </p:nvSpPr>
        <p:spPr/>
        <p:txBody>
          <a:bodyPr/>
          <a:lstStyle/>
          <a:p>
            <a:fld id="{507D6734-B560-49FC-B58C-9D1FB0ACCF7C}" type="slidenum">
              <a:rPr lang="ru-RU" smtClean="0"/>
              <a:t>‹#›</a:t>
            </a:fld>
            <a:endParaRPr lang="ru-RU"/>
          </a:p>
        </p:txBody>
      </p:sp>
    </p:spTree>
    <p:extLst>
      <p:ext uri="{BB962C8B-B14F-4D97-AF65-F5344CB8AC3E}">
        <p14:creationId xmlns:p14="http://schemas.microsoft.com/office/powerpoint/2010/main" val="4232102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1ACCD6-618D-7B01-CA48-9938E649EB3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173121D-4FC5-A37F-0635-C1BAE71040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CBB2F7E3-7E8E-E360-7986-49AA5B7A6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6FD4348-87C1-9E62-1C93-41E4F067F65E}"/>
              </a:ext>
            </a:extLst>
          </p:cNvPr>
          <p:cNvSpPr>
            <a:spLocks noGrp="1"/>
          </p:cNvSpPr>
          <p:nvPr>
            <p:ph type="dt" sz="half" idx="10"/>
          </p:nvPr>
        </p:nvSpPr>
        <p:spPr/>
        <p:txBody>
          <a:bodyPr/>
          <a:lstStyle/>
          <a:p>
            <a:fld id="{18AA0DF3-32DE-444D-9D9D-168F5EABF10C}" type="datetimeFigureOut">
              <a:rPr lang="ru-RU" smtClean="0"/>
              <a:t>11.10.2023</a:t>
            </a:fld>
            <a:endParaRPr lang="ru-RU"/>
          </a:p>
        </p:txBody>
      </p:sp>
      <p:sp>
        <p:nvSpPr>
          <p:cNvPr id="6" name="Нижний колонтитул 5">
            <a:extLst>
              <a:ext uri="{FF2B5EF4-FFF2-40B4-BE49-F238E27FC236}">
                <a16:creationId xmlns:a16="http://schemas.microsoft.com/office/drawing/2014/main" id="{AD128D43-87CB-139F-EA63-0570309F5AB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C03D297-F327-8A4E-A6D2-6389BE2764A3}"/>
              </a:ext>
            </a:extLst>
          </p:cNvPr>
          <p:cNvSpPr>
            <a:spLocks noGrp="1"/>
          </p:cNvSpPr>
          <p:nvPr>
            <p:ph type="sldNum" sz="quarter" idx="12"/>
          </p:nvPr>
        </p:nvSpPr>
        <p:spPr/>
        <p:txBody>
          <a:bodyPr/>
          <a:lstStyle/>
          <a:p>
            <a:fld id="{507D6734-B560-49FC-B58C-9D1FB0ACCF7C}" type="slidenum">
              <a:rPr lang="ru-RU" smtClean="0"/>
              <a:t>‹#›</a:t>
            </a:fld>
            <a:endParaRPr lang="ru-RU"/>
          </a:p>
        </p:txBody>
      </p:sp>
    </p:spTree>
    <p:extLst>
      <p:ext uri="{BB962C8B-B14F-4D97-AF65-F5344CB8AC3E}">
        <p14:creationId xmlns:p14="http://schemas.microsoft.com/office/powerpoint/2010/main" val="247254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C5B1C1-5076-2234-38CA-8641C0D44D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610D77FC-C4FF-2F34-590A-3660110C86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A4A27B3-0FE4-B546-67D6-EB50FD2102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AA0DF3-32DE-444D-9D9D-168F5EABF10C}" type="datetimeFigureOut">
              <a:rPr lang="ru-RU" smtClean="0"/>
              <a:t>11.10.2023</a:t>
            </a:fld>
            <a:endParaRPr lang="ru-RU"/>
          </a:p>
        </p:txBody>
      </p:sp>
      <p:sp>
        <p:nvSpPr>
          <p:cNvPr id="5" name="Нижний колонтитул 4">
            <a:extLst>
              <a:ext uri="{FF2B5EF4-FFF2-40B4-BE49-F238E27FC236}">
                <a16:creationId xmlns:a16="http://schemas.microsoft.com/office/drawing/2014/main" id="{D2543FA5-A1C4-92E7-5F6E-9DA7F90193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49BEA23A-7B05-77ED-9A21-89E8D01A12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D6734-B560-49FC-B58C-9D1FB0ACCF7C}" type="slidenum">
              <a:rPr lang="ru-RU" smtClean="0"/>
              <a:t>‹#›</a:t>
            </a:fld>
            <a:endParaRPr lang="ru-RU"/>
          </a:p>
        </p:txBody>
      </p:sp>
    </p:spTree>
    <p:extLst>
      <p:ext uri="{BB962C8B-B14F-4D97-AF65-F5344CB8AC3E}">
        <p14:creationId xmlns:p14="http://schemas.microsoft.com/office/powerpoint/2010/main" val="749682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Заголовок 1">
            <a:extLst>
              <a:ext uri="{FF2B5EF4-FFF2-40B4-BE49-F238E27FC236}">
                <a16:creationId xmlns:a16="http://schemas.microsoft.com/office/drawing/2014/main" id="{C866ADA5-E9C1-01B9-009F-F47784DD39F4}"/>
              </a:ext>
            </a:extLst>
          </p:cNvPr>
          <p:cNvSpPr>
            <a:spLocks noGrp="1"/>
          </p:cNvSpPr>
          <p:nvPr>
            <p:ph type="ctrTitle"/>
          </p:nvPr>
        </p:nvSpPr>
        <p:spPr>
          <a:xfrm>
            <a:off x="1472608" y="1380564"/>
            <a:ext cx="4561369" cy="2346229"/>
          </a:xfrm>
        </p:spPr>
        <p:txBody>
          <a:bodyPr anchor="b">
            <a:normAutofit fontScale="90000"/>
          </a:bodyPr>
          <a:lstStyle/>
          <a:p>
            <a:r>
              <a:rPr lang="ru-RU" sz="16600" b="1" dirty="0">
                <a:solidFill>
                  <a:srgbClr val="595959"/>
                </a:solidFill>
              </a:rPr>
              <a:t>СРС</a:t>
            </a:r>
          </a:p>
        </p:txBody>
      </p:sp>
      <p:sp>
        <p:nvSpPr>
          <p:cNvPr id="3" name="Подзаголовок 2">
            <a:extLst>
              <a:ext uri="{FF2B5EF4-FFF2-40B4-BE49-F238E27FC236}">
                <a16:creationId xmlns:a16="http://schemas.microsoft.com/office/drawing/2014/main" id="{B59C7D54-2E7C-0AA9-4CB0-ED6135DEBD16}"/>
              </a:ext>
            </a:extLst>
          </p:cNvPr>
          <p:cNvSpPr>
            <a:spLocks noGrp="1"/>
          </p:cNvSpPr>
          <p:nvPr>
            <p:ph type="subTitle" idx="1"/>
          </p:nvPr>
        </p:nvSpPr>
        <p:spPr>
          <a:xfrm>
            <a:off x="1213946" y="3957145"/>
            <a:ext cx="4820032" cy="1520290"/>
          </a:xfrm>
        </p:spPr>
        <p:txBody>
          <a:bodyPr anchor="t">
            <a:normAutofit/>
          </a:bodyPr>
          <a:lstStyle/>
          <a:p>
            <a:pPr algn="l"/>
            <a:r>
              <a:rPr lang="ru-RU" sz="1800" dirty="0">
                <a:solidFill>
                  <a:srgbClr val="595959"/>
                </a:solidFill>
                <a:latin typeface="Times New Roman" panose="02020603050405020304" pitchFamily="18" charset="0"/>
                <a:cs typeface="Times New Roman" panose="02020603050405020304" pitchFamily="18" charset="0"/>
              </a:rPr>
              <a:t>Тема: Разница между визуальным программированием и текстовым программированием</a:t>
            </a:r>
            <a:br>
              <a:rPr lang="en-US" sz="1800" dirty="0">
                <a:solidFill>
                  <a:srgbClr val="595959"/>
                </a:solidFill>
                <a:latin typeface="Times New Roman" panose="02020603050405020304" pitchFamily="18" charset="0"/>
                <a:cs typeface="Times New Roman" panose="02020603050405020304" pitchFamily="18" charset="0"/>
              </a:rPr>
            </a:br>
            <a:r>
              <a:rPr lang="ru-RU" sz="1800" dirty="0">
                <a:solidFill>
                  <a:srgbClr val="595959"/>
                </a:solidFill>
                <a:latin typeface="Times New Roman" panose="02020603050405020304" pitchFamily="18" charset="0"/>
                <a:cs typeface="Times New Roman" panose="02020603050405020304" pitchFamily="18" charset="0"/>
              </a:rPr>
              <a:t>Группа: Тулепбек Сержан</a:t>
            </a:r>
          </a:p>
          <a:p>
            <a:pPr algn="l"/>
            <a:r>
              <a:rPr lang="ru-RU" sz="1800" dirty="0">
                <a:solidFill>
                  <a:srgbClr val="595959"/>
                </a:solidFill>
                <a:latin typeface="Times New Roman" panose="02020603050405020304" pitchFamily="18" charset="0"/>
                <a:cs typeface="Times New Roman" panose="02020603050405020304" pitchFamily="18" charset="0"/>
              </a:rPr>
              <a:t>Проверил: Садыбеков Руслан</a:t>
            </a:r>
          </a:p>
        </p:txBody>
      </p:sp>
      <p:pic>
        <p:nvPicPr>
          <p:cNvPr id="5" name="Рисунок 4" descr="Изображение выглядит как логотип, Шрифт, Графика, символ&#10;&#10;Автоматически созданное описание">
            <a:extLst>
              <a:ext uri="{FF2B5EF4-FFF2-40B4-BE49-F238E27FC236}">
                <a16:creationId xmlns:a16="http://schemas.microsoft.com/office/drawing/2014/main" id="{50D35A0A-E104-8962-8675-3FAC97F1D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810935" y="1464864"/>
            <a:ext cx="4018430" cy="3928272"/>
          </a:xfrm>
          <a:prstGeom prst="rect">
            <a:avLst/>
          </a:prstGeom>
          <a:noFill/>
        </p:spPr>
      </p:pic>
    </p:spTree>
    <p:extLst>
      <p:ext uri="{BB962C8B-B14F-4D97-AF65-F5344CB8AC3E}">
        <p14:creationId xmlns:p14="http://schemas.microsoft.com/office/powerpoint/2010/main" val="36290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Рисунок 6" descr="Изображение выглядит как снимок экрана, карта, текст, диаграмма&#10;&#10;Автоматически созданное описание">
            <a:extLst>
              <a:ext uri="{FF2B5EF4-FFF2-40B4-BE49-F238E27FC236}">
                <a16:creationId xmlns:a16="http://schemas.microsoft.com/office/drawing/2014/main" id="{11ADF95F-87BC-CBFE-E5A0-A12DBDEAA7F2}"/>
              </a:ext>
            </a:extLst>
          </p:cNvPr>
          <p:cNvPicPr>
            <a:picLocks noChangeAspect="1"/>
          </p:cNvPicPr>
          <p:nvPr/>
        </p:nvPicPr>
        <p:blipFill rotWithShape="1">
          <a:blip r:embed="rId2"/>
          <a:srcRect l="25436" r="23722" b="1"/>
          <a:stretch/>
        </p:blipFill>
        <p:spPr>
          <a:xfrm>
            <a:off x="7989293" y="1904282"/>
            <a:ext cx="3423093" cy="4224808"/>
          </a:xfrm>
          <a:prstGeom prst="rect">
            <a:avLst/>
          </a:prstGeom>
          <a:ln w="88900" cap="sq" cmpd="thickThin">
            <a:solidFill>
              <a:srgbClr val="000000"/>
            </a:solidFill>
            <a:prstDash val="solid"/>
            <a:miter lim="800000"/>
          </a:ln>
          <a:effectLst>
            <a:innerShdw blurRad="76200">
              <a:srgbClr val="000000"/>
            </a:innerShdw>
          </a:effectLst>
        </p:spPr>
      </p:pic>
      <p:graphicFrame>
        <p:nvGraphicFramePr>
          <p:cNvPr id="5" name="Объект 2">
            <a:extLst>
              <a:ext uri="{FF2B5EF4-FFF2-40B4-BE49-F238E27FC236}">
                <a16:creationId xmlns:a16="http://schemas.microsoft.com/office/drawing/2014/main" id="{99FAC829-BB2A-0443-690E-21BB36FB4B88}"/>
              </a:ext>
            </a:extLst>
          </p:cNvPr>
          <p:cNvGraphicFramePr>
            <a:graphicFrameLocks noGrp="1"/>
          </p:cNvGraphicFramePr>
          <p:nvPr>
            <p:ph idx="1"/>
            <p:extLst>
              <p:ext uri="{D42A27DB-BD31-4B8C-83A1-F6EECF244321}">
                <p14:modId xmlns:p14="http://schemas.microsoft.com/office/powerpoint/2010/main" val="536617716"/>
              </p:ext>
            </p:extLst>
          </p:nvPr>
        </p:nvGraphicFramePr>
        <p:xfrm>
          <a:off x="838200" y="1825625"/>
          <a:ext cx="6714066" cy="430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366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Компьютерный скрипт на экране">
            <a:extLst>
              <a:ext uri="{FF2B5EF4-FFF2-40B4-BE49-F238E27FC236}">
                <a16:creationId xmlns:a16="http://schemas.microsoft.com/office/drawing/2014/main" id="{8DCDD6AA-CB09-4752-685F-027CACE04121}"/>
              </a:ext>
            </a:extLst>
          </p:cNvPr>
          <p:cNvPicPr>
            <a:picLocks noChangeAspect="1"/>
          </p:cNvPicPr>
          <p:nvPr/>
        </p:nvPicPr>
        <p:blipFill rotWithShape="1">
          <a:blip r:embed="rId2"/>
          <a:srcRect l="11841" r="51613"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Объект 2">
            <a:extLst>
              <a:ext uri="{FF2B5EF4-FFF2-40B4-BE49-F238E27FC236}">
                <a16:creationId xmlns:a16="http://schemas.microsoft.com/office/drawing/2014/main" id="{0DAA626D-DD59-7311-992C-748ED0C0E279}"/>
              </a:ext>
            </a:extLst>
          </p:cNvPr>
          <p:cNvSpPr>
            <a:spLocks noGrp="1"/>
          </p:cNvSpPr>
          <p:nvPr>
            <p:ph idx="1"/>
          </p:nvPr>
        </p:nvSpPr>
        <p:spPr>
          <a:xfrm>
            <a:off x="4572001" y="2201958"/>
            <a:ext cx="6781800" cy="3900730"/>
          </a:xfrm>
        </p:spPr>
        <p:txBody>
          <a:bodyPr anchor="t">
            <a:normAutofit/>
          </a:bodyPr>
          <a:lstStyle/>
          <a:p>
            <a:r>
              <a:rPr lang="ru-RU" sz="2000" b="0" i="0">
                <a:effectLst/>
                <a:latin typeface="-apple-system"/>
              </a:rPr>
              <a:t>Языки визуального программирования решают ключевую проблему, с которой сталкиваются все изучающие языки: словарный запас и синтаксис. </a:t>
            </a:r>
          </a:p>
          <a:p>
            <a:r>
              <a:rPr lang="ru-RU" sz="2000" b="0" i="0">
                <a:effectLst/>
                <a:latin typeface="-apple-system"/>
              </a:rPr>
              <a:t>Языки визуального программирования поставляются с доступными блоками, из которых можно выбирать нужны нам элемент. Это очень важно, так как освобождает нас от необходимости заранее знать язык программирования. Вместо этого мы  можем выбирать из ограниченного набора функций.</a:t>
            </a:r>
            <a:endParaRPr lang="ru-RU" sz="2000"/>
          </a:p>
        </p:txBody>
      </p:sp>
    </p:spTree>
    <p:extLst>
      <p:ext uri="{BB962C8B-B14F-4D97-AF65-F5344CB8AC3E}">
        <p14:creationId xmlns:p14="http://schemas.microsoft.com/office/powerpoint/2010/main" val="1080192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Белый жигсав, озадаченный, стоящий фрагмент">
            <a:extLst>
              <a:ext uri="{FF2B5EF4-FFF2-40B4-BE49-F238E27FC236}">
                <a16:creationId xmlns:a16="http://schemas.microsoft.com/office/drawing/2014/main" id="{F089526B-963F-7750-AB68-7DE3ACBF39D6}"/>
              </a:ext>
            </a:extLst>
          </p:cNvPr>
          <p:cNvPicPr>
            <a:picLocks noChangeAspect="1"/>
          </p:cNvPicPr>
          <p:nvPr/>
        </p:nvPicPr>
        <p:blipFill rotWithShape="1">
          <a:blip r:embed="rId2"/>
          <a:srcRect l="49012" r="9684"/>
          <a:stretch/>
        </p:blipFill>
        <p:spPr>
          <a:xfrm>
            <a:off x="1" y="10"/>
            <a:ext cx="4196496" cy="6857990"/>
          </a:xfrm>
          <a:prstGeom prst="rect">
            <a:avLst/>
          </a:prstGeom>
          <a:effectLst/>
        </p:spPr>
      </p:pic>
      <p:sp>
        <p:nvSpPr>
          <p:cNvPr id="3" name="Объект 2">
            <a:extLst>
              <a:ext uri="{FF2B5EF4-FFF2-40B4-BE49-F238E27FC236}">
                <a16:creationId xmlns:a16="http://schemas.microsoft.com/office/drawing/2014/main" id="{9BBDC0B4-ECC3-545C-5F0C-A577E1836C97}"/>
              </a:ext>
            </a:extLst>
          </p:cNvPr>
          <p:cNvSpPr>
            <a:spLocks noGrp="1"/>
          </p:cNvSpPr>
          <p:nvPr>
            <p:ph idx="1"/>
          </p:nvPr>
        </p:nvSpPr>
        <p:spPr>
          <a:xfrm>
            <a:off x="4553734" y="2409830"/>
            <a:ext cx="6798539" cy="3705217"/>
          </a:xfrm>
        </p:spPr>
        <p:txBody>
          <a:bodyPr>
            <a:normAutofit/>
          </a:bodyPr>
          <a:lstStyle/>
          <a:p>
            <a:r>
              <a:rPr lang="ru-RU" sz="2000" b="0" i="0">
                <a:effectLst/>
                <a:latin typeface="-apple-system"/>
              </a:rPr>
              <a:t>Как и головоломка, блоки визуального программирования соединяются только вместе с другими действительными блоками, что снижает количество синтаксических ошибок, которые студенты могут сделать во время программирования. Если два блока не должны соединяться вместе, они не будут щелкать. Это значительно сокращает объем трудоемкого исправления ошибок в коде учащегося.</a:t>
            </a:r>
          </a:p>
          <a:p>
            <a:endParaRPr lang="ru-RU" sz="2000"/>
          </a:p>
        </p:txBody>
      </p:sp>
    </p:spTree>
    <p:extLst>
      <p:ext uri="{BB962C8B-B14F-4D97-AF65-F5344CB8AC3E}">
        <p14:creationId xmlns:p14="http://schemas.microsoft.com/office/powerpoint/2010/main" val="412581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E5CFE151-250F-8956-4EA4-9E1ACE0F6276}"/>
              </a:ext>
            </a:extLst>
          </p:cNvPr>
          <p:cNvSpPr>
            <a:spLocks noGrp="1"/>
          </p:cNvSpPr>
          <p:nvPr>
            <p:ph type="title"/>
          </p:nvPr>
        </p:nvSpPr>
        <p:spPr>
          <a:xfrm>
            <a:off x="1137034" y="609597"/>
            <a:ext cx="9392421" cy="1330841"/>
          </a:xfrm>
        </p:spPr>
        <p:txBody>
          <a:bodyPr>
            <a:normAutofit/>
          </a:bodyPr>
          <a:lstStyle/>
          <a:p>
            <a:r>
              <a:rPr lang="ru-RU" sz="2400" b="0" i="0">
                <a:effectLst/>
                <a:latin typeface="-apple-system"/>
              </a:rPr>
              <a:t>Так зачем кому-то переходить от визуального программирования к текстовому, если визуальное программирование имеет вышеупомянутые преимущества? Причин несколько:</a:t>
            </a:r>
            <a:endParaRPr lang="ru-RU" sz="2400"/>
          </a:p>
        </p:txBody>
      </p:sp>
      <p:sp>
        <p:nvSpPr>
          <p:cNvPr id="3" name="Объект 2">
            <a:extLst>
              <a:ext uri="{FF2B5EF4-FFF2-40B4-BE49-F238E27FC236}">
                <a16:creationId xmlns:a16="http://schemas.microsoft.com/office/drawing/2014/main" id="{063898D7-928A-7A36-42F8-380BE2639762}"/>
              </a:ext>
            </a:extLst>
          </p:cNvPr>
          <p:cNvSpPr>
            <a:spLocks noGrp="1"/>
          </p:cNvSpPr>
          <p:nvPr>
            <p:ph idx="1"/>
          </p:nvPr>
        </p:nvSpPr>
        <p:spPr>
          <a:xfrm>
            <a:off x="1137034" y="2198362"/>
            <a:ext cx="4958966" cy="3917773"/>
          </a:xfrm>
        </p:spPr>
        <p:txBody>
          <a:bodyPr>
            <a:normAutofit/>
          </a:bodyPr>
          <a:lstStyle/>
          <a:p>
            <a:pPr marL="0" indent="0">
              <a:buNone/>
            </a:pPr>
            <a:r>
              <a:rPr lang="ru-RU" sz="2000" b="0" i="0">
                <a:effectLst/>
                <a:latin typeface="-apple-system"/>
              </a:rPr>
              <a:t>1. Визуальные программы очень быстро становятся большими и громоздкими. Это связано с дополнительным пространством, которое требуется блокам по сравнению с соответствующими строками кода. </a:t>
            </a:r>
            <a:endParaRPr lang="ru-RU" sz="2000"/>
          </a:p>
        </p:txBody>
      </p:sp>
      <p:pic>
        <p:nvPicPr>
          <p:cNvPr id="5" name="Рисунок 4" descr="Изображение выглядит как текст, снимок экрана, Красочность, дизайн&#10;&#10;Автоматически созданное описание">
            <a:extLst>
              <a:ext uri="{FF2B5EF4-FFF2-40B4-BE49-F238E27FC236}">
                <a16:creationId xmlns:a16="http://schemas.microsoft.com/office/drawing/2014/main" id="{5CEEA412-819B-3806-C3A6-C8824C1A8A32}"/>
              </a:ext>
            </a:extLst>
          </p:cNvPr>
          <p:cNvPicPr>
            <a:picLocks noChangeAspect="1"/>
          </p:cNvPicPr>
          <p:nvPr/>
        </p:nvPicPr>
        <p:blipFill>
          <a:blip r:embed="rId2"/>
          <a:stretch>
            <a:fillRect/>
          </a:stretch>
        </p:blipFill>
        <p:spPr>
          <a:xfrm>
            <a:off x="6719367" y="2680191"/>
            <a:ext cx="4788505" cy="2765361"/>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37023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1657055-16FE-41A2-B207-7880F6DCA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Объект 2">
            <a:extLst>
              <a:ext uri="{FF2B5EF4-FFF2-40B4-BE49-F238E27FC236}">
                <a16:creationId xmlns:a16="http://schemas.microsoft.com/office/drawing/2014/main" id="{E50F8E3F-89EB-4B6D-7B66-46B9BE4A5921}"/>
              </a:ext>
            </a:extLst>
          </p:cNvPr>
          <p:cNvSpPr>
            <a:spLocks noGrp="1"/>
          </p:cNvSpPr>
          <p:nvPr>
            <p:ph idx="1"/>
          </p:nvPr>
        </p:nvSpPr>
        <p:spPr>
          <a:xfrm>
            <a:off x="536028" y="1497724"/>
            <a:ext cx="6861059" cy="4193628"/>
          </a:xfrm>
        </p:spPr>
        <p:txBody>
          <a:bodyPr>
            <a:normAutofit/>
          </a:bodyPr>
          <a:lstStyle/>
          <a:p>
            <a:r>
              <a:rPr lang="ru-RU" sz="1600" b="0" i="0" dirty="0">
                <a:effectLst/>
                <a:latin typeface="-apple-system"/>
              </a:rPr>
              <a:t>2.Визуальное программирование запирает вас, намеренно окутывая учащихся безопасным миром с жесткими ограничениями; Такие инструменты, как </a:t>
            </a:r>
            <a:r>
              <a:rPr lang="ru-RU" sz="1600" b="0" i="0" dirty="0" err="1">
                <a:effectLst/>
                <a:latin typeface="-apple-system"/>
              </a:rPr>
              <a:t>Scratch</a:t>
            </a:r>
            <a:r>
              <a:rPr lang="ru-RU" sz="1600" b="0" i="0" dirty="0">
                <a:effectLst/>
                <a:latin typeface="-apple-system"/>
              </a:rPr>
              <a:t>, отлично подходят для мультимедийных и игровых проектов, но другие вещи, такие как проекты встроенных систем, сделать сложнее (иногда невозможно). Программирование общего назначения имеет доступ ко всем наворотам, которые другие разработчики сделали доступными через их собственный код и библиотеки.</a:t>
            </a:r>
          </a:p>
          <a:p>
            <a:r>
              <a:rPr lang="ru-RU" sz="1600" dirty="0">
                <a:latin typeface="-apple-system"/>
              </a:rPr>
              <a:t>3.</a:t>
            </a:r>
            <a:r>
              <a:rPr lang="ru-RU" sz="1600" b="0" i="0" dirty="0">
                <a:effectLst/>
                <a:latin typeface="-apple-system"/>
              </a:rPr>
              <a:t> Поскольку универсальные языки программирования не имеют ограничений, они развивают навыки, которые можно легко применить при изучении других предметов. Это означает, что учащиеся могут заниматься математикой, естествознанием, искусством и языком способами, невозможными без способности обрабатывать данные без ограничений.</a:t>
            </a:r>
          </a:p>
          <a:p>
            <a:endParaRPr lang="ru-RU" sz="1600" dirty="0"/>
          </a:p>
        </p:txBody>
      </p:sp>
      <p:sp>
        <p:nvSpPr>
          <p:cNvPr id="16" name="Freeform: Shape 13">
            <a:extLst>
              <a:ext uri="{FF2B5EF4-FFF2-40B4-BE49-F238E27FC236}">
                <a16:creationId xmlns:a16="http://schemas.microsoft.com/office/drawing/2014/main" id="{F3BD3BB9-3CB5-4253-A27D-6B7904723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Рисунок 4" descr="Изображение выглядит как кот, графическая вставка, Мультфильм, млекопитающее&#10;&#10;Автоматически созданное описание">
            <a:extLst>
              <a:ext uri="{FF2B5EF4-FFF2-40B4-BE49-F238E27FC236}">
                <a16:creationId xmlns:a16="http://schemas.microsoft.com/office/drawing/2014/main" id="{88C0EA2B-4B08-9238-3BED-7A6D12FAB8CE}"/>
              </a:ext>
            </a:extLst>
          </p:cNvPr>
          <p:cNvPicPr>
            <a:picLocks noChangeAspect="1"/>
          </p:cNvPicPr>
          <p:nvPr/>
        </p:nvPicPr>
        <p:blipFill>
          <a:blip r:embed="rId2"/>
          <a:stretch>
            <a:fillRect/>
          </a:stretch>
        </p:blipFill>
        <p:spPr>
          <a:xfrm>
            <a:off x="8093123" y="1829936"/>
            <a:ext cx="3521122" cy="31866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97828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Заголовок 1">
            <a:extLst>
              <a:ext uri="{FF2B5EF4-FFF2-40B4-BE49-F238E27FC236}">
                <a16:creationId xmlns:a16="http://schemas.microsoft.com/office/drawing/2014/main" id="{F5AE5E2F-C0A5-7CC3-6829-C93B414FE489}"/>
              </a:ext>
            </a:extLst>
          </p:cNvPr>
          <p:cNvSpPr>
            <a:spLocks noGrp="1"/>
          </p:cNvSpPr>
          <p:nvPr>
            <p:ph type="title"/>
          </p:nvPr>
        </p:nvSpPr>
        <p:spPr>
          <a:xfrm>
            <a:off x="1472608" y="1380564"/>
            <a:ext cx="4561369" cy="2346229"/>
          </a:xfrm>
        </p:spPr>
        <p:txBody>
          <a:bodyPr vert="horz" lIns="91440" tIns="45720" rIns="91440" bIns="45720" rtlCol="0" anchor="b">
            <a:normAutofit/>
          </a:bodyPr>
          <a:lstStyle/>
          <a:p>
            <a:pPr algn="ctr"/>
            <a:r>
              <a:rPr lang="en-US" sz="3200" kern="1200">
                <a:solidFill>
                  <a:srgbClr val="595959"/>
                </a:solidFill>
                <a:latin typeface="+mj-lt"/>
                <a:ea typeface="+mj-ea"/>
                <a:cs typeface="+mj-cs"/>
              </a:rPr>
              <a:t>Спасибо за внимание</a:t>
            </a:r>
          </a:p>
        </p:txBody>
      </p:sp>
      <p:pic>
        <p:nvPicPr>
          <p:cNvPr id="6" name="Graphic 5" descr="Комментарий &quot;Срочно&quot;">
            <a:extLst>
              <a:ext uri="{FF2B5EF4-FFF2-40B4-BE49-F238E27FC236}">
                <a16:creationId xmlns:a16="http://schemas.microsoft.com/office/drawing/2014/main" id="{E64EE8C5-0414-078E-01E1-6594C49CD5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0935" y="1419785"/>
            <a:ext cx="4018430" cy="4018430"/>
          </a:xfrm>
          <a:prstGeom prst="rect">
            <a:avLst/>
          </a:prstGeom>
        </p:spPr>
      </p:pic>
    </p:spTree>
    <p:extLst>
      <p:ext uri="{BB962C8B-B14F-4D97-AF65-F5344CB8AC3E}">
        <p14:creationId xmlns:p14="http://schemas.microsoft.com/office/powerpoint/2010/main" val="124097387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377</Words>
  <Application>Microsoft Office PowerPoint</Application>
  <PresentationFormat>Широкоэкранный</PresentationFormat>
  <Paragraphs>13</Paragraphs>
  <Slides>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7</vt:i4>
      </vt:variant>
    </vt:vector>
  </HeadingPairs>
  <TitlesOfParts>
    <vt:vector size="13" baseType="lpstr">
      <vt:lpstr>-apple-system</vt:lpstr>
      <vt:lpstr>Arial</vt:lpstr>
      <vt:lpstr>Calibri</vt:lpstr>
      <vt:lpstr>Calibri Light</vt:lpstr>
      <vt:lpstr>Times New Roman</vt:lpstr>
      <vt:lpstr>Тема Office</vt:lpstr>
      <vt:lpstr>СРС</vt:lpstr>
      <vt:lpstr>Презентация PowerPoint</vt:lpstr>
      <vt:lpstr>Презентация PowerPoint</vt:lpstr>
      <vt:lpstr>Презентация PowerPoint</vt:lpstr>
      <vt:lpstr>Так зачем кому-то переходить от визуального программирования к текстовому, если визуальное программирование имеет вышеупомянутые преимущества? Причин несколько:</vt:lpstr>
      <vt:lpstr>Презентация PowerPoint</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СРС</dc:title>
  <dc:creator>Гүлдана Тулепбек</dc:creator>
  <cp:lastModifiedBy>Гүлдана Тулепбек</cp:lastModifiedBy>
  <cp:revision>1</cp:revision>
  <dcterms:created xsi:type="dcterms:W3CDTF">2023-10-11T03:10:06Z</dcterms:created>
  <dcterms:modified xsi:type="dcterms:W3CDTF">2023-10-11T03:23:52Z</dcterms:modified>
</cp:coreProperties>
</file>