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2" r:id="rId5"/>
    <p:sldId id="273" r:id="rId6"/>
    <p:sldId id="258" r:id="rId7"/>
    <p:sldId id="260" r:id="rId8"/>
    <p:sldId id="271"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BE90A-BC8C-FA42-8E6A-2BAE2FAA3EC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28B2144-C310-B0A4-96B2-57B2B7FA6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D86CB4D-B086-67B6-BBC0-BC244D984F90}"/>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CB129F5C-8215-C5B1-A305-94582D2C6A2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C2C411-FC4A-BA41-062B-430D708BAD38}"/>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11374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98F5D2-A1D2-4ED3-900C-6B74B8EE5DB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04CA606-A477-C2E8-D58E-808314C072C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6062F9-0FE2-0220-FC32-BA434BEF9913}"/>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C446A25B-B8BE-7E9D-C8D9-F80D00E56A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4B3E950-2C65-7340-1023-0462DF4BBCCB}"/>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58399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CC73662-CF7D-7D4A-2827-1FFC0DE8324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CCDE800-CAA9-9EBB-580E-250097F7554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14DA3C7-C7E7-770F-0298-F720EC847E17}"/>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699E4C8C-D20C-4681-713C-F5CE61AFB96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CF254A-488C-1725-8385-F45D3ECF4324}"/>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244133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1BA01-C573-A399-97C9-44AE051AF4A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5232CEE-4A30-601D-5AB4-BA21CF5913F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14DCC2E-1F4C-579F-5660-097CFA4C439D}"/>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093FEF05-BB60-67BF-2028-9D5AF50423A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3D56C9-254D-C590-333E-BE9F820977BB}"/>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26972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21EDEC-2029-1588-AA20-73909FF8C72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9FC7314-30EE-9BA6-1E16-818431DD9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98A9992-0496-C704-4258-8DD5FD66A0BC}"/>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D82E8047-5965-40B2-3D31-8F6ED1D457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4FF2A83-90F8-527A-35E0-D1388C9AD184}"/>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50272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F5CF4-74FE-9167-2B43-93D41824BBE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102228B-E389-3B27-1553-A5A58694A28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65613AC-D4B0-0296-E49E-0E097E47374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8A51C91-DAE9-63C9-EFAB-5A4BB2FE6A35}"/>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6" name="Нижний колонтитул 5">
            <a:extLst>
              <a:ext uri="{FF2B5EF4-FFF2-40B4-BE49-F238E27FC236}">
                <a16:creationId xmlns:a16="http://schemas.microsoft.com/office/drawing/2014/main" id="{C3781D24-4F85-05E8-72BD-710A9E17BE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B10599-0DA3-EC26-52B4-E21C00EBF42D}"/>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28011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B32C2-188D-7051-03EC-BEB5FC8B718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BFC02B2-A423-3816-FED7-E5DEABF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4027F25-8680-DDCB-C75E-A5453154A12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75B3F78-BEF3-A35D-B1C9-104631DD0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A416878-41AE-E657-B075-0B221F6D426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AE6590A-FA03-DEF9-452A-73C772E40F85}"/>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8" name="Нижний колонтитул 7">
            <a:extLst>
              <a:ext uri="{FF2B5EF4-FFF2-40B4-BE49-F238E27FC236}">
                <a16:creationId xmlns:a16="http://schemas.microsoft.com/office/drawing/2014/main" id="{D8F363E1-C530-76F3-0D5E-CDA0B9333F7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E63DE6A-E716-B670-5EDC-73DFFBD7FF36}"/>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90443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ED649-B374-C4D8-C872-BFB83A59274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37EEF17-FF3D-DA5E-9AD4-B3A6C4E22255}"/>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4" name="Нижний колонтитул 3">
            <a:extLst>
              <a:ext uri="{FF2B5EF4-FFF2-40B4-BE49-F238E27FC236}">
                <a16:creationId xmlns:a16="http://schemas.microsoft.com/office/drawing/2014/main" id="{529B64B7-7974-22B7-A38B-94AD84B3B96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EC5CD32-8167-674A-CDAD-562EC0A76984}"/>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24239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8C9C-C8D5-F5FC-9702-31ADA2D1A3B5}"/>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3" name="Нижний колонтитул 2">
            <a:extLst>
              <a:ext uri="{FF2B5EF4-FFF2-40B4-BE49-F238E27FC236}">
                <a16:creationId xmlns:a16="http://schemas.microsoft.com/office/drawing/2014/main" id="{C1BED612-A9FA-AE12-1FAD-CE5B5CE18B1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F36F35A-C01B-3EC6-C298-DD4D49EFDC81}"/>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84807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756EDE-21B7-B0AD-39D7-F7DD5CC76E2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82A513C-27F5-7E33-330D-C9361E4D3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A24976B-E800-77AF-3365-01993565E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01C6ADC-B119-4AC5-6D22-8104CDF2C70A}"/>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6" name="Нижний колонтитул 5">
            <a:extLst>
              <a:ext uri="{FF2B5EF4-FFF2-40B4-BE49-F238E27FC236}">
                <a16:creationId xmlns:a16="http://schemas.microsoft.com/office/drawing/2014/main" id="{FD1D5B9E-556F-9D79-4180-C4ABA79D2B1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5484976-A42E-5FF0-F03E-03E906A0F880}"/>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69982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07577-7B64-7421-006D-7B99D6D386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D2235C4-224E-DA06-B94D-E0E853327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6DD1DBF-B4A4-4930-B4BC-AB626A1C2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F899184-C8FB-5DCF-E215-CC364853CD6A}"/>
              </a:ext>
            </a:extLst>
          </p:cNvPr>
          <p:cNvSpPr>
            <a:spLocks noGrp="1"/>
          </p:cNvSpPr>
          <p:nvPr>
            <p:ph type="dt" sz="half" idx="10"/>
          </p:nvPr>
        </p:nvSpPr>
        <p:spPr/>
        <p:txBody>
          <a:bodyPr/>
          <a:lstStyle/>
          <a:p>
            <a:fld id="{AF29E221-38BC-4125-A625-490FDFB26CA6}" type="datetimeFigureOut">
              <a:rPr lang="ru-RU" smtClean="0"/>
              <a:t>17.10.2023</a:t>
            </a:fld>
            <a:endParaRPr lang="ru-RU"/>
          </a:p>
        </p:txBody>
      </p:sp>
      <p:sp>
        <p:nvSpPr>
          <p:cNvPr id="6" name="Нижний колонтитул 5">
            <a:extLst>
              <a:ext uri="{FF2B5EF4-FFF2-40B4-BE49-F238E27FC236}">
                <a16:creationId xmlns:a16="http://schemas.microsoft.com/office/drawing/2014/main" id="{4C3A6219-1C36-28D7-067E-D976A113607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C7308A-5F9B-A393-1BA7-549F08DEE559}"/>
              </a:ext>
            </a:extLst>
          </p:cNvPr>
          <p:cNvSpPr>
            <a:spLocks noGrp="1"/>
          </p:cNvSpPr>
          <p:nvPr>
            <p:ph type="sldNum" sz="quarter" idx="12"/>
          </p:nvPr>
        </p:nvSpPr>
        <p:spPr/>
        <p:txBody>
          <a:bodyPr/>
          <a:lstStyle/>
          <a:p>
            <a:fld id="{DF49BEE6-7551-4656-A33D-0D330AB0659B}" type="slidenum">
              <a:rPr lang="ru-RU" smtClean="0"/>
              <a:t>‹#›</a:t>
            </a:fld>
            <a:endParaRPr lang="ru-RU"/>
          </a:p>
        </p:txBody>
      </p:sp>
    </p:spTree>
    <p:extLst>
      <p:ext uri="{BB962C8B-B14F-4D97-AF65-F5344CB8AC3E}">
        <p14:creationId xmlns:p14="http://schemas.microsoft.com/office/powerpoint/2010/main" val="188593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DF3741-26C0-C2DF-CA55-2A8C30A47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B9DFAA9-5489-2A60-8F2E-F86A71772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D6E07B2-3CCA-44A3-7B30-7CB05B8C1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9E221-38BC-4125-A625-490FDFB26CA6}" type="datetimeFigureOut">
              <a:rPr lang="ru-RU" smtClean="0"/>
              <a:t>17.10.2023</a:t>
            </a:fld>
            <a:endParaRPr lang="ru-RU"/>
          </a:p>
        </p:txBody>
      </p:sp>
      <p:sp>
        <p:nvSpPr>
          <p:cNvPr id="5" name="Нижний колонтитул 4">
            <a:extLst>
              <a:ext uri="{FF2B5EF4-FFF2-40B4-BE49-F238E27FC236}">
                <a16:creationId xmlns:a16="http://schemas.microsoft.com/office/drawing/2014/main" id="{CB016434-3580-3CF6-28FD-C405A53BB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4677E54-D003-C075-3ECA-FA468D4D9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9BEE6-7551-4656-A33D-0D330AB0659B}" type="slidenum">
              <a:rPr lang="ru-RU" smtClean="0"/>
              <a:t>‹#›</a:t>
            </a:fld>
            <a:endParaRPr lang="ru-RU"/>
          </a:p>
        </p:txBody>
      </p:sp>
    </p:spTree>
    <p:extLst>
      <p:ext uri="{BB962C8B-B14F-4D97-AF65-F5344CB8AC3E}">
        <p14:creationId xmlns:p14="http://schemas.microsoft.com/office/powerpoint/2010/main" val="92748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866ADA5-E9C1-01B9-009F-F47784DD39F4}"/>
              </a:ext>
            </a:extLst>
          </p:cNvPr>
          <p:cNvSpPr>
            <a:spLocks noGrp="1"/>
          </p:cNvSpPr>
          <p:nvPr>
            <p:ph type="ctrTitle"/>
          </p:nvPr>
        </p:nvSpPr>
        <p:spPr>
          <a:xfrm>
            <a:off x="655846" y="1292772"/>
            <a:ext cx="4988210" cy="2967234"/>
          </a:xfrm>
        </p:spPr>
        <p:txBody>
          <a:bodyPr>
            <a:normAutofit/>
          </a:bodyPr>
          <a:lstStyle/>
          <a:p>
            <a:pPr algn="l"/>
            <a:r>
              <a:rPr lang="en-US" sz="19900" b="1" dirty="0"/>
              <a:t>ÖBÇ</a:t>
            </a:r>
            <a:endParaRPr lang="ru-RU" sz="19900" b="1" dirty="0"/>
          </a:p>
        </p:txBody>
      </p:sp>
      <p:sp>
        <p:nvSpPr>
          <p:cNvPr id="3" name="Подзаголовок 2">
            <a:extLst>
              <a:ext uri="{FF2B5EF4-FFF2-40B4-BE49-F238E27FC236}">
                <a16:creationId xmlns:a16="http://schemas.microsoft.com/office/drawing/2014/main" id="{B59C7D54-2E7C-0AA9-4CB0-ED6135DEBD16}"/>
              </a:ext>
            </a:extLst>
          </p:cNvPr>
          <p:cNvSpPr>
            <a:spLocks noGrp="1"/>
          </p:cNvSpPr>
          <p:nvPr>
            <p:ph type="subTitle" idx="1"/>
          </p:nvPr>
        </p:nvSpPr>
        <p:spPr>
          <a:xfrm>
            <a:off x="640080" y="4631160"/>
            <a:ext cx="6692827" cy="1848467"/>
          </a:xfrm>
        </p:spPr>
        <p:txBody>
          <a:bodyPr>
            <a:normAutofit/>
          </a:bodyPr>
          <a:lstStyle/>
          <a:p>
            <a:pPr algn="l"/>
            <a:r>
              <a:rPr lang="en-US" dirty="0" err="1">
                <a:latin typeface="Times New Roman" panose="02020603050405020304" pitchFamily="18" charset="0"/>
                <a:cs typeface="Times New Roman" panose="02020603050405020304" pitchFamily="18" charset="0"/>
              </a:rPr>
              <a:t>Konu</a:t>
            </a:r>
            <a:r>
              <a:rPr lang="en-US" dirty="0">
                <a:latin typeface="Times New Roman" panose="02020603050405020304" pitchFamily="18" charset="0"/>
                <a:cs typeface="Times New Roman" panose="02020603050405020304" pitchFamily="18" charset="0"/>
              </a:rPr>
              <a:t>: </a:t>
            </a:r>
            <a:r>
              <a:rPr lang="en-US" dirty="0" err="1"/>
              <a:t>SQL'deki</a:t>
            </a:r>
            <a:r>
              <a:rPr lang="en-US" dirty="0"/>
              <a:t> INSERT </a:t>
            </a:r>
            <a:r>
              <a:rPr lang="en-US" dirty="0" err="1"/>
              <a:t>ve</a:t>
            </a:r>
            <a:r>
              <a:rPr lang="en-US" dirty="0"/>
              <a:t> UPDATE </a:t>
            </a:r>
            <a:r>
              <a:rPr lang="en-US" dirty="0" err="1"/>
              <a:t>ifadeleri</a:t>
            </a:r>
            <a:r>
              <a:rPr lang="en-US" dirty="0"/>
              <a:t> </a:t>
            </a:r>
            <a:r>
              <a:rPr lang="en-US" dirty="0" err="1"/>
              <a:t>arasındaki</a:t>
            </a:r>
            <a:r>
              <a:rPr lang="en-US" dirty="0"/>
              <a:t> fark </a:t>
            </a:r>
            <a:r>
              <a:rPr lang="en-US" dirty="0" err="1"/>
              <a:t>nedir</a:t>
            </a:r>
            <a:r>
              <a:rPr lang="en-US" dirty="0"/>
              <a:t>?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Gerçekleştiriyordu</a:t>
            </a:r>
            <a:r>
              <a:rPr lang="ru-RU" dirty="0">
                <a:latin typeface="Times New Roman" panose="02020603050405020304" pitchFamily="18" charset="0"/>
                <a:cs typeface="Times New Roman" panose="02020603050405020304" pitchFamily="18" charset="0"/>
              </a:rPr>
              <a:t>: Тулепбек Сержан</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Grup</a:t>
            </a:r>
            <a:r>
              <a:rPr lang="ru-RU" dirty="0">
                <a:latin typeface="Times New Roman" panose="02020603050405020304" pitchFamily="18" charset="0"/>
                <a:cs typeface="Times New Roman" panose="02020603050405020304" pitchFamily="18" charset="0"/>
              </a:rPr>
              <a:t>: ААЖ-114</a:t>
            </a:r>
            <a:br>
              <a:rPr lang="ru-RU"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Kontrol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ettim</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Аманов </a:t>
            </a:r>
            <a:r>
              <a:rPr lang="ru-RU" dirty="0" err="1">
                <a:latin typeface="Times New Roman" panose="02020603050405020304" pitchFamily="18" charset="0"/>
                <a:cs typeface="Times New Roman" panose="02020603050405020304" pitchFamily="18" charset="0"/>
              </a:rPr>
              <a:t>Ануарбек</a:t>
            </a:r>
            <a:endParaRPr lang="ru-RU" dirty="0">
              <a:latin typeface="Times New Roman" panose="02020603050405020304" pitchFamily="18" charset="0"/>
              <a:cs typeface="Times New Roman" panose="02020603050405020304" pitchFamily="18" charset="0"/>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Изображение выглядит как логотип, Шрифт, Графика, символ&#10;&#10;Автоматически созданное описание">
            <a:extLst>
              <a:ext uri="{FF2B5EF4-FFF2-40B4-BE49-F238E27FC236}">
                <a16:creationId xmlns:a16="http://schemas.microsoft.com/office/drawing/2014/main" id="{50D35A0A-E104-8962-8675-3FAC97F1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781544" y="1312931"/>
            <a:ext cx="4087368" cy="3995664"/>
          </a:xfrm>
          <a:prstGeom prst="rect">
            <a:avLst/>
          </a:prstGeom>
          <a:noFill/>
        </p:spPr>
      </p:pic>
    </p:spTree>
    <p:extLst>
      <p:ext uri="{BB962C8B-B14F-4D97-AF65-F5344CB8AC3E}">
        <p14:creationId xmlns:p14="http://schemas.microsoft.com/office/powerpoint/2010/main" val="3629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D697A7F-7BC4-3C5E-73DB-8431BFA9D801}"/>
              </a:ext>
            </a:extLst>
          </p:cNvPr>
          <p:cNvSpPr>
            <a:spLocks noGrp="1"/>
          </p:cNvSpPr>
          <p:nvPr>
            <p:ph type="title"/>
          </p:nvPr>
        </p:nvSpPr>
        <p:spPr>
          <a:xfrm>
            <a:off x="630936" y="640080"/>
            <a:ext cx="4818888" cy="1481328"/>
          </a:xfrm>
        </p:spPr>
        <p:txBody>
          <a:bodyPr anchor="b">
            <a:normAutofit/>
          </a:bodyPr>
          <a:lstStyle/>
          <a:p>
            <a:r>
              <a:rPr lang="en-US" sz="2400" dirty="0" err="1"/>
              <a:t>SQL'deki</a:t>
            </a:r>
            <a:r>
              <a:rPr lang="en-US" sz="2400" dirty="0"/>
              <a:t> INSERT </a:t>
            </a:r>
            <a:r>
              <a:rPr lang="en-US" sz="2400" dirty="0" err="1"/>
              <a:t>ve</a:t>
            </a:r>
            <a:r>
              <a:rPr lang="en-US" sz="2400" dirty="0"/>
              <a:t> UPDATE </a:t>
            </a:r>
            <a:r>
              <a:rPr lang="en-US" sz="2400" dirty="0" err="1"/>
              <a:t>ifadeleri</a:t>
            </a:r>
            <a:r>
              <a:rPr lang="en-US" sz="2400" dirty="0"/>
              <a:t> </a:t>
            </a:r>
            <a:r>
              <a:rPr lang="en-US" sz="2400" dirty="0" err="1"/>
              <a:t>arasındaki</a:t>
            </a:r>
            <a:r>
              <a:rPr lang="en-US" sz="2400" dirty="0"/>
              <a:t> fark </a:t>
            </a:r>
            <a:r>
              <a:rPr lang="en-US" sz="2400" dirty="0" err="1"/>
              <a:t>nedir</a:t>
            </a:r>
            <a:r>
              <a:rPr lang="en-US" sz="2400" dirty="0"/>
              <a:t>? </a:t>
            </a:r>
            <a:endParaRPr lang="ru-RU" sz="5000" dirty="0"/>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E793FA86-D486-D878-6327-860440DB209E}"/>
              </a:ext>
            </a:extLst>
          </p:cNvPr>
          <p:cNvSpPr>
            <a:spLocks noGrp="1"/>
          </p:cNvSpPr>
          <p:nvPr>
            <p:ph idx="1"/>
          </p:nvPr>
        </p:nvSpPr>
        <p:spPr>
          <a:xfrm>
            <a:off x="630936" y="2660904"/>
            <a:ext cx="4818888" cy="3547872"/>
          </a:xfrm>
        </p:spPr>
        <p:txBody>
          <a:bodyPr anchor="t">
            <a:normAutofit/>
          </a:bodyPr>
          <a:lstStyle/>
          <a:p>
            <a:pPr algn="just"/>
            <a:r>
              <a:rPr lang="en-US" sz="2200" b="0" i="0" dirty="0" err="1">
                <a:effectLst/>
                <a:latin typeface="Söhne"/>
              </a:rPr>
              <a:t>Sql'de</a:t>
            </a:r>
            <a:r>
              <a:rPr lang="en-US" sz="2200" b="0" i="0" dirty="0">
                <a:effectLst/>
                <a:latin typeface="Söhne"/>
              </a:rPr>
              <a:t> (</a:t>
            </a:r>
            <a:r>
              <a:rPr lang="en-US" sz="2200" b="0" i="0" dirty="0" err="1">
                <a:effectLst/>
                <a:latin typeface="Söhne"/>
              </a:rPr>
              <a:t>Yapılandırılmış</a:t>
            </a:r>
            <a:r>
              <a:rPr lang="en-US" sz="2200" b="0" i="0" dirty="0">
                <a:effectLst/>
                <a:latin typeface="Söhne"/>
              </a:rPr>
              <a:t> </a:t>
            </a:r>
            <a:r>
              <a:rPr lang="en-US" sz="2200" b="0" i="0" dirty="0" err="1">
                <a:effectLst/>
                <a:latin typeface="Söhne"/>
              </a:rPr>
              <a:t>Sorgu</a:t>
            </a:r>
            <a:r>
              <a:rPr lang="en-US" sz="2200" b="0" i="0" dirty="0">
                <a:effectLst/>
                <a:latin typeface="Söhne"/>
              </a:rPr>
              <a:t> Dili), </a:t>
            </a:r>
            <a:r>
              <a:rPr lang="en-US" sz="2200" b="0" i="0" dirty="0" err="1">
                <a:effectLst/>
                <a:latin typeface="Söhne"/>
              </a:rPr>
              <a:t>tablodaki</a:t>
            </a:r>
            <a:r>
              <a:rPr lang="en-US" sz="2200" b="0" i="0" dirty="0">
                <a:effectLst/>
                <a:latin typeface="Söhne"/>
              </a:rPr>
              <a:t> </a:t>
            </a:r>
            <a:r>
              <a:rPr lang="en-US" sz="2200" b="0" i="0" dirty="0" err="1">
                <a:effectLst/>
                <a:latin typeface="Söhne"/>
              </a:rPr>
              <a:t>verileri</a:t>
            </a:r>
            <a:r>
              <a:rPr lang="en-US" sz="2200" b="0" i="0" dirty="0">
                <a:effectLst/>
                <a:latin typeface="Söhne"/>
              </a:rPr>
              <a:t> </a:t>
            </a:r>
            <a:r>
              <a:rPr lang="en-US" sz="2200" b="0" i="0" dirty="0" err="1">
                <a:effectLst/>
                <a:latin typeface="Söhne"/>
              </a:rPr>
              <a:t>değiştirmeyi</a:t>
            </a:r>
            <a:r>
              <a:rPr lang="en-US" sz="2200" b="0" i="0" dirty="0">
                <a:effectLst/>
                <a:latin typeface="Söhne"/>
              </a:rPr>
              <a:t> </a:t>
            </a:r>
            <a:r>
              <a:rPr lang="en-US" sz="2200" b="0" i="0" dirty="0" err="1">
                <a:effectLst/>
                <a:latin typeface="Söhne"/>
              </a:rPr>
              <a:t>içeren</a:t>
            </a:r>
            <a:r>
              <a:rPr lang="en-US" sz="2200" b="0" i="0" dirty="0">
                <a:effectLst/>
                <a:latin typeface="Söhne"/>
              </a:rPr>
              <a:t> </a:t>
            </a:r>
            <a:r>
              <a:rPr lang="en-US" sz="2200" b="0" i="0" dirty="0" err="1">
                <a:effectLst/>
                <a:latin typeface="Söhne"/>
              </a:rPr>
              <a:t>iki</a:t>
            </a:r>
            <a:r>
              <a:rPr lang="en-US" sz="2200" b="0" i="0" dirty="0">
                <a:effectLst/>
                <a:latin typeface="Söhne"/>
              </a:rPr>
              <a:t> ana </a:t>
            </a:r>
            <a:r>
              <a:rPr lang="en-US" sz="2200" b="0" i="0" dirty="0" err="1">
                <a:effectLst/>
                <a:latin typeface="Söhne"/>
              </a:rPr>
              <a:t>işlem</a:t>
            </a:r>
            <a:r>
              <a:rPr lang="en-US" sz="2200" b="0" i="0" dirty="0">
                <a:effectLst/>
                <a:latin typeface="Söhne"/>
              </a:rPr>
              <a:t> </a:t>
            </a:r>
            <a:r>
              <a:rPr lang="en-US" sz="2200" b="0" i="0" dirty="0" err="1">
                <a:effectLst/>
                <a:latin typeface="Söhne"/>
              </a:rPr>
              <a:t>vardır</a:t>
            </a:r>
            <a:r>
              <a:rPr lang="en-US" sz="2200" b="0" i="0" dirty="0">
                <a:effectLst/>
                <a:latin typeface="Söhne"/>
              </a:rPr>
              <a:t>: </a:t>
            </a:r>
            <a:r>
              <a:rPr lang="en-US" sz="2200" b="0" i="0" dirty="0" err="1">
                <a:effectLst/>
                <a:latin typeface="Söhne"/>
              </a:rPr>
              <a:t>ekleme</a:t>
            </a:r>
            <a:r>
              <a:rPr lang="en-US" sz="2200" b="0" i="0" dirty="0">
                <a:effectLst/>
                <a:latin typeface="Söhne"/>
              </a:rPr>
              <a:t> (INSERT) </a:t>
            </a:r>
            <a:r>
              <a:rPr lang="en-US" sz="2200" b="0" i="0" dirty="0" err="1">
                <a:effectLst/>
                <a:latin typeface="Söhne"/>
              </a:rPr>
              <a:t>ve</a:t>
            </a:r>
            <a:r>
              <a:rPr lang="en-US" sz="2200" b="0" i="0" dirty="0">
                <a:effectLst/>
                <a:latin typeface="Söhne"/>
              </a:rPr>
              <a:t> </a:t>
            </a:r>
            <a:r>
              <a:rPr lang="en-US" sz="2200" b="0" i="0" dirty="0" err="1">
                <a:effectLst/>
                <a:latin typeface="Söhne"/>
              </a:rPr>
              <a:t>güncelleştirme</a:t>
            </a:r>
            <a:r>
              <a:rPr lang="en-US" sz="2200" b="0" i="0" dirty="0">
                <a:effectLst/>
                <a:latin typeface="Söhne"/>
              </a:rPr>
              <a:t> (UPDATE). </a:t>
            </a:r>
            <a:r>
              <a:rPr lang="en-US" sz="2200" b="0" i="0" dirty="0" err="1">
                <a:effectLst/>
                <a:latin typeface="Söhne"/>
              </a:rPr>
              <a:t>İşte</a:t>
            </a:r>
            <a:r>
              <a:rPr lang="en-US" sz="2200" b="0" i="0" dirty="0">
                <a:effectLst/>
                <a:latin typeface="Söhne"/>
              </a:rPr>
              <a:t> </a:t>
            </a:r>
            <a:r>
              <a:rPr lang="en-US" sz="2200" b="0" i="0" dirty="0" err="1">
                <a:effectLst/>
                <a:latin typeface="Söhne"/>
              </a:rPr>
              <a:t>bu</a:t>
            </a:r>
            <a:r>
              <a:rPr lang="en-US" sz="2200" b="0" i="0" dirty="0">
                <a:effectLst/>
                <a:latin typeface="Söhne"/>
              </a:rPr>
              <a:t> </a:t>
            </a:r>
            <a:r>
              <a:rPr lang="en-US" sz="2200" b="0" i="0" dirty="0" err="1">
                <a:effectLst/>
                <a:latin typeface="Söhne"/>
              </a:rPr>
              <a:t>iki</a:t>
            </a:r>
            <a:r>
              <a:rPr lang="en-US" sz="2200" b="0" i="0" dirty="0">
                <a:effectLst/>
                <a:latin typeface="Söhne"/>
              </a:rPr>
              <a:t> </a:t>
            </a:r>
            <a:r>
              <a:rPr lang="en-US" sz="2200" b="0" i="0" dirty="0" err="1">
                <a:effectLst/>
                <a:latin typeface="Söhne"/>
              </a:rPr>
              <a:t>operasyon</a:t>
            </a:r>
            <a:r>
              <a:rPr lang="en-US" sz="2200" b="0" i="0" dirty="0">
                <a:effectLst/>
                <a:latin typeface="Söhne"/>
              </a:rPr>
              <a:t> </a:t>
            </a:r>
            <a:r>
              <a:rPr lang="en-US" sz="2200" b="0" i="0" dirty="0" err="1">
                <a:effectLst/>
                <a:latin typeface="Söhne"/>
              </a:rPr>
              <a:t>arasındaki</a:t>
            </a:r>
            <a:r>
              <a:rPr lang="en-US" sz="2200" b="0" i="0" dirty="0">
                <a:effectLst/>
                <a:latin typeface="Söhne"/>
              </a:rPr>
              <a:t> fark:</a:t>
            </a:r>
            <a:endParaRPr lang="ru-RU" sz="2200" dirty="0"/>
          </a:p>
        </p:txBody>
      </p:sp>
      <p:pic>
        <p:nvPicPr>
          <p:cNvPr id="6" name="Рисунок 5" descr="Изображение выглядит как пружина, спиральная пружина, природа, дизайн&#10;&#10;Автоматически созданное описание">
            <a:extLst>
              <a:ext uri="{FF2B5EF4-FFF2-40B4-BE49-F238E27FC236}">
                <a16:creationId xmlns:a16="http://schemas.microsoft.com/office/drawing/2014/main" id="{CF3AE3C2-8837-3FDC-BCA5-DE13EE97E79C}"/>
              </a:ext>
            </a:extLst>
          </p:cNvPr>
          <p:cNvPicPr>
            <a:picLocks noChangeAspect="1"/>
          </p:cNvPicPr>
          <p:nvPr/>
        </p:nvPicPr>
        <p:blipFill>
          <a:blip r:embed="rId2"/>
          <a:stretch>
            <a:fillRect/>
          </a:stretch>
        </p:blipFill>
        <p:spPr>
          <a:xfrm>
            <a:off x="6099048" y="1975550"/>
            <a:ext cx="5458968" cy="2906900"/>
          </a:xfrm>
          <a:prstGeom prst="rect">
            <a:avLst/>
          </a:prstGeom>
        </p:spPr>
      </p:pic>
    </p:spTree>
    <p:extLst>
      <p:ext uri="{BB962C8B-B14F-4D97-AF65-F5344CB8AC3E}">
        <p14:creationId xmlns:p14="http://schemas.microsoft.com/office/powerpoint/2010/main" val="23787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64871-9944-ADFA-1B3C-B0F122E850DA}"/>
              </a:ext>
            </a:extLst>
          </p:cNvPr>
          <p:cNvSpPr>
            <a:spLocks noGrp="1"/>
          </p:cNvSpPr>
          <p:nvPr>
            <p:ph type="title"/>
          </p:nvPr>
        </p:nvSpPr>
        <p:spPr>
          <a:xfrm>
            <a:off x="0" y="0"/>
            <a:ext cx="10515600" cy="1325563"/>
          </a:xfrm>
        </p:spPr>
        <p:txBody>
          <a:bodyPr/>
          <a:lstStyle/>
          <a:p>
            <a:r>
              <a:rPr lang="en-US" b="1" i="0" dirty="0">
                <a:effectLst/>
                <a:latin typeface="Söhne"/>
              </a:rPr>
              <a:t>Veri </a:t>
            </a:r>
            <a:r>
              <a:rPr lang="en-US" b="1" i="0" dirty="0" err="1">
                <a:effectLst/>
                <a:latin typeface="Söhne"/>
              </a:rPr>
              <a:t>ekleme</a:t>
            </a:r>
            <a:r>
              <a:rPr lang="en-US" b="1" i="0" dirty="0">
                <a:effectLst/>
                <a:latin typeface="Söhne"/>
              </a:rPr>
              <a:t> (INSERT):</a:t>
            </a:r>
            <a:endParaRPr lang="ru-RU" dirty="0"/>
          </a:p>
        </p:txBody>
      </p:sp>
      <p:sp>
        <p:nvSpPr>
          <p:cNvPr id="3" name="Объект 2">
            <a:extLst>
              <a:ext uri="{FF2B5EF4-FFF2-40B4-BE49-F238E27FC236}">
                <a16:creationId xmlns:a16="http://schemas.microsoft.com/office/drawing/2014/main" id="{2224C317-2A58-366C-68A4-C3146566CC46}"/>
              </a:ext>
            </a:extLst>
          </p:cNvPr>
          <p:cNvSpPr>
            <a:spLocks noGrp="1"/>
          </p:cNvSpPr>
          <p:nvPr>
            <p:ph idx="1"/>
          </p:nvPr>
        </p:nvSpPr>
        <p:spPr>
          <a:xfrm>
            <a:off x="1087821" y="1037350"/>
            <a:ext cx="10118834" cy="1012168"/>
          </a:xfrm>
        </p:spPr>
        <p:txBody>
          <a:bodyPr/>
          <a:lstStyle/>
          <a:p>
            <a:r>
              <a:rPr lang="en-US" b="0" i="0" dirty="0">
                <a:effectLst/>
                <a:latin typeface="Söhne"/>
              </a:rPr>
              <a:t>SQL, </a:t>
            </a:r>
            <a:r>
              <a:rPr lang="en-US" b="0" i="0" dirty="0" err="1">
                <a:effectLst/>
                <a:latin typeface="Söhne"/>
              </a:rPr>
              <a:t>veritabanı</a:t>
            </a:r>
            <a:r>
              <a:rPr lang="en-US" b="0" i="0" dirty="0">
                <a:effectLst/>
                <a:latin typeface="Söhne"/>
              </a:rPr>
              <a:t> </a:t>
            </a:r>
            <a:r>
              <a:rPr lang="en-US" b="0" i="0" dirty="0" err="1">
                <a:effectLst/>
                <a:latin typeface="Söhne"/>
              </a:rPr>
              <a:t>tablolarına</a:t>
            </a:r>
            <a:r>
              <a:rPr lang="en-US" b="0" i="0" dirty="0">
                <a:effectLst/>
                <a:latin typeface="Söhne"/>
              </a:rPr>
              <a:t> yeni </a:t>
            </a:r>
            <a:r>
              <a:rPr lang="en-US" b="0" i="0" dirty="0" err="1">
                <a:effectLst/>
                <a:latin typeface="Söhne"/>
              </a:rPr>
              <a:t>veri</a:t>
            </a:r>
            <a:r>
              <a:rPr lang="en-US" b="0" i="0" dirty="0">
                <a:effectLst/>
                <a:latin typeface="Söhne"/>
              </a:rPr>
              <a:t> </a:t>
            </a:r>
            <a:r>
              <a:rPr lang="en-US" b="0" i="0" dirty="0" err="1">
                <a:effectLst/>
                <a:latin typeface="Söhne"/>
              </a:rPr>
              <a:t>kayıtları</a:t>
            </a:r>
            <a:r>
              <a:rPr lang="en-US" b="0" i="0" dirty="0">
                <a:effectLst/>
                <a:latin typeface="Söhne"/>
              </a:rPr>
              <a:t> (</a:t>
            </a:r>
            <a:r>
              <a:rPr lang="en-US" b="0" i="0" dirty="0" err="1">
                <a:effectLst/>
                <a:latin typeface="Söhne"/>
              </a:rPr>
              <a:t>satırları</a:t>
            </a:r>
            <a:r>
              <a:rPr lang="en-US" b="0" i="0" dirty="0">
                <a:effectLst/>
                <a:latin typeface="Söhne"/>
              </a:rPr>
              <a:t>) </a:t>
            </a:r>
            <a:r>
              <a:rPr lang="en-US" b="0" i="0" dirty="0" err="1">
                <a:effectLst/>
                <a:latin typeface="Söhne"/>
              </a:rPr>
              <a:t>eklemenizi</a:t>
            </a:r>
            <a:r>
              <a:rPr lang="en-US" b="0" i="0" dirty="0">
                <a:effectLst/>
                <a:latin typeface="Söhne"/>
              </a:rPr>
              <a:t> </a:t>
            </a:r>
            <a:r>
              <a:rPr lang="en-US" b="0" i="0" dirty="0" err="1">
                <a:effectLst/>
                <a:latin typeface="Söhne"/>
              </a:rPr>
              <a:t>sağlar</a:t>
            </a:r>
            <a:r>
              <a:rPr lang="en-US" b="0" i="0" dirty="0">
                <a:effectLst/>
                <a:latin typeface="Söhne"/>
              </a:rPr>
              <a:t>.</a:t>
            </a:r>
            <a:endParaRPr lang="ru-RU" dirty="0"/>
          </a:p>
        </p:txBody>
      </p:sp>
      <p:pic>
        <p:nvPicPr>
          <p:cNvPr id="5" name="Рисунок 4">
            <a:extLst>
              <a:ext uri="{FF2B5EF4-FFF2-40B4-BE49-F238E27FC236}">
                <a16:creationId xmlns:a16="http://schemas.microsoft.com/office/drawing/2014/main" id="{586C44C4-9F4C-4B73-A58A-8696732A7A43}"/>
              </a:ext>
            </a:extLst>
          </p:cNvPr>
          <p:cNvPicPr>
            <a:picLocks noChangeAspect="1"/>
          </p:cNvPicPr>
          <p:nvPr/>
        </p:nvPicPr>
        <p:blipFill>
          <a:blip r:embed="rId2"/>
          <a:stretch>
            <a:fillRect/>
          </a:stretch>
        </p:blipFill>
        <p:spPr>
          <a:xfrm>
            <a:off x="219864" y="3541776"/>
            <a:ext cx="11972136" cy="1077520"/>
          </a:xfrm>
          <a:prstGeom prst="rect">
            <a:avLst/>
          </a:prstGeom>
          <a:ln w="88900" cap="sq" cmpd="thickThin">
            <a:solidFill>
              <a:srgbClr val="000000"/>
            </a:solidFill>
            <a:prstDash val="solid"/>
            <a:miter lim="800000"/>
          </a:ln>
          <a:effectLst>
            <a:innerShdw blurRad="76200">
              <a:srgbClr val="000000"/>
            </a:innerShdw>
          </a:effectLst>
        </p:spPr>
      </p:pic>
      <p:pic>
        <p:nvPicPr>
          <p:cNvPr id="9" name="Рисунок 8">
            <a:extLst>
              <a:ext uri="{FF2B5EF4-FFF2-40B4-BE49-F238E27FC236}">
                <a16:creationId xmlns:a16="http://schemas.microsoft.com/office/drawing/2014/main" id="{DDDF6B87-34AE-CF02-C71D-7798313264EF}"/>
              </a:ext>
            </a:extLst>
          </p:cNvPr>
          <p:cNvPicPr>
            <a:picLocks noChangeAspect="1"/>
          </p:cNvPicPr>
          <p:nvPr/>
        </p:nvPicPr>
        <p:blipFill>
          <a:blip r:embed="rId3"/>
          <a:stretch>
            <a:fillRect/>
          </a:stretch>
        </p:blipFill>
        <p:spPr>
          <a:xfrm>
            <a:off x="3148597" y="2266915"/>
            <a:ext cx="5366157" cy="8231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6391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lasörlerdeki dosyalar">
            <a:extLst>
              <a:ext uri="{FF2B5EF4-FFF2-40B4-BE49-F238E27FC236}">
                <a16:creationId xmlns:a16="http://schemas.microsoft.com/office/drawing/2014/main" id="{56CF8C31-1032-61D8-C100-1CD17DA95C53}"/>
              </a:ext>
            </a:extLst>
          </p:cNvPr>
          <p:cNvPicPr>
            <a:picLocks noChangeAspect="1"/>
          </p:cNvPicPr>
          <p:nvPr/>
        </p:nvPicPr>
        <p:blipFill rotWithShape="1">
          <a:blip r:embed="rId2"/>
          <a:srcRect l="30398" r="28757" b="-1"/>
          <a:stretch/>
        </p:blipFill>
        <p:spPr>
          <a:xfrm>
            <a:off x="1" y="10"/>
            <a:ext cx="4196496" cy="6857990"/>
          </a:xfrm>
          <a:prstGeom prst="rect">
            <a:avLst/>
          </a:prstGeom>
          <a:effectLst/>
        </p:spPr>
      </p:pic>
      <p:sp>
        <p:nvSpPr>
          <p:cNvPr id="3" name="Объект 2">
            <a:extLst>
              <a:ext uri="{FF2B5EF4-FFF2-40B4-BE49-F238E27FC236}">
                <a16:creationId xmlns:a16="http://schemas.microsoft.com/office/drawing/2014/main" id="{A26E444B-5D18-32B5-5AD0-0A9B79777BDE}"/>
              </a:ext>
            </a:extLst>
          </p:cNvPr>
          <p:cNvSpPr>
            <a:spLocks noGrp="1"/>
          </p:cNvSpPr>
          <p:nvPr>
            <p:ph idx="1"/>
          </p:nvPr>
        </p:nvSpPr>
        <p:spPr>
          <a:xfrm>
            <a:off x="4553734" y="2409830"/>
            <a:ext cx="6798539" cy="3705217"/>
          </a:xfrm>
        </p:spPr>
        <p:txBody>
          <a:bodyPr>
            <a:normAutofit/>
          </a:bodyPr>
          <a:lstStyle/>
          <a:p>
            <a:r>
              <a:rPr lang="en-US" sz="2000"/>
              <a:t>Ekleme (INSERT):Ekleme işlemi, tabloya yeni kayıtlar eklemek için kullanılır.Ekleme işlemini gerçekleştirirken, tablonun hangi sütunlarına yeni veriler eklemek istediğinizi ve eklemek istediğiniz verileri kendiniz belirlersiniz.Ekleme, tabloda yeni kayıtlar oluşturur ve mevcut verileri değiştirmez.</a:t>
            </a:r>
            <a:endParaRPr lang="ru-RU" sz="2000"/>
          </a:p>
        </p:txBody>
      </p:sp>
    </p:spTree>
    <p:extLst>
      <p:ext uri="{BB962C8B-B14F-4D97-AF65-F5344CB8AC3E}">
        <p14:creationId xmlns:p14="http://schemas.microsoft.com/office/powerpoint/2010/main" val="16324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1B659D-BE00-D0C1-7932-3314F4B7D1B7}"/>
              </a:ext>
            </a:extLst>
          </p:cNvPr>
          <p:cNvSpPr>
            <a:spLocks noGrp="1"/>
          </p:cNvSpPr>
          <p:nvPr>
            <p:ph idx="1"/>
          </p:nvPr>
        </p:nvSpPr>
        <p:spPr>
          <a:xfrm>
            <a:off x="2750820" y="2533476"/>
            <a:ext cx="6705206" cy="3447832"/>
          </a:xfrm>
        </p:spPr>
        <p:txBody>
          <a:bodyPr anchor="t">
            <a:normAutofit/>
          </a:bodyPr>
          <a:lstStyle/>
          <a:p>
            <a:pPr algn="ctr"/>
            <a:r>
              <a:rPr lang="en-US" sz="2000"/>
              <a:t>Güncelleme (UPDATE):Tablodaki mevcut kayıtları değiştirmek için yenileme işlemi kullanılır.Güncelleme işlemini gerçekleştirirken, tabloyu, değiştirmek istediğiniz sütunları, bu sütunlar için yeni değerleri ve hangi kayıtların güncellenmesi gerektiğini belirten bir koşulu belirtirsiniz.Güncelleme, tablodaki mevcut verileri belirtilen değerlere ve duruma göre değiştirir.</a:t>
            </a:r>
            <a:endParaRPr lang="ru-RU" sz="2000"/>
          </a:p>
        </p:txBody>
      </p:sp>
      <p:sp>
        <p:nvSpPr>
          <p:cNvPr id="8" name="Rectangle 7">
            <a:extLst>
              <a:ext uri="{FF2B5EF4-FFF2-40B4-BE49-F238E27FC236}">
                <a16:creationId xmlns:a16="http://schemas.microsoft.com/office/drawing/2014/main" id="{6CF042CA-1AB3-5530-1155-8018D6D6A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D5A982-4141-9143-22DC-C0713B397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97382"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22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EF52DA0-34D2-FE56-55E0-F44EE6673CA2}"/>
              </a:ext>
            </a:extLst>
          </p:cNvPr>
          <p:cNvSpPr>
            <a:spLocks noGrp="1"/>
          </p:cNvSpPr>
          <p:nvPr>
            <p:ph type="title"/>
          </p:nvPr>
        </p:nvSpPr>
        <p:spPr>
          <a:xfrm>
            <a:off x="793662" y="386930"/>
            <a:ext cx="10066122" cy="1298448"/>
          </a:xfrm>
        </p:spPr>
        <p:txBody>
          <a:bodyPr anchor="b">
            <a:normAutofit/>
          </a:bodyPr>
          <a:lstStyle/>
          <a:p>
            <a:r>
              <a:rPr lang="en-US" sz="4800" b="1" i="0" dirty="0">
                <a:effectLst/>
                <a:latin typeface="Söhne"/>
              </a:rPr>
              <a:t>Veri </a:t>
            </a:r>
            <a:r>
              <a:rPr lang="en-US" sz="4800" b="1" i="0" dirty="0" err="1">
                <a:effectLst/>
                <a:latin typeface="Söhne"/>
              </a:rPr>
              <a:t>sorgusu</a:t>
            </a:r>
            <a:r>
              <a:rPr lang="en-US" sz="4800" b="1" i="0" dirty="0">
                <a:effectLst/>
                <a:latin typeface="Söhne"/>
              </a:rPr>
              <a:t> (SELECT)</a:t>
            </a:r>
            <a:endParaRPr lang="ru-RU"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5DFD1D2E-C5CD-9321-D124-E27FB3DCEFA6}"/>
              </a:ext>
            </a:extLst>
          </p:cNvPr>
          <p:cNvSpPr>
            <a:spLocks noGrp="1"/>
          </p:cNvSpPr>
          <p:nvPr>
            <p:ph idx="1"/>
          </p:nvPr>
        </p:nvSpPr>
        <p:spPr>
          <a:xfrm>
            <a:off x="793661" y="2599509"/>
            <a:ext cx="4530898" cy="3639450"/>
          </a:xfrm>
        </p:spPr>
        <p:txBody>
          <a:bodyPr anchor="ctr">
            <a:normAutofit/>
          </a:bodyPr>
          <a:lstStyle/>
          <a:p>
            <a:r>
              <a:rPr lang="en-US" sz="2000" b="0" i="0" dirty="0">
                <a:effectLst/>
                <a:latin typeface="Söhne"/>
              </a:rPr>
              <a:t>SQL, SELECT </a:t>
            </a:r>
            <a:r>
              <a:rPr lang="en-US" sz="2000" b="0" i="0" dirty="0" err="1">
                <a:effectLst/>
                <a:latin typeface="Söhne"/>
              </a:rPr>
              <a:t>deyimini</a:t>
            </a:r>
            <a:r>
              <a:rPr lang="en-US" sz="2000" b="0" i="0" dirty="0">
                <a:effectLst/>
                <a:latin typeface="Söhne"/>
              </a:rPr>
              <a:t> </a:t>
            </a:r>
            <a:r>
              <a:rPr lang="en-US" sz="2000" b="0" i="0" dirty="0" err="1">
                <a:effectLst/>
                <a:latin typeface="Söhne"/>
              </a:rPr>
              <a:t>kullanarak</a:t>
            </a:r>
            <a:r>
              <a:rPr lang="en-US" sz="2000" b="0" i="0" dirty="0">
                <a:effectLst/>
                <a:latin typeface="Söhne"/>
              </a:rPr>
              <a:t> </a:t>
            </a:r>
            <a:r>
              <a:rPr lang="en-US" sz="2000" b="0" i="0" dirty="0" err="1">
                <a:effectLst/>
                <a:latin typeface="Söhne"/>
              </a:rPr>
              <a:t>veritabanından</a:t>
            </a:r>
            <a:r>
              <a:rPr lang="en-US" sz="2000" b="0" i="0" dirty="0">
                <a:effectLst/>
                <a:latin typeface="Söhne"/>
              </a:rPr>
              <a:t> </a:t>
            </a:r>
            <a:r>
              <a:rPr lang="en-US" sz="2000" b="0" i="0" dirty="0" err="1">
                <a:effectLst/>
                <a:latin typeface="Söhne"/>
              </a:rPr>
              <a:t>veri</a:t>
            </a:r>
            <a:r>
              <a:rPr lang="en-US" sz="2000" b="0" i="0" dirty="0">
                <a:effectLst/>
                <a:latin typeface="Söhne"/>
              </a:rPr>
              <a:t> </a:t>
            </a:r>
            <a:r>
              <a:rPr lang="en-US" sz="2000" b="0" i="0" dirty="0" err="1">
                <a:effectLst/>
                <a:latin typeface="Söhne"/>
              </a:rPr>
              <a:t>almanızı</a:t>
            </a:r>
            <a:r>
              <a:rPr lang="en-US" sz="2000" b="0" i="0" dirty="0">
                <a:effectLst/>
                <a:latin typeface="Söhne"/>
              </a:rPr>
              <a:t> </a:t>
            </a:r>
            <a:r>
              <a:rPr lang="en-US" sz="2000" b="0" i="0" dirty="0" err="1">
                <a:effectLst/>
                <a:latin typeface="Söhne"/>
              </a:rPr>
              <a:t>sağlar</a:t>
            </a:r>
            <a:r>
              <a:rPr lang="en-US" sz="2000" b="0" i="0" dirty="0">
                <a:effectLst/>
                <a:latin typeface="Söhne"/>
              </a:rPr>
              <a:t>. Bu, </a:t>
            </a:r>
            <a:r>
              <a:rPr lang="en-US" sz="2000" b="0" i="0" dirty="0" err="1">
                <a:effectLst/>
                <a:latin typeface="Söhne"/>
              </a:rPr>
              <a:t>kullanıcıların</a:t>
            </a:r>
            <a:r>
              <a:rPr lang="en-US" sz="2000" b="0" i="0" dirty="0">
                <a:effectLst/>
                <a:latin typeface="Söhne"/>
              </a:rPr>
              <a:t> </a:t>
            </a:r>
            <a:r>
              <a:rPr lang="en-US" sz="2000" b="0" i="0" dirty="0" err="1">
                <a:effectLst/>
                <a:latin typeface="Söhne"/>
              </a:rPr>
              <a:t>analiz</a:t>
            </a:r>
            <a:r>
              <a:rPr lang="en-US" sz="2000" b="0" i="0" dirty="0">
                <a:effectLst/>
                <a:latin typeface="Söhne"/>
              </a:rPr>
              <a:t>, </a:t>
            </a:r>
            <a:r>
              <a:rPr lang="en-US" sz="2000" b="0" i="0" dirty="0" err="1">
                <a:effectLst/>
                <a:latin typeface="Söhne"/>
              </a:rPr>
              <a:t>raporlama</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diğer</a:t>
            </a:r>
            <a:r>
              <a:rPr lang="en-US" sz="2000" b="0" i="0" dirty="0">
                <a:effectLst/>
                <a:latin typeface="Söhne"/>
              </a:rPr>
              <a:t> </a:t>
            </a:r>
            <a:r>
              <a:rPr lang="en-US" sz="2000" b="0" i="0" dirty="0" err="1">
                <a:effectLst/>
                <a:latin typeface="Söhne"/>
              </a:rPr>
              <a:t>amaçlar</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ihtiyaç</a:t>
            </a:r>
            <a:r>
              <a:rPr lang="en-US" sz="2000" b="0" i="0" dirty="0">
                <a:effectLst/>
                <a:latin typeface="Söhne"/>
              </a:rPr>
              <a:t> </a:t>
            </a:r>
            <a:r>
              <a:rPr lang="en-US" sz="2000" b="0" i="0" dirty="0" err="1">
                <a:effectLst/>
                <a:latin typeface="Söhne"/>
              </a:rPr>
              <a:t>duydukları</a:t>
            </a:r>
            <a:r>
              <a:rPr lang="en-US" sz="2000" b="0" i="0" dirty="0">
                <a:effectLst/>
                <a:latin typeface="Söhne"/>
              </a:rPr>
              <a:t> </a:t>
            </a:r>
            <a:r>
              <a:rPr lang="en-US" sz="2000" b="0" i="0" dirty="0" err="1">
                <a:effectLst/>
                <a:latin typeface="Söhne"/>
              </a:rPr>
              <a:t>bilgileri</a:t>
            </a:r>
            <a:r>
              <a:rPr lang="en-US" sz="2000" b="0" i="0" dirty="0">
                <a:effectLst/>
                <a:latin typeface="Söhne"/>
              </a:rPr>
              <a:t> </a:t>
            </a:r>
            <a:r>
              <a:rPr lang="en-US" sz="2000" b="0" i="0" dirty="0" err="1">
                <a:effectLst/>
                <a:latin typeface="Söhne"/>
              </a:rPr>
              <a:t>almasını</a:t>
            </a:r>
            <a:r>
              <a:rPr lang="en-US" sz="2000" b="0" i="0" dirty="0">
                <a:effectLst/>
                <a:latin typeface="Söhne"/>
              </a:rPr>
              <a:t> </a:t>
            </a:r>
            <a:r>
              <a:rPr lang="en-US" sz="2000" b="0" i="0" dirty="0" err="1">
                <a:effectLst/>
                <a:latin typeface="Söhne"/>
              </a:rPr>
              <a:t>sağlar</a:t>
            </a:r>
            <a:r>
              <a:rPr lang="en-US" sz="2000" b="0" i="0" dirty="0">
                <a:effectLst/>
                <a:latin typeface="Söhne"/>
              </a:rPr>
              <a:t>.</a:t>
            </a:r>
            <a:endParaRPr lang="ru-RU" sz="2000" dirty="0"/>
          </a:p>
        </p:txBody>
      </p:sp>
      <p:pic>
        <p:nvPicPr>
          <p:cNvPr id="5" name="Рисунок 4" descr="Изображение выглядит как текст, Шрифт, снимок экрана, число&#10;&#10;Автоматически созданное описание">
            <a:extLst>
              <a:ext uri="{FF2B5EF4-FFF2-40B4-BE49-F238E27FC236}">
                <a16:creationId xmlns:a16="http://schemas.microsoft.com/office/drawing/2014/main" id="{004C5C06-7A1A-B6C2-EF14-A3F6C2A6CFAB}"/>
              </a:ext>
            </a:extLst>
          </p:cNvPr>
          <p:cNvPicPr>
            <a:picLocks noChangeAspect="1"/>
          </p:cNvPicPr>
          <p:nvPr/>
        </p:nvPicPr>
        <p:blipFill>
          <a:blip r:embed="rId2"/>
          <a:stretch>
            <a:fillRect/>
          </a:stretch>
        </p:blipFill>
        <p:spPr>
          <a:xfrm>
            <a:off x="5911532" y="2920084"/>
            <a:ext cx="5150277" cy="2842585"/>
          </a:xfrm>
          <a:prstGeom prst="rect">
            <a:avLst/>
          </a:prstGeom>
          <a:ln w="88900" cap="sq" cmpd="thickThin">
            <a:solidFill>
              <a:srgbClr val="000000"/>
            </a:solidFill>
            <a:prstDash val="solid"/>
            <a:miter lim="800000"/>
          </a:ln>
          <a:effectLst>
            <a:innerShdw blurRad="76200">
              <a:srgbClr val="000000"/>
            </a:innerShdw>
          </a:effectLst>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64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99D5558-CA71-2F17-0704-347B97498A4E}"/>
              </a:ext>
            </a:extLst>
          </p:cNvPr>
          <p:cNvSpPr>
            <a:spLocks noGrp="1"/>
          </p:cNvSpPr>
          <p:nvPr>
            <p:ph type="title"/>
          </p:nvPr>
        </p:nvSpPr>
        <p:spPr>
          <a:xfrm>
            <a:off x="793662" y="386930"/>
            <a:ext cx="10066122" cy="1298448"/>
          </a:xfrm>
        </p:spPr>
        <p:txBody>
          <a:bodyPr anchor="b">
            <a:normAutofit/>
          </a:bodyPr>
          <a:lstStyle/>
          <a:p>
            <a:r>
              <a:rPr lang="en-US" sz="4800" b="1" i="0" dirty="0" err="1">
                <a:effectLst/>
                <a:latin typeface="Söhne"/>
              </a:rPr>
              <a:t>Verileri</a:t>
            </a:r>
            <a:r>
              <a:rPr lang="en-US" sz="4800" b="1" i="0" dirty="0">
                <a:effectLst/>
                <a:latin typeface="Söhne"/>
              </a:rPr>
              <a:t> </a:t>
            </a:r>
            <a:r>
              <a:rPr lang="en-US" sz="4800" b="1" i="0" dirty="0" err="1">
                <a:effectLst/>
                <a:latin typeface="Söhne"/>
              </a:rPr>
              <a:t>değiştirme</a:t>
            </a:r>
            <a:r>
              <a:rPr lang="en-US" sz="4800" b="1" i="0" dirty="0">
                <a:effectLst/>
                <a:latin typeface="Söhne"/>
              </a:rPr>
              <a:t> (UPDATE):</a:t>
            </a:r>
            <a:endParaRPr lang="ru-RU" sz="4800" dirty="0"/>
          </a:p>
        </p:txBody>
      </p:sp>
      <p:sp>
        <p:nvSpPr>
          <p:cNvPr id="30" name="Rectangle 2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0C3B8364-B192-FF90-49EB-72F614D5F8B8}"/>
              </a:ext>
            </a:extLst>
          </p:cNvPr>
          <p:cNvSpPr>
            <a:spLocks noGrp="1"/>
          </p:cNvSpPr>
          <p:nvPr>
            <p:ph idx="1"/>
          </p:nvPr>
        </p:nvSpPr>
        <p:spPr>
          <a:xfrm>
            <a:off x="509881" y="2426089"/>
            <a:ext cx="4530898" cy="3639450"/>
          </a:xfrm>
        </p:spPr>
        <p:txBody>
          <a:bodyPr anchor="ctr">
            <a:normAutofit/>
          </a:bodyPr>
          <a:lstStyle/>
          <a:p>
            <a:pPr algn="just"/>
            <a:r>
              <a:rPr lang="en-US" sz="2000" b="0" i="0" dirty="0">
                <a:effectLst/>
                <a:latin typeface="Söhne"/>
              </a:rPr>
              <a:t>SQL, </a:t>
            </a:r>
            <a:r>
              <a:rPr lang="en-US" sz="2000" b="0" i="0" dirty="0" err="1">
                <a:effectLst/>
                <a:latin typeface="Söhne"/>
              </a:rPr>
              <a:t>tablolardaki</a:t>
            </a:r>
            <a:r>
              <a:rPr lang="en-US" sz="2000" b="0" i="0" dirty="0">
                <a:effectLst/>
                <a:latin typeface="Söhne"/>
              </a:rPr>
              <a:t> </a:t>
            </a:r>
            <a:r>
              <a:rPr lang="en-US" sz="2000" b="0" i="0" dirty="0" err="1">
                <a:effectLst/>
                <a:latin typeface="Söhne"/>
              </a:rPr>
              <a:t>mevcut</a:t>
            </a:r>
            <a:r>
              <a:rPr lang="en-US" sz="2000" b="0" i="0" dirty="0">
                <a:effectLst/>
                <a:latin typeface="Söhne"/>
              </a:rPr>
              <a:t> </a:t>
            </a:r>
            <a:r>
              <a:rPr lang="en-US" sz="2000" b="0" i="0" dirty="0" err="1">
                <a:effectLst/>
                <a:latin typeface="Söhne"/>
              </a:rPr>
              <a:t>verileri</a:t>
            </a:r>
            <a:r>
              <a:rPr lang="en-US" sz="2000" b="0" i="0" dirty="0">
                <a:effectLst/>
                <a:latin typeface="Söhne"/>
              </a:rPr>
              <a:t> </a:t>
            </a:r>
            <a:r>
              <a:rPr lang="en-US" sz="2000" b="0" i="0" dirty="0" err="1">
                <a:effectLst/>
                <a:latin typeface="Söhne"/>
              </a:rPr>
              <a:t>güncellemenizi</a:t>
            </a:r>
            <a:r>
              <a:rPr lang="en-US" sz="2000" b="0" i="0" dirty="0">
                <a:effectLst/>
                <a:latin typeface="Söhne"/>
              </a:rPr>
              <a:t> </a:t>
            </a:r>
            <a:r>
              <a:rPr lang="en-US" sz="2000" b="0" i="0" dirty="0" err="1">
                <a:effectLst/>
                <a:latin typeface="Söhne"/>
              </a:rPr>
              <a:t>sağlar</a:t>
            </a:r>
            <a:r>
              <a:rPr lang="en-US" sz="2000" b="0" i="0" dirty="0">
                <a:effectLst/>
                <a:latin typeface="Söhne"/>
              </a:rPr>
              <a:t>. Bu, </a:t>
            </a:r>
            <a:r>
              <a:rPr lang="en-US" sz="2000" b="0" i="0" dirty="0" err="1">
                <a:effectLst/>
                <a:latin typeface="Söhne"/>
              </a:rPr>
              <a:t>belirli</a:t>
            </a:r>
            <a:r>
              <a:rPr lang="en-US" sz="2000" b="0" i="0" dirty="0">
                <a:effectLst/>
                <a:latin typeface="Söhne"/>
              </a:rPr>
              <a:t> </a:t>
            </a:r>
            <a:r>
              <a:rPr lang="en-US" sz="2000" b="0" i="0" dirty="0" err="1">
                <a:effectLst/>
                <a:latin typeface="Söhne"/>
              </a:rPr>
              <a:t>sütunlardaki</a:t>
            </a:r>
            <a:r>
              <a:rPr lang="en-US" sz="2000" b="0" i="0" dirty="0">
                <a:effectLst/>
                <a:latin typeface="Söhne"/>
              </a:rPr>
              <a:t> </a:t>
            </a:r>
            <a:r>
              <a:rPr lang="en-US" sz="2000" b="0" i="0" dirty="0" err="1">
                <a:effectLst/>
                <a:latin typeface="Söhne"/>
              </a:rPr>
              <a:t>değerleri</a:t>
            </a:r>
            <a:r>
              <a:rPr lang="en-US" sz="2000" b="0" i="0" dirty="0">
                <a:effectLst/>
                <a:latin typeface="Söhne"/>
              </a:rPr>
              <a:t> </a:t>
            </a:r>
            <a:r>
              <a:rPr lang="en-US" sz="2000" b="0" i="0" dirty="0" err="1">
                <a:effectLst/>
                <a:latin typeface="Söhne"/>
              </a:rPr>
              <a:t>değiştirmeyi</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tüm</a:t>
            </a:r>
            <a:r>
              <a:rPr lang="en-US" sz="2000" b="0" i="0" dirty="0">
                <a:effectLst/>
                <a:latin typeface="Söhne"/>
              </a:rPr>
              <a:t> </a:t>
            </a:r>
            <a:r>
              <a:rPr lang="en-US" sz="2000" b="0" i="0" dirty="0" err="1">
                <a:effectLst/>
                <a:latin typeface="Söhne"/>
              </a:rPr>
              <a:t>kayıtları</a:t>
            </a:r>
            <a:r>
              <a:rPr lang="en-US" sz="2000" b="0" i="0" dirty="0">
                <a:effectLst/>
                <a:latin typeface="Söhne"/>
              </a:rPr>
              <a:t> </a:t>
            </a:r>
            <a:r>
              <a:rPr lang="en-US" sz="2000" b="0" i="0" dirty="0" err="1">
                <a:effectLst/>
                <a:latin typeface="Söhne"/>
              </a:rPr>
              <a:t>güncellemeyi</a:t>
            </a:r>
            <a:r>
              <a:rPr lang="en-US" sz="2000" b="0" i="0" dirty="0">
                <a:effectLst/>
                <a:latin typeface="Söhne"/>
              </a:rPr>
              <a:t> </a:t>
            </a:r>
            <a:r>
              <a:rPr lang="en-US" sz="2000" b="0" i="0" dirty="0" err="1">
                <a:effectLst/>
                <a:latin typeface="Söhne"/>
              </a:rPr>
              <a:t>içerebilir</a:t>
            </a:r>
            <a:r>
              <a:rPr lang="en-US" sz="2000" b="0" i="0" dirty="0">
                <a:effectLst/>
                <a:latin typeface="Söhne"/>
              </a:rPr>
              <a:t>.</a:t>
            </a:r>
            <a:endParaRPr lang="ru-RU" sz="2000" dirty="0"/>
          </a:p>
        </p:txBody>
      </p:sp>
      <p:pic>
        <p:nvPicPr>
          <p:cNvPr id="7" name="Рисунок 6"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5CED3CE5-C042-6B2A-5C50-94FB6E4DC9DB}"/>
              </a:ext>
            </a:extLst>
          </p:cNvPr>
          <p:cNvPicPr>
            <a:picLocks noChangeAspect="1"/>
          </p:cNvPicPr>
          <p:nvPr/>
        </p:nvPicPr>
        <p:blipFill rotWithShape="1">
          <a:blip r:embed="rId2"/>
          <a:srcRect r="7095" b="-1"/>
          <a:stretch/>
        </p:blipFill>
        <p:spPr>
          <a:xfrm>
            <a:off x="5423338" y="2484255"/>
            <a:ext cx="5638471" cy="3714244"/>
          </a:xfrm>
          <a:prstGeom prst="rect">
            <a:avLst/>
          </a:prstGeom>
          <a:ln w="88900" cap="sq" cmpd="thickThin">
            <a:solidFill>
              <a:srgbClr val="000000"/>
            </a:solidFill>
            <a:prstDash val="solid"/>
            <a:miter lim="800000"/>
          </a:ln>
          <a:effectLst>
            <a:innerShdw blurRad="76200">
              <a:srgbClr val="000000"/>
            </a:innerShdw>
          </a:effectLst>
        </p:spPr>
      </p:pic>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B6ACBB98-CD01-B5E4-DA22-7B47B4D0071B}"/>
              </a:ext>
            </a:extLst>
          </p:cNvPr>
          <p:cNvSpPr/>
          <p:nvPr/>
        </p:nvSpPr>
        <p:spPr>
          <a:xfrm>
            <a:off x="5407573" y="3720663"/>
            <a:ext cx="5691351" cy="189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43320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C52ACE8-E275-CCAA-93EC-07C981CF30FE}"/>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İlginiz için teşekkürler</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2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237</Words>
  <Application>Microsoft Office PowerPoint</Application>
  <PresentationFormat>Широкоэкранный</PresentationFormat>
  <Paragraphs>13</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Calibri Light</vt:lpstr>
      <vt:lpstr>Söhne</vt:lpstr>
      <vt:lpstr>Times New Roman</vt:lpstr>
      <vt:lpstr>Тема Office</vt:lpstr>
      <vt:lpstr>ÖBÇ</vt:lpstr>
      <vt:lpstr>SQL'deki INSERT ve UPDATE ifadeleri arasındaki fark nedir? </vt:lpstr>
      <vt:lpstr>Veri ekleme (INSERT):</vt:lpstr>
      <vt:lpstr>Презентация PowerPoint</vt:lpstr>
      <vt:lpstr>Презентация PowerPoint</vt:lpstr>
      <vt:lpstr>Veri sorgusu (SELECT)</vt:lpstr>
      <vt:lpstr>Verileri değiştirme (UPDATE):</vt:lpstr>
      <vt:lpstr>İlginiz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СРС</dc:title>
  <dc:creator>Гүлдана Тулепбек</dc:creator>
  <cp:lastModifiedBy>Гүлдана Тулепбек</cp:lastModifiedBy>
  <cp:revision>4</cp:revision>
  <dcterms:created xsi:type="dcterms:W3CDTF">2023-10-12T10:50:51Z</dcterms:created>
  <dcterms:modified xsi:type="dcterms:W3CDTF">2023-10-17T11:13:14Z</dcterms:modified>
</cp:coreProperties>
</file>