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720" r:id="rId2"/>
  </p:sldMasterIdLst>
  <p:notesMasterIdLst>
    <p:notesMasterId r:id="rId33"/>
  </p:notesMasterIdLst>
  <p:handoutMasterIdLst>
    <p:handoutMasterId r:id="rId34"/>
  </p:handoutMasterIdLst>
  <p:sldIdLst>
    <p:sldId id="670" r:id="rId3"/>
    <p:sldId id="753" r:id="rId4"/>
    <p:sldId id="838" r:id="rId5"/>
    <p:sldId id="859" r:id="rId6"/>
    <p:sldId id="860" r:id="rId7"/>
    <p:sldId id="861" r:id="rId8"/>
    <p:sldId id="833" r:id="rId9"/>
    <p:sldId id="834" r:id="rId10"/>
    <p:sldId id="835" r:id="rId11"/>
    <p:sldId id="836" r:id="rId12"/>
    <p:sldId id="863" r:id="rId13"/>
    <p:sldId id="837" r:id="rId14"/>
    <p:sldId id="858" r:id="rId15"/>
    <p:sldId id="843" r:id="rId16"/>
    <p:sldId id="844" r:id="rId17"/>
    <p:sldId id="845" r:id="rId18"/>
    <p:sldId id="832" r:id="rId19"/>
    <p:sldId id="846" r:id="rId20"/>
    <p:sldId id="855" r:id="rId21"/>
    <p:sldId id="850" r:id="rId22"/>
    <p:sldId id="851" r:id="rId23"/>
    <p:sldId id="852" r:id="rId24"/>
    <p:sldId id="853" r:id="rId25"/>
    <p:sldId id="854" r:id="rId26"/>
    <p:sldId id="862" r:id="rId27"/>
    <p:sldId id="864" r:id="rId28"/>
    <p:sldId id="865" r:id="rId29"/>
    <p:sldId id="812" r:id="rId30"/>
    <p:sldId id="856" r:id="rId31"/>
    <p:sldId id="813" r:id="rId32"/>
  </p:sldIdLst>
  <p:sldSz cx="9906000" cy="6858000" type="A4"/>
  <p:notesSz cx="6883400" cy="9906000"/>
  <p:defaultTextStyle>
    <a:defPPr>
      <a:defRPr lang="fr-FR"/>
    </a:defPPr>
    <a:lvl1pPr algn="l" rtl="0" fontAlgn="base">
      <a:spcBef>
        <a:spcPct val="0"/>
      </a:spcBef>
      <a:spcAft>
        <a:spcPct val="0"/>
      </a:spcAft>
      <a:defRPr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bg2"/>
        </a:solidFill>
        <a:latin typeface="Arial" pitchFamily="34" charset="0"/>
        <a:ea typeface="+mn-ea"/>
        <a:cs typeface="+mn-cs"/>
      </a:defRPr>
    </a:lvl2pPr>
    <a:lvl3pPr marL="914400" algn="l" rtl="0" fontAlgn="base">
      <a:spcBef>
        <a:spcPct val="0"/>
      </a:spcBef>
      <a:spcAft>
        <a:spcPct val="0"/>
      </a:spcAft>
      <a:defRPr kern="1200">
        <a:solidFill>
          <a:schemeClr val="bg2"/>
        </a:solidFill>
        <a:latin typeface="Arial" pitchFamily="34" charset="0"/>
        <a:ea typeface="+mn-ea"/>
        <a:cs typeface="+mn-cs"/>
      </a:defRPr>
    </a:lvl3pPr>
    <a:lvl4pPr marL="1371600" algn="l" rtl="0" fontAlgn="base">
      <a:spcBef>
        <a:spcPct val="0"/>
      </a:spcBef>
      <a:spcAft>
        <a:spcPct val="0"/>
      </a:spcAft>
      <a:defRPr kern="1200">
        <a:solidFill>
          <a:schemeClr val="bg2"/>
        </a:solidFill>
        <a:latin typeface="Arial" pitchFamily="34" charset="0"/>
        <a:ea typeface="+mn-ea"/>
        <a:cs typeface="+mn-cs"/>
      </a:defRPr>
    </a:lvl4pPr>
    <a:lvl5pPr marL="1828800" algn="l" rtl="0" fontAlgn="base">
      <a:spcBef>
        <a:spcPct val="0"/>
      </a:spcBef>
      <a:spcAft>
        <a:spcPct val="0"/>
      </a:spcAft>
      <a:defRPr kern="1200">
        <a:solidFill>
          <a:schemeClr val="bg2"/>
        </a:solidFill>
        <a:latin typeface="Arial" pitchFamily="34" charset="0"/>
        <a:ea typeface="+mn-ea"/>
        <a:cs typeface="+mn-cs"/>
      </a:defRPr>
    </a:lvl5pPr>
    <a:lvl6pPr marL="2286000" algn="l" defTabSz="914400" rtl="0" eaLnBrk="1" latinLnBrk="0" hangingPunct="1">
      <a:defRPr kern="1200">
        <a:solidFill>
          <a:schemeClr val="bg2"/>
        </a:solidFill>
        <a:latin typeface="Arial" pitchFamily="34" charset="0"/>
        <a:ea typeface="+mn-ea"/>
        <a:cs typeface="+mn-cs"/>
      </a:defRPr>
    </a:lvl6pPr>
    <a:lvl7pPr marL="2743200" algn="l" defTabSz="914400" rtl="0" eaLnBrk="1" latinLnBrk="0" hangingPunct="1">
      <a:defRPr kern="1200">
        <a:solidFill>
          <a:schemeClr val="bg2"/>
        </a:solidFill>
        <a:latin typeface="Arial" pitchFamily="34" charset="0"/>
        <a:ea typeface="+mn-ea"/>
        <a:cs typeface="+mn-cs"/>
      </a:defRPr>
    </a:lvl7pPr>
    <a:lvl8pPr marL="3200400" algn="l" defTabSz="914400" rtl="0" eaLnBrk="1" latinLnBrk="0" hangingPunct="1">
      <a:defRPr kern="1200">
        <a:solidFill>
          <a:schemeClr val="bg2"/>
        </a:solidFill>
        <a:latin typeface="Arial" pitchFamily="34" charset="0"/>
        <a:ea typeface="+mn-ea"/>
        <a:cs typeface="+mn-cs"/>
      </a:defRPr>
    </a:lvl8pPr>
    <a:lvl9pPr marL="3657600" algn="l" defTabSz="914400" rtl="0" eaLnBrk="1" latinLnBrk="0" hangingPunct="1">
      <a:defRPr kern="1200">
        <a:solidFill>
          <a:schemeClr val="bg2"/>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showPr>
  <p:clrMru>
    <a:srgbClr val="C00000"/>
    <a:srgbClr val="B7FFCE"/>
    <a:srgbClr val="FF0000"/>
    <a:srgbClr val="5F5F5F"/>
    <a:srgbClr val="969696"/>
    <a:srgbClr val="000000"/>
    <a:srgbClr val="FAFD00"/>
    <a:srgbClr val="C0C0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6134" autoAdjust="0"/>
  </p:normalViewPr>
  <p:slideViewPr>
    <p:cSldViewPr>
      <p:cViewPr varScale="1">
        <p:scale>
          <a:sx n="71" d="100"/>
          <a:sy n="71" d="100"/>
        </p:scale>
        <p:origin x="-1416"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548" y="-90"/>
      </p:cViewPr>
      <p:guideLst>
        <p:guide orient="horz" pos="3120"/>
        <p:guide pos="216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7575" y="4724400"/>
            <a:ext cx="5046663" cy="4187825"/>
          </a:xfrm>
          <a:prstGeom prst="rect">
            <a:avLst/>
          </a:prstGeom>
          <a:noFill/>
          <a:ln w="9525">
            <a:noFill/>
            <a:miter lim="800000"/>
            <a:headEnd/>
            <a:tailEnd/>
          </a:ln>
          <a:effectLst/>
        </p:spPr>
        <p:txBody>
          <a:bodyPr vert="horz" wrap="square" lIns="91447" tIns="44921" rIns="91447" bIns="44921" numCol="1" anchor="t" anchorCtr="0" compatLnSpc="1">
            <a:prstTxWarp prst="textNoShape">
              <a:avLst/>
            </a:prstTxWarp>
          </a:bodyPr>
          <a:lstStyle/>
          <a:p>
            <a:pPr lvl="0"/>
            <a:r>
              <a:rPr lang="fr-FR" altLang="zh-CN" noProof="0" smtClean="0"/>
              <a:t>Cliquez pour modifier les styles de texte du masque</a:t>
            </a:r>
          </a:p>
          <a:p>
            <a:pPr lvl="1"/>
            <a:r>
              <a:rPr lang="fr-FR" altLang="zh-CN" noProof="0" smtClean="0"/>
              <a:t>Second niveau</a:t>
            </a:r>
          </a:p>
          <a:p>
            <a:pPr lvl="2"/>
            <a:r>
              <a:rPr lang="fr-FR" altLang="zh-CN" noProof="0" smtClean="0"/>
              <a:t>Troisième niveau</a:t>
            </a:r>
          </a:p>
          <a:p>
            <a:pPr lvl="3"/>
            <a:r>
              <a:rPr lang="fr-FR" altLang="zh-CN" noProof="0" smtClean="0"/>
              <a:t>Quatrième niveau</a:t>
            </a:r>
          </a:p>
          <a:p>
            <a:pPr lvl="4"/>
            <a:r>
              <a:rPr lang="fr-FR" altLang="zh-CN" noProof="0" smtClean="0"/>
              <a:t>Cinquième niveau</a:t>
            </a:r>
          </a:p>
        </p:txBody>
      </p:sp>
      <p:sp>
        <p:nvSpPr>
          <p:cNvPr id="28675" name="Rectangle 3"/>
          <p:cNvSpPr>
            <a:spLocks noGrp="1" noRot="1" noChangeAspect="1" noChangeArrowheads="1" noTextEdit="1"/>
          </p:cNvSpPr>
          <p:nvPr>
            <p:ph type="sldImg" idx="2"/>
          </p:nvPr>
        </p:nvSpPr>
        <p:spPr bwMode="auto">
          <a:xfrm>
            <a:off x="1087438" y="946150"/>
            <a:ext cx="4708525" cy="3260725"/>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r>
              <a:rPr lang="fr-FR" altLang="zh-CN" smtClean="0"/>
              <a:t>Template of Project report in PSC for PPR (Project Progress Review)</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US" altLang="zh-CN" smtClean="0">
                <a:solidFill>
                  <a:srgbClr val="0033CC"/>
                </a:solidFill>
              </a:rPr>
              <a:t>?? To find the contents for this page.</a:t>
            </a:r>
          </a:p>
          <a:p>
            <a:r>
              <a:rPr lang="en-US" altLang="zh-CN" smtClean="0">
                <a:solidFill>
                  <a:srgbClr val="0033CC"/>
                </a:solidFill>
              </a:rPr>
              <a:t>To add more information about how to right and which tools to use.</a:t>
            </a:r>
          </a:p>
          <a:p>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xfrm>
            <a:off x="3899000" y="9408981"/>
            <a:ext cx="2982807" cy="495300"/>
          </a:xfrm>
          <a:prstGeom prst="rect">
            <a:avLst/>
          </a:prstGeom>
          <a:noFill/>
        </p:spPr>
        <p:txBody>
          <a:bodyPr lIns="95939" tIns="47969" rIns="95939" bIns="47969"/>
          <a:lstStyle/>
          <a:p>
            <a:fld id="{48C6D974-2FDF-40E8-AD04-910931405819}" type="slidenum">
              <a:rPr lang="zh-CN" altLang="en-GB" smtClean="0"/>
              <a:pPr/>
              <a:t>19</a:t>
            </a:fld>
            <a:endParaRPr lang="en-GB" altLang="zh-CN" smtClean="0"/>
          </a:p>
        </p:txBody>
      </p:sp>
      <p:sp>
        <p:nvSpPr>
          <p:cNvPr id="147459" name="Rectangle 2"/>
          <p:cNvSpPr>
            <a:spLocks noGrp="1" noRot="1" noChangeAspect="1" noChangeArrowheads="1" noTextEdit="1"/>
          </p:cNvSpPr>
          <p:nvPr>
            <p:ph type="sldImg"/>
          </p:nvPr>
        </p:nvSpPr>
        <p:spPr>
          <a:xfrm>
            <a:off x="1089025" y="946150"/>
            <a:ext cx="4706938" cy="3260725"/>
          </a:xfrm>
          <a:ln/>
        </p:spPr>
      </p:sp>
      <p:sp>
        <p:nvSpPr>
          <p:cNvPr id="147460" name="Rectangle 3"/>
          <p:cNvSpPr>
            <a:spLocks noGrp="1" noChangeArrowheads="1"/>
          </p:cNvSpPr>
          <p:nvPr>
            <p:ph type="body" idx="1"/>
          </p:nvPr>
        </p:nvSpPr>
        <p:spPr>
          <a:xfrm>
            <a:off x="917787" y="4724268"/>
            <a:ext cx="5046234" cy="4187692"/>
          </a:xfrm>
          <a:noFill/>
          <a:ln/>
        </p:spPr>
        <p:txBody>
          <a:bodyPr/>
          <a:lstStyle/>
          <a:p>
            <a:pPr eaLnBrk="1" hangingPunct="1"/>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758825" y="742950"/>
            <a:ext cx="5365750" cy="3714750"/>
          </a:xfrm>
          <a:ln/>
        </p:spPr>
      </p:sp>
      <p:sp>
        <p:nvSpPr>
          <p:cNvPr id="45059" name="Rectangle 3"/>
          <p:cNvSpPr>
            <a:spLocks noGrp="1" noChangeArrowheads="1"/>
          </p:cNvSpPr>
          <p:nvPr>
            <p:ph type="body" idx="1"/>
          </p:nvPr>
        </p:nvSpPr>
        <p:spPr>
          <a:xfrm>
            <a:off x="688975" y="4705350"/>
            <a:ext cx="5505450" cy="4457700"/>
          </a:xfrm>
          <a:noFill/>
          <a:ln/>
        </p:spPr>
        <p:txBody>
          <a:bodyPr/>
          <a:lstStyle/>
          <a:p>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758825" y="742950"/>
            <a:ext cx="5365750" cy="3714750"/>
          </a:xfrm>
          <a:ln/>
        </p:spPr>
      </p:sp>
      <p:sp>
        <p:nvSpPr>
          <p:cNvPr id="45059" name="Rectangle 3"/>
          <p:cNvSpPr>
            <a:spLocks noGrp="1" noChangeArrowheads="1"/>
          </p:cNvSpPr>
          <p:nvPr>
            <p:ph type="body" idx="1"/>
          </p:nvPr>
        </p:nvSpPr>
        <p:spPr>
          <a:xfrm>
            <a:off x="688975" y="4705350"/>
            <a:ext cx="5505450" cy="4457700"/>
          </a:xfrm>
          <a:noFill/>
          <a:ln/>
        </p:spPr>
        <p:txBody>
          <a:bodyPr/>
          <a:lstStyle/>
          <a:p>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758825" y="742950"/>
            <a:ext cx="5365750" cy="3714750"/>
          </a:xfrm>
          <a:ln/>
        </p:spPr>
      </p:sp>
      <p:sp>
        <p:nvSpPr>
          <p:cNvPr id="45059" name="Rectangle 3"/>
          <p:cNvSpPr>
            <a:spLocks noGrp="1" noChangeArrowheads="1"/>
          </p:cNvSpPr>
          <p:nvPr>
            <p:ph type="body" idx="1"/>
          </p:nvPr>
        </p:nvSpPr>
        <p:spPr>
          <a:xfrm>
            <a:off x="688975" y="4705350"/>
            <a:ext cx="5505450" cy="4457700"/>
          </a:xfrm>
          <a:noFill/>
          <a:ln/>
        </p:spPr>
        <p:txBody>
          <a:bodyPr/>
          <a:lstStyle/>
          <a:p>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758825" y="742950"/>
            <a:ext cx="5365750" cy="3714750"/>
          </a:xfrm>
          <a:ln/>
        </p:spPr>
      </p:sp>
      <p:sp>
        <p:nvSpPr>
          <p:cNvPr id="45059" name="Rectangle 3"/>
          <p:cNvSpPr>
            <a:spLocks noGrp="1" noChangeArrowheads="1"/>
          </p:cNvSpPr>
          <p:nvPr>
            <p:ph type="body" idx="1"/>
          </p:nvPr>
        </p:nvSpPr>
        <p:spPr>
          <a:xfrm>
            <a:off x="688975" y="4705350"/>
            <a:ext cx="5505450" cy="4457700"/>
          </a:xfrm>
          <a:noFill/>
          <a:ln/>
        </p:spPr>
        <p:txBody>
          <a:bodyPr/>
          <a:lstStyle/>
          <a:p>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xfrm>
            <a:off x="3899000" y="9408981"/>
            <a:ext cx="2982807" cy="495300"/>
          </a:xfrm>
          <a:prstGeom prst="rect">
            <a:avLst/>
          </a:prstGeom>
          <a:noFill/>
        </p:spPr>
        <p:txBody>
          <a:bodyPr lIns="95939" tIns="47969" rIns="95939" bIns="47969"/>
          <a:lstStyle/>
          <a:p>
            <a:fld id="{39F0A449-D1CE-4F89-B28B-AB90D7C586DC}" type="slidenum">
              <a:rPr lang="zh-CN" altLang="en-GB" smtClean="0"/>
              <a:pPr/>
              <a:t>29</a:t>
            </a:fld>
            <a:endParaRPr lang="en-GB" altLang="zh-CN" smtClean="0"/>
          </a:p>
        </p:txBody>
      </p:sp>
      <p:sp>
        <p:nvSpPr>
          <p:cNvPr id="154627" name="Rectangle 2"/>
          <p:cNvSpPr>
            <a:spLocks noGrp="1" noRot="1" noChangeAspect="1" noChangeArrowheads="1" noTextEdit="1"/>
          </p:cNvSpPr>
          <p:nvPr>
            <p:ph type="sldImg"/>
          </p:nvPr>
        </p:nvSpPr>
        <p:spPr>
          <a:xfrm>
            <a:off x="1089025" y="946150"/>
            <a:ext cx="4706938" cy="3260725"/>
          </a:xfrm>
          <a:ln/>
        </p:spPr>
      </p:sp>
      <p:sp>
        <p:nvSpPr>
          <p:cNvPr id="154628" name="Rectangle 3"/>
          <p:cNvSpPr>
            <a:spLocks noGrp="1" noChangeArrowheads="1"/>
          </p:cNvSpPr>
          <p:nvPr>
            <p:ph type="body" idx="1"/>
          </p:nvPr>
        </p:nvSpPr>
        <p:spPr>
          <a:xfrm>
            <a:off x="917787" y="4724268"/>
            <a:ext cx="5046234" cy="4187692"/>
          </a:xfrm>
          <a:noFill/>
          <a:ln/>
        </p:spPr>
        <p:txBody>
          <a:bodyPr/>
          <a:lstStyle/>
          <a:p>
            <a:pPr eaLnBrk="1" hangingPunct="1"/>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3898900" y="9409113"/>
            <a:ext cx="2982913" cy="495300"/>
          </a:xfrm>
          <a:prstGeom prst="rect">
            <a:avLst/>
          </a:prstGeom>
          <a:noFill/>
          <a:ln>
            <a:miter lim="800000"/>
            <a:headEnd/>
            <a:tailEnd/>
          </a:ln>
        </p:spPr>
        <p:txBody>
          <a:bodyPr lIns="95034" tIns="47517" rIns="95034" bIns="47517"/>
          <a:lstStyle/>
          <a:p>
            <a:fld id="{526B8F14-7645-4ED6-9322-46051C0CC0C7}" type="slidenum">
              <a:rPr lang="zh-CN" altLang="en-GB"/>
              <a:pPr/>
              <a:t>3</a:t>
            </a:fld>
            <a:endParaRPr lang="en-GB"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758825" y="742950"/>
            <a:ext cx="5365750" cy="3714750"/>
          </a:xfrm>
          <a:ln/>
        </p:spPr>
      </p:sp>
      <p:sp>
        <p:nvSpPr>
          <p:cNvPr id="31747" name="Rectangle 3"/>
          <p:cNvSpPr>
            <a:spLocks noGrp="1" noChangeArrowheads="1"/>
          </p:cNvSpPr>
          <p:nvPr>
            <p:ph type="body" idx="1"/>
          </p:nvPr>
        </p:nvSpPr>
        <p:spPr>
          <a:xfrm>
            <a:off x="688975" y="4705350"/>
            <a:ext cx="5505450" cy="4457700"/>
          </a:xfrm>
          <a:noFill/>
          <a:ln/>
        </p:spPr>
        <p:txBody>
          <a:bodyPr/>
          <a:lstStyle/>
          <a:p>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758825" y="742950"/>
            <a:ext cx="5365750" cy="3714750"/>
          </a:xfrm>
          <a:ln/>
        </p:spPr>
      </p:sp>
      <p:sp>
        <p:nvSpPr>
          <p:cNvPr id="32771" name="Rectangle 3"/>
          <p:cNvSpPr>
            <a:spLocks noGrp="1" noChangeArrowheads="1"/>
          </p:cNvSpPr>
          <p:nvPr>
            <p:ph type="body" idx="1"/>
          </p:nvPr>
        </p:nvSpPr>
        <p:spPr>
          <a:xfrm>
            <a:off x="688975" y="4705350"/>
            <a:ext cx="5505450" cy="4457700"/>
          </a:xfrm>
          <a:noFill/>
          <a:ln/>
        </p:spPr>
        <p:txBody>
          <a:bodyPr/>
          <a:lstStyle/>
          <a:p>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758825" y="742950"/>
            <a:ext cx="5365750" cy="3714750"/>
          </a:xfrm>
          <a:ln/>
        </p:spPr>
      </p:sp>
      <p:sp>
        <p:nvSpPr>
          <p:cNvPr id="33795" name="Rectangle 3"/>
          <p:cNvSpPr>
            <a:spLocks noGrp="1" noChangeArrowheads="1"/>
          </p:cNvSpPr>
          <p:nvPr>
            <p:ph type="body" idx="1"/>
          </p:nvPr>
        </p:nvSpPr>
        <p:spPr>
          <a:xfrm>
            <a:off x="688975" y="4705350"/>
            <a:ext cx="5505450" cy="4457700"/>
          </a:xfrm>
          <a:noFill/>
          <a:ln/>
        </p:spPr>
        <p:txBody>
          <a:bodyPr/>
          <a:lstStyle/>
          <a:p>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srcRect/>
          <a:stretch>
            <a:fillRect/>
          </a:stretch>
        </p:blipFill>
        <p:spPr bwMode="auto">
          <a:xfrm>
            <a:off x="6746875" y="5734050"/>
            <a:ext cx="2790825" cy="941388"/>
          </a:xfrm>
          <a:prstGeom prst="rect">
            <a:avLst/>
          </a:prstGeom>
          <a:noFill/>
          <a:ln w="9525">
            <a:noFill/>
            <a:miter lim="800000"/>
            <a:headEnd/>
            <a:tailEnd/>
          </a:ln>
        </p:spPr>
      </p:pic>
      <p:sp>
        <p:nvSpPr>
          <p:cNvPr id="77826" name="Rectangle 2"/>
          <p:cNvSpPr>
            <a:spLocks noGrp="1" noChangeArrowheads="1"/>
          </p:cNvSpPr>
          <p:nvPr>
            <p:ph type="ctrTitle"/>
          </p:nvPr>
        </p:nvSpPr>
        <p:spPr>
          <a:xfrm>
            <a:off x="468313" y="77788"/>
            <a:ext cx="8969375" cy="1550987"/>
          </a:xfrm>
        </p:spPr>
        <p:txBody>
          <a:bodyPr/>
          <a:lstStyle>
            <a:lvl1pPr>
              <a:defRPr sz="4800"/>
            </a:lvl1pPr>
          </a:lstStyle>
          <a:p>
            <a:r>
              <a:rPr lang="en-US"/>
              <a:t>title</a:t>
            </a:r>
          </a:p>
        </p:txBody>
      </p:sp>
      <p:sp>
        <p:nvSpPr>
          <p:cNvPr id="77827" name="Rectangle 3"/>
          <p:cNvSpPr>
            <a:spLocks noGrp="1" noChangeArrowheads="1"/>
          </p:cNvSpPr>
          <p:nvPr>
            <p:ph type="subTitle" idx="1"/>
          </p:nvPr>
        </p:nvSpPr>
        <p:spPr>
          <a:xfrm>
            <a:off x="468313" y="1773238"/>
            <a:ext cx="5383212" cy="1655762"/>
          </a:xfrm>
        </p:spPr>
        <p:txBody>
          <a:bodyPr tIns="45720" rIns="54000" bIns="45720"/>
          <a:lstStyle>
            <a:lvl1pPr marL="0" indent="0">
              <a:buFont typeface="Arial" pitchFamily="34" charset="0"/>
              <a:buNone/>
              <a:defRPr>
                <a:solidFill>
                  <a:schemeClr val="tx1"/>
                </a:solidFill>
              </a:defRPr>
            </a:lvl1pPr>
          </a:lstStyle>
          <a:p>
            <a:r>
              <a:rPr lang="en-US"/>
              <a:t>sub-title</a:t>
            </a:r>
          </a:p>
        </p:txBody>
      </p:sp>
      <p:sp>
        <p:nvSpPr>
          <p:cNvPr id="5" name="Footer Placeholder 4"/>
          <p:cNvSpPr>
            <a:spLocks noGrp="1" noChangeArrowheads="1"/>
          </p:cNvSpPr>
          <p:nvPr>
            <p:ph type="ftr" sz="quarter" idx="10"/>
          </p:nvPr>
        </p:nvSpPr>
        <p:spPr bwMode="auto">
          <a:xfrm>
            <a:off x="6904038" y="5229225"/>
            <a:ext cx="2459037"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9600">
                <a:solidFill>
                  <a:schemeClr val="tx1"/>
                </a:solidFill>
                <a:ea typeface="宋体" pitchFamily="2" charset="-122"/>
              </a:defRPr>
            </a:lvl1pPr>
          </a:lstStyle>
          <a:p>
            <a:pPr>
              <a:defRPr/>
            </a:pPr>
            <a:endParaRPr lang="en-US" altLang="zh-CN"/>
          </a:p>
        </p:txBody>
      </p:sp>
    </p:spTree>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6138" y="908050"/>
            <a:ext cx="2241550" cy="5391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908050"/>
            <a:ext cx="6575425" cy="5391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908050"/>
            <a:ext cx="8969375" cy="6492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68313" y="1773238"/>
            <a:ext cx="4408487"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9200" y="1773238"/>
            <a:ext cx="4408488"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9200" y="4111625"/>
            <a:ext cx="4408488"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8313" y="908050"/>
            <a:ext cx="8969375" cy="6492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68313" y="1773238"/>
            <a:ext cx="8969375" cy="4525962"/>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srcRect/>
          <a:stretch>
            <a:fillRect/>
          </a:stretch>
        </p:blipFill>
        <p:spPr bwMode="auto">
          <a:xfrm>
            <a:off x="6746875" y="5734050"/>
            <a:ext cx="2790825" cy="941388"/>
          </a:xfrm>
          <a:prstGeom prst="rect">
            <a:avLst/>
          </a:prstGeom>
          <a:noFill/>
          <a:ln w="9525">
            <a:noFill/>
            <a:miter lim="800000"/>
            <a:headEnd/>
            <a:tailEnd/>
          </a:ln>
        </p:spPr>
      </p:pic>
      <p:sp>
        <p:nvSpPr>
          <p:cNvPr id="77826" name="Rectangle 2"/>
          <p:cNvSpPr>
            <a:spLocks noGrp="1" noChangeArrowheads="1"/>
          </p:cNvSpPr>
          <p:nvPr>
            <p:ph type="ctrTitle"/>
          </p:nvPr>
        </p:nvSpPr>
        <p:spPr>
          <a:xfrm>
            <a:off x="468313" y="77788"/>
            <a:ext cx="8969375" cy="1550987"/>
          </a:xfrm>
        </p:spPr>
        <p:txBody>
          <a:bodyPr/>
          <a:lstStyle>
            <a:lvl1pPr>
              <a:defRPr sz="4800"/>
            </a:lvl1pPr>
          </a:lstStyle>
          <a:p>
            <a:r>
              <a:rPr lang="en-US"/>
              <a:t>title</a:t>
            </a:r>
          </a:p>
        </p:txBody>
      </p:sp>
      <p:sp>
        <p:nvSpPr>
          <p:cNvPr id="77827" name="Rectangle 3"/>
          <p:cNvSpPr>
            <a:spLocks noGrp="1" noChangeArrowheads="1"/>
          </p:cNvSpPr>
          <p:nvPr>
            <p:ph type="subTitle" idx="1"/>
          </p:nvPr>
        </p:nvSpPr>
        <p:spPr>
          <a:xfrm>
            <a:off x="468313" y="1773238"/>
            <a:ext cx="5383212" cy="1655762"/>
          </a:xfrm>
        </p:spPr>
        <p:txBody>
          <a:bodyPr tIns="45720" rIns="54000" bIns="45720"/>
          <a:lstStyle>
            <a:lvl1pPr marL="0" indent="0">
              <a:buFont typeface="Arial" pitchFamily="34" charset="0"/>
              <a:buNone/>
              <a:defRPr>
                <a:solidFill>
                  <a:schemeClr val="tx1"/>
                </a:solidFill>
              </a:defRPr>
            </a:lvl1pPr>
          </a:lstStyle>
          <a:p>
            <a:r>
              <a:rPr lang="en-US"/>
              <a:t>sub-title</a:t>
            </a:r>
          </a:p>
        </p:txBody>
      </p:sp>
      <p:sp>
        <p:nvSpPr>
          <p:cNvPr id="5" name="Footer Placeholder 4"/>
          <p:cNvSpPr>
            <a:spLocks noGrp="1" noChangeArrowheads="1"/>
          </p:cNvSpPr>
          <p:nvPr>
            <p:ph type="ftr" sz="quarter" idx="10"/>
          </p:nvPr>
        </p:nvSpPr>
        <p:spPr bwMode="auto">
          <a:xfrm>
            <a:off x="6904038" y="5229225"/>
            <a:ext cx="2459037"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9600">
                <a:solidFill>
                  <a:srgbClr val="FFFFFF"/>
                </a:solidFill>
                <a:ea typeface="宋体" pitchFamily="2" charset="-122"/>
              </a:defRPr>
            </a:lvl1pPr>
          </a:lstStyle>
          <a:p>
            <a:pPr>
              <a:defRPr/>
            </a:pPr>
            <a:endParaRPr lang="en-US" altLang="zh-CN"/>
          </a:p>
        </p:txBody>
      </p:sp>
    </p:spTree>
  </p:cSld>
  <p:clrMapOvr>
    <a:overrideClrMapping bg1="dk2" tx1="lt1" bg2="dk1"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773238"/>
            <a:ext cx="440848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773238"/>
            <a:ext cx="44084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6138" y="908050"/>
            <a:ext cx="2241550" cy="5391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908050"/>
            <a:ext cx="6575425" cy="5391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908050"/>
            <a:ext cx="8969375" cy="6492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68313" y="1773238"/>
            <a:ext cx="4408487"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9200" y="1773238"/>
            <a:ext cx="4408488"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9200" y="4111625"/>
            <a:ext cx="4408488"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8313" y="908050"/>
            <a:ext cx="8969375" cy="6492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68313" y="1773238"/>
            <a:ext cx="8969375" cy="4525962"/>
          </a:xfrm>
        </p:spPr>
        <p:txBody>
          <a:bodyPr/>
          <a:lstStyle/>
          <a:p>
            <a:pPr lvl="0"/>
            <a:endParaRPr lang="en-US" noProof="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773238"/>
            <a:ext cx="440848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773238"/>
            <a:ext cx="4408488"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9321800" y="6599238"/>
            <a:ext cx="312738" cy="69850"/>
          </a:xfrm>
          <a:prstGeom prst="rect">
            <a:avLst/>
          </a:prstGeom>
          <a:noFill/>
          <a:ln w="9525">
            <a:noFill/>
            <a:miter lim="800000"/>
            <a:headEnd/>
            <a:tailEnd/>
          </a:ln>
          <a:effectLst/>
        </p:spPr>
        <p:txBody>
          <a:bodyPr lIns="0" tIns="0" rIns="0" bIns="0"/>
          <a:lstStyle/>
          <a:p>
            <a:pPr defTabSz="661988" eaLnBrk="0" hangingPunct="0">
              <a:defRPr/>
            </a:pPr>
            <a:fld id="{15874A34-C630-4A92-84E7-4788A6658F23}" type="slidenum">
              <a:rPr lang="fr-FR" altLang="zh-CN" sz="800">
                <a:ea typeface="宋体" pitchFamily="2" charset="-122"/>
              </a:rPr>
              <a:pPr defTabSz="661988" eaLnBrk="0" hangingPunct="0">
                <a:defRPr/>
              </a:pPr>
              <a:t>‹#›</a:t>
            </a:fld>
            <a:endParaRPr lang="fr-FR" altLang="zh-CN" sz="800">
              <a:ea typeface="宋体" pitchFamily="2" charset="-122"/>
            </a:endParaRPr>
          </a:p>
        </p:txBody>
      </p:sp>
      <p:sp>
        <p:nvSpPr>
          <p:cNvPr id="2051" name="Rectangle 4"/>
          <p:cNvSpPr>
            <a:spLocks noGrp="1" noChangeArrowheads="1"/>
          </p:cNvSpPr>
          <p:nvPr>
            <p:ph type="body" idx="1"/>
          </p:nvPr>
        </p:nvSpPr>
        <p:spPr bwMode="auto">
          <a:xfrm>
            <a:off x="468313" y="1773238"/>
            <a:ext cx="8969375" cy="4525962"/>
          </a:xfrm>
          <a:prstGeom prst="rect">
            <a:avLst/>
          </a:prstGeom>
          <a:noFill/>
          <a:ln w="9525">
            <a:noFill/>
            <a:miter lim="800000"/>
            <a:headEnd/>
            <a:tailEnd/>
          </a:ln>
        </p:spPr>
        <p:txBody>
          <a:bodyPr vert="horz" wrap="square" lIns="0" tIns="0" rIns="18000" bIns="10800" numCol="1" anchor="t" anchorCtr="0" compatLnSpc="1">
            <a:prstTxWarp prst="textNoShape">
              <a:avLst/>
            </a:prstTxWarp>
          </a:bodyPr>
          <a:lstStyle/>
          <a:p>
            <a:pPr lvl="0"/>
            <a:r>
              <a:rPr lang="en-US" altLang="zh-CN" smtClean="0"/>
              <a:t>First level</a:t>
            </a:r>
          </a:p>
          <a:p>
            <a:pPr lvl="1"/>
            <a:r>
              <a:rPr lang="en-US" altLang="zh-CN" smtClean="0"/>
              <a:t>Second level</a:t>
            </a:r>
          </a:p>
          <a:p>
            <a:pPr lvl="2"/>
            <a:r>
              <a:rPr lang="en-US" altLang="zh-CN" smtClean="0"/>
              <a:t>Third level</a:t>
            </a:r>
          </a:p>
        </p:txBody>
      </p:sp>
      <p:sp>
        <p:nvSpPr>
          <p:cNvPr id="2052" name="Rectangle 5"/>
          <p:cNvSpPr>
            <a:spLocks noGrp="1" noChangeArrowheads="1"/>
          </p:cNvSpPr>
          <p:nvPr>
            <p:ph type="title"/>
          </p:nvPr>
        </p:nvSpPr>
        <p:spPr bwMode="auto">
          <a:xfrm>
            <a:off x="468313" y="908050"/>
            <a:ext cx="8969375" cy="649288"/>
          </a:xfrm>
          <a:prstGeom prst="rect">
            <a:avLst/>
          </a:prstGeom>
          <a:noFill/>
          <a:ln w="9525">
            <a:noFill/>
            <a:miter lim="800000"/>
            <a:headEnd/>
            <a:tailEnd/>
          </a:ln>
        </p:spPr>
        <p:txBody>
          <a:bodyPr vert="horz" wrap="square" lIns="0" tIns="10800" rIns="0" bIns="10800" numCol="1" anchor="ctr" anchorCtr="0" compatLnSpc="1">
            <a:prstTxWarp prst="textNoShape">
              <a:avLst/>
            </a:prstTxWarp>
          </a:bodyPr>
          <a:lstStyle/>
          <a:p>
            <a:pPr lvl="0"/>
            <a:r>
              <a:rPr lang="en-US" altLang="zh-CN" smtClean="0"/>
              <a:t>Title</a:t>
            </a:r>
          </a:p>
        </p:txBody>
      </p:sp>
      <p:sp>
        <p:nvSpPr>
          <p:cNvPr id="76806" name="Rectangle 6"/>
          <p:cNvSpPr>
            <a:spLocks noChangeArrowheads="1"/>
          </p:cNvSpPr>
          <p:nvPr/>
        </p:nvSpPr>
        <p:spPr bwMode="auto">
          <a:xfrm>
            <a:off x="488950" y="6597650"/>
            <a:ext cx="4957763" cy="122238"/>
          </a:xfrm>
          <a:prstGeom prst="rect">
            <a:avLst/>
          </a:prstGeom>
          <a:noFill/>
          <a:ln w="9525">
            <a:noFill/>
            <a:miter lim="800000"/>
            <a:headEnd/>
            <a:tailEnd/>
          </a:ln>
          <a:effectLst/>
        </p:spPr>
        <p:txBody>
          <a:bodyPr wrap="none" lIns="0" tIns="0" rIns="0" bIns="0">
            <a:spAutoFit/>
          </a:bodyPr>
          <a:lstStyle/>
          <a:p>
            <a:pPr defTabSz="661988" eaLnBrk="0" hangingPunct="0">
              <a:defRPr/>
            </a:pPr>
            <a:r>
              <a:rPr lang="en-US" sz="800"/>
              <a:t> Industry Business// System Consistency &amp; Innovation// AOC China// Template stage gate</a:t>
            </a:r>
            <a:r>
              <a:rPr lang="fr-FR" altLang="zh-CN" sz="800">
                <a:ea typeface="宋体" pitchFamily="2" charset="-122"/>
              </a:rPr>
              <a:t> V1.0 // March 2012</a:t>
            </a:r>
            <a:endParaRPr lang="en-US" sz="800">
              <a:ea typeface="宋体" pitchFamily="2" charset="-122"/>
            </a:endParaRPr>
          </a:p>
        </p:txBody>
      </p:sp>
    </p:spTree>
  </p:cSld>
  <p:clrMap bg1="lt1" tx1="dk1" bg2="lt2" tx2="dk2" accent1="accent1" accent2="accent2" accent3="accent3" accent4="accent4" accent5="accent5" accent6="accent6" hlink="hlink" folHlink="folHlink"/>
  <p:sldLayoutIdLst>
    <p:sldLayoutId id="2147483760"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accent1"/>
          </a:solidFill>
          <a:latin typeface="+mj-lt"/>
          <a:ea typeface="+mj-ea"/>
          <a:cs typeface="+mj-cs"/>
        </a:defRPr>
      </a:lvl1pPr>
      <a:lvl2pPr algn="l" rtl="0" eaLnBrk="0" fontAlgn="base" hangingPunct="0">
        <a:spcBef>
          <a:spcPct val="0"/>
        </a:spcBef>
        <a:spcAft>
          <a:spcPct val="0"/>
        </a:spcAft>
        <a:defRPr sz="3600">
          <a:solidFill>
            <a:schemeClr val="accent1"/>
          </a:solidFill>
          <a:latin typeface="Arial" pitchFamily="34" charset="0"/>
        </a:defRPr>
      </a:lvl2pPr>
      <a:lvl3pPr algn="l" rtl="0" eaLnBrk="0" fontAlgn="base" hangingPunct="0">
        <a:spcBef>
          <a:spcPct val="0"/>
        </a:spcBef>
        <a:spcAft>
          <a:spcPct val="0"/>
        </a:spcAft>
        <a:defRPr sz="3600">
          <a:solidFill>
            <a:schemeClr val="accent1"/>
          </a:solidFill>
          <a:latin typeface="Arial" pitchFamily="34" charset="0"/>
        </a:defRPr>
      </a:lvl3pPr>
      <a:lvl4pPr algn="l" rtl="0" eaLnBrk="0" fontAlgn="base" hangingPunct="0">
        <a:spcBef>
          <a:spcPct val="0"/>
        </a:spcBef>
        <a:spcAft>
          <a:spcPct val="0"/>
        </a:spcAft>
        <a:defRPr sz="3600">
          <a:solidFill>
            <a:schemeClr val="accent1"/>
          </a:solidFill>
          <a:latin typeface="Arial" pitchFamily="34" charset="0"/>
        </a:defRPr>
      </a:lvl4pPr>
      <a:lvl5pPr algn="l" rtl="0" eaLnBrk="0" fontAlgn="base" hangingPunct="0">
        <a:spcBef>
          <a:spcPct val="0"/>
        </a:spcBef>
        <a:spcAft>
          <a:spcPct val="0"/>
        </a:spcAft>
        <a:defRPr sz="3600">
          <a:solidFill>
            <a:schemeClr val="accent1"/>
          </a:solidFill>
          <a:latin typeface="Arial" pitchFamily="34" charset="0"/>
        </a:defRPr>
      </a:lvl5pPr>
      <a:lvl6pPr marL="457200" algn="l" rtl="0" fontAlgn="base">
        <a:spcBef>
          <a:spcPct val="0"/>
        </a:spcBef>
        <a:spcAft>
          <a:spcPct val="0"/>
        </a:spcAft>
        <a:defRPr sz="3600">
          <a:solidFill>
            <a:schemeClr val="accent1"/>
          </a:solidFill>
          <a:latin typeface="Arial" pitchFamily="34" charset="0"/>
        </a:defRPr>
      </a:lvl6pPr>
      <a:lvl7pPr marL="914400" algn="l" rtl="0" fontAlgn="base">
        <a:spcBef>
          <a:spcPct val="0"/>
        </a:spcBef>
        <a:spcAft>
          <a:spcPct val="0"/>
        </a:spcAft>
        <a:defRPr sz="3600">
          <a:solidFill>
            <a:schemeClr val="accent1"/>
          </a:solidFill>
          <a:latin typeface="Arial" pitchFamily="34" charset="0"/>
        </a:defRPr>
      </a:lvl7pPr>
      <a:lvl8pPr marL="1371600" algn="l" rtl="0" fontAlgn="base">
        <a:spcBef>
          <a:spcPct val="0"/>
        </a:spcBef>
        <a:spcAft>
          <a:spcPct val="0"/>
        </a:spcAft>
        <a:defRPr sz="3600">
          <a:solidFill>
            <a:schemeClr val="accent1"/>
          </a:solidFill>
          <a:latin typeface="Arial" pitchFamily="34" charset="0"/>
        </a:defRPr>
      </a:lvl8pPr>
      <a:lvl9pPr marL="1828800" algn="l" rtl="0" fontAlgn="base">
        <a:spcBef>
          <a:spcPct val="0"/>
        </a:spcBef>
        <a:spcAft>
          <a:spcPct val="0"/>
        </a:spcAft>
        <a:defRPr sz="3600">
          <a:solidFill>
            <a:schemeClr val="accent1"/>
          </a:solidFill>
          <a:latin typeface="Arial" pitchFamily="34"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sz="2400">
          <a:solidFill>
            <a:schemeClr val="bg2"/>
          </a:solidFill>
          <a:latin typeface="+mn-lt"/>
        </a:defRPr>
      </a:lvl3pPr>
      <a:lvl4pPr marL="1751013" indent="-228600" algn="l" rtl="0" eaLnBrk="0" fontAlgn="base" hangingPunct="0">
        <a:spcBef>
          <a:spcPct val="20000"/>
        </a:spcBef>
        <a:spcAft>
          <a:spcPct val="0"/>
        </a:spcAft>
        <a:buChar char="–"/>
        <a:defRPr sz="2000">
          <a:solidFill>
            <a:schemeClr val="tx1"/>
          </a:solidFill>
          <a:latin typeface="+mn-lt"/>
        </a:defRPr>
      </a:lvl4pPr>
      <a:lvl5pPr marL="2159000" indent="-228600" algn="l" rtl="0" eaLnBrk="0" fontAlgn="base" hangingPunct="0">
        <a:spcBef>
          <a:spcPct val="20000"/>
        </a:spcBef>
        <a:spcAft>
          <a:spcPct val="0"/>
        </a:spcAft>
        <a:buChar char="»"/>
        <a:defRPr sz="2000">
          <a:solidFill>
            <a:schemeClr val="tx1"/>
          </a:solidFill>
          <a:latin typeface="+mn-lt"/>
        </a:defRPr>
      </a:lvl5pPr>
      <a:lvl6pPr marL="2616200" indent="-228600" algn="l" rtl="0" fontAlgn="base">
        <a:spcBef>
          <a:spcPct val="20000"/>
        </a:spcBef>
        <a:spcAft>
          <a:spcPct val="0"/>
        </a:spcAft>
        <a:buChar char="»"/>
        <a:defRPr sz="2000">
          <a:solidFill>
            <a:schemeClr val="tx1"/>
          </a:solidFill>
          <a:latin typeface="+mn-lt"/>
        </a:defRPr>
      </a:lvl6pPr>
      <a:lvl7pPr marL="3073400" indent="-228600" algn="l" rtl="0" fontAlgn="base">
        <a:spcBef>
          <a:spcPct val="20000"/>
        </a:spcBef>
        <a:spcAft>
          <a:spcPct val="0"/>
        </a:spcAft>
        <a:buChar char="»"/>
        <a:defRPr sz="2000">
          <a:solidFill>
            <a:schemeClr val="tx1"/>
          </a:solidFill>
          <a:latin typeface="+mn-lt"/>
        </a:defRPr>
      </a:lvl7pPr>
      <a:lvl8pPr marL="3530600" indent="-228600" algn="l" rtl="0" fontAlgn="base">
        <a:spcBef>
          <a:spcPct val="20000"/>
        </a:spcBef>
        <a:spcAft>
          <a:spcPct val="0"/>
        </a:spcAft>
        <a:buChar char="»"/>
        <a:defRPr sz="2000">
          <a:solidFill>
            <a:schemeClr val="tx1"/>
          </a:solidFill>
          <a:latin typeface="+mn-lt"/>
        </a:defRPr>
      </a:lvl8pPr>
      <a:lvl9pPr marL="39878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9321800" y="6599238"/>
            <a:ext cx="312738" cy="69850"/>
          </a:xfrm>
          <a:prstGeom prst="rect">
            <a:avLst/>
          </a:prstGeom>
          <a:noFill/>
          <a:ln w="9525">
            <a:noFill/>
            <a:miter lim="800000"/>
            <a:headEnd/>
            <a:tailEnd/>
          </a:ln>
          <a:effectLst/>
        </p:spPr>
        <p:txBody>
          <a:bodyPr lIns="0" tIns="0" rIns="0" bIns="0"/>
          <a:lstStyle/>
          <a:p>
            <a:pPr defTabSz="661988" eaLnBrk="0" hangingPunct="0">
              <a:defRPr/>
            </a:pPr>
            <a:fld id="{93EF87FC-26A1-4F46-B66C-4B8B96183667}" type="slidenum">
              <a:rPr lang="fr-FR" altLang="zh-CN" sz="800">
                <a:solidFill>
                  <a:srgbClr val="626469"/>
                </a:solidFill>
                <a:ea typeface="宋体" pitchFamily="2" charset="-122"/>
              </a:rPr>
              <a:pPr defTabSz="661988" eaLnBrk="0" hangingPunct="0">
                <a:defRPr/>
              </a:pPr>
              <a:t>‹#›</a:t>
            </a:fld>
            <a:endParaRPr lang="fr-FR" altLang="zh-CN" sz="800">
              <a:solidFill>
                <a:srgbClr val="626469"/>
              </a:solidFill>
              <a:ea typeface="宋体" pitchFamily="2" charset="-122"/>
            </a:endParaRPr>
          </a:p>
        </p:txBody>
      </p:sp>
      <p:sp>
        <p:nvSpPr>
          <p:cNvPr id="3075" name="Rectangle 4"/>
          <p:cNvSpPr>
            <a:spLocks noGrp="1" noChangeArrowheads="1"/>
          </p:cNvSpPr>
          <p:nvPr>
            <p:ph type="body" idx="1"/>
          </p:nvPr>
        </p:nvSpPr>
        <p:spPr bwMode="auto">
          <a:xfrm>
            <a:off x="468313" y="1773238"/>
            <a:ext cx="8969375" cy="4525962"/>
          </a:xfrm>
          <a:prstGeom prst="rect">
            <a:avLst/>
          </a:prstGeom>
          <a:noFill/>
          <a:ln w="9525">
            <a:noFill/>
            <a:miter lim="800000"/>
            <a:headEnd/>
            <a:tailEnd/>
          </a:ln>
        </p:spPr>
        <p:txBody>
          <a:bodyPr vert="horz" wrap="square" lIns="0" tIns="0" rIns="18000" bIns="10800" numCol="1" anchor="t" anchorCtr="0" compatLnSpc="1">
            <a:prstTxWarp prst="textNoShape">
              <a:avLst/>
            </a:prstTxWarp>
          </a:bodyPr>
          <a:lstStyle/>
          <a:p>
            <a:pPr lvl="0"/>
            <a:r>
              <a:rPr lang="en-US" altLang="zh-CN" smtClean="0"/>
              <a:t>First level</a:t>
            </a:r>
          </a:p>
          <a:p>
            <a:pPr lvl="1"/>
            <a:r>
              <a:rPr lang="en-US" altLang="zh-CN" smtClean="0"/>
              <a:t>Second level</a:t>
            </a:r>
          </a:p>
          <a:p>
            <a:pPr lvl="2"/>
            <a:r>
              <a:rPr lang="en-US" altLang="zh-CN" smtClean="0"/>
              <a:t>Third level</a:t>
            </a:r>
          </a:p>
        </p:txBody>
      </p:sp>
      <p:sp>
        <p:nvSpPr>
          <p:cNvPr id="3076" name="Rectangle 5"/>
          <p:cNvSpPr>
            <a:spLocks noGrp="1" noChangeArrowheads="1"/>
          </p:cNvSpPr>
          <p:nvPr>
            <p:ph type="title"/>
          </p:nvPr>
        </p:nvSpPr>
        <p:spPr bwMode="auto">
          <a:xfrm>
            <a:off x="468313" y="908050"/>
            <a:ext cx="8969375" cy="649288"/>
          </a:xfrm>
          <a:prstGeom prst="rect">
            <a:avLst/>
          </a:prstGeom>
          <a:noFill/>
          <a:ln w="9525">
            <a:noFill/>
            <a:miter lim="800000"/>
            <a:headEnd/>
            <a:tailEnd/>
          </a:ln>
        </p:spPr>
        <p:txBody>
          <a:bodyPr vert="horz" wrap="square" lIns="0" tIns="10800" rIns="0" bIns="10800" numCol="1" anchor="ctr" anchorCtr="0" compatLnSpc="1">
            <a:prstTxWarp prst="textNoShape">
              <a:avLst/>
            </a:prstTxWarp>
          </a:bodyPr>
          <a:lstStyle/>
          <a:p>
            <a:pPr lvl="0"/>
            <a:r>
              <a:rPr lang="en-US" altLang="zh-CN" smtClean="0"/>
              <a:t>Title</a:t>
            </a:r>
          </a:p>
        </p:txBody>
      </p:sp>
      <p:sp>
        <p:nvSpPr>
          <p:cNvPr id="76806" name="Rectangle 6"/>
          <p:cNvSpPr>
            <a:spLocks noChangeArrowheads="1"/>
          </p:cNvSpPr>
          <p:nvPr/>
        </p:nvSpPr>
        <p:spPr bwMode="auto">
          <a:xfrm>
            <a:off x="488950" y="6597650"/>
            <a:ext cx="4957763" cy="122238"/>
          </a:xfrm>
          <a:prstGeom prst="rect">
            <a:avLst/>
          </a:prstGeom>
          <a:noFill/>
          <a:ln w="9525">
            <a:noFill/>
            <a:miter lim="800000"/>
            <a:headEnd/>
            <a:tailEnd/>
          </a:ln>
          <a:effectLst/>
        </p:spPr>
        <p:txBody>
          <a:bodyPr wrap="none" lIns="0" tIns="0" rIns="0" bIns="0">
            <a:spAutoFit/>
          </a:bodyPr>
          <a:lstStyle/>
          <a:p>
            <a:pPr defTabSz="661988" eaLnBrk="0" hangingPunct="0">
              <a:defRPr/>
            </a:pPr>
            <a:r>
              <a:rPr lang="en-US" sz="800">
                <a:solidFill>
                  <a:srgbClr val="626469"/>
                </a:solidFill>
              </a:rPr>
              <a:t> Industry Business// System Consistency &amp; Innovation// AOC China// Template stage gate</a:t>
            </a:r>
            <a:r>
              <a:rPr lang="fr-FR" altLang="zh-CN" sz="800">
                <a:solidFill>
                  <a:srgbClr val="626469"/>
                </a:solidFill>
                <a:ea typeface="宋体" pitchFamily="2" charset="-122"/>
              </a:rPr>
              <a:t> V1.0 // March 2012</a:t>
            </a:r>
            <a:endParaRPr lang="en-US" sz="800">
              <a:solidFill>
                <a:srgbClr val="626469"/>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761"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accent1"/>
          </a:solidFill>
          <a:latin typeface="+mj-lt"/>
          <a:ea typeface="+mj-ea"/>
          <a:cs typeface="+mj-cs"/>
        </a:defRPr>
      </a:lvl1pPr>
      <a:lvl2pPr algn="l" rtl="0" eaLnBrk="0" fontAlgn="base" hangingPunct="0">
        <a:spcBef>
          <a:spcPct val="0"/>
        </a:spcBef>
        <a:spcAft>
          <a:spcPct val="0"/>
        </a:spcAft>
        <a:defRPr sz="3600">
          <a:solidFill>
            <a:schemeClr val="accent1"/>
          </a:solidFill>
          <a:latin typeface="Arial" pitchFamily="34" charset="0"/>
        </a:defRPr>
      </a:lvl2pPr>
      <a:lvl3pPr algn="l" rtl="0" eaLnBrk="0" fontAlgn="base" hangingPunct="0">
        <a:spcBef>
          <a:spcPct val="0"/>
        </a:spcBef>
        <a:spcAft>
          <a:spcPct val="0"/>
        </a:spcAft>
        <a:defRPr sz="3600">
          <a:solidFill>
            <a:schemeClr val="accent1"/>
          </a:solidFill>
          <a:latin typeface="Arial" pitchFamily="34" charset="0"/>
        </a:defRPr>
      </a:lvl3pPr>
      <a:lvl4pPr algn="l" rtl="0" eaLnBrk="0" fontAlgn="base" hangingPunct="0">
        <a:spcBef>
          <a:spcPct val="0"/>
        </a:spcBef>
        <a:spcAft>
          <a:spcPct val="0"/>
        </a:spcAft>
        <a:defRPr sz="3600">
          <a:solidFill>
            <a:schemeClr val="accent1"/>
          </a:solidFill>
          <a:latin typeface="Arial" pitchFamily="34" charset="0"/>
        </a:defRPr>
      </a:lvl4pPr>
      <a:lvl5pPr algn="l" rtl="0" eaLnBrk="0" fontAlgn="base" hangingPunct="0">
        <a:spcBef>
          <a:spcPct val="0"/>
        </a:spcBef>
        <a:spcAft>
          <a:spcPct val="0"/>
        </a:spcAft>
        <a:defRPr sz="3600">
          <a:solidFill>
            <a:schemeClr val="accent1"/>
          </a:solidFill>
          <a:latin typeface="Arial" pitchFamily="34" charset="0"/>
        </a:defRPr>
      </a:lvl5pPr>
      <a:lvl6pPr marL="457200" algn="l" rtl="0" fontAlgn="base">
        <a:spcBef>
          <a:spcPct val="0"/>
        </a:spcBef>
        <a:spcAft>
          <a:spcPct val="0"/>
        </a:spcAft>
        <a:defRPr sz="3600">
          <a:solidFill>
            <a:schemeClr val="accent1"/>
          </a:solidFill>
          <a:latin typeface="Arial" pitchFamily="34" charset="0"/>
        </a:defRPr>
      </a:lvl6pPr>
      <a:lvl7pPr marL="914400" algn="l" rtl="0" fontAlgn="base">
        <a:spcBef>
          <a:spcPct val="0"/>
        </a:spcBef>
        <a:spcAft>
          <a:spcPct val="0"/>
        </a:spcAft>
        <a:defRPr sz="3600">
          <a:solidFill>
            <a:schemeClr val="accent1"/>
          </a:solidFill>
          <a:latin typeface="Arial" pitchFamily="34" charset="0"/>
        </a:defRPr>
      </a:lvl7pPr>
      <a:lvl8pPr marL="1371600" algn="l" rtl="0" fontAlgn="base">
        <a:spcBef>
          <a:spcPct val="0"/>
        </a:spcBef>
        <a:spcAft>
          <a:spcPct val="0"/>
        </a:spcAft>
        <a:defRPr sz="3600">
          <a:solidFill>
            <a:schemeClr val="accent1"/>
          </a:solidFill>
          <a:latin typeface="Arial" pitchFamily="34" charset="0"/>
        </a:defRPr>
      </a:lvl8pPr>
      <a:lvl9pPr marL="1828800" algn="l" rtl="0" fontAlgn="base">
        <a:spcBef>
          <a:spcPct val="0"/>
        </a:spcBef>
        <a:spcAft>
          <a:spcPct val="0"/>
        </a:spcAft>
        <a:defRPr sz="3600">
          <a:solidFill>
            <a:schemeClr val="accent1"/>
          </a:solidFill>
          <a:latin typeface="Arial" pitchFamily="34"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sz="2400">
          <a:solidFill>
            <a:schemeClr val="bg2"/>
          </a:solidFill>
          <a:latin typeface="+mn-lt"/>
        </a:defRPr>
      </a:lvl3pPr>
      <a:lvl4pPr marL="1751013" indent="-228600" algn="l" rtl="0" eaLnBrk="0" fontAlgn="base" hangingPunct="0">
        <a:spcBef>
          <a:spcPct val="20000"/>
        </a:spcBef>
        <a:spcAft>
          <a:spcPct val="0"/>
        </a:spcAft>
        <a:buChar char="–"/>
        <a:defRPr sz="2000">
          <a:solidFill>
            <a:schemeClr val="tx1"/>
          </a:solidFill>
          <a:latin typeface="+mn-lt"/>
        </a:defRPr>
      </a:lvl4pPr>
      <a:lvl5pPr marL="2159000" indent="-228600" algn="l" rtl="0" eaLnBrk="0" fontAlgn="base" hangingPunct="0">
        <a:spcBef>
          <a:spcPct val="20000"/>
        </a:spcBef>
        <a:spcAft>
          <a:spcPct val="0"/>
        </a:spcAft>
        <a:buChar char="»"/>
        <a:defRPr sz="2000">
          <a:solidFill>
            <a:schemeClr val="tx1"/>
          </a:solidFill>
          <a:latin typeface="+mn-lt"/>
        </a:defRPr>
      </a:lvl5pPr>
      <a:lvl6pPr marL="2616200" indent="-228600" algn="l" rtl="0" fontAlgn="base">
        <a:spcBef>
          <a:spcPct val="20000"/>
        </a:spcBef>
        <a:spcAft>
          <a:spcPct val="0"/>
        </a:spcAft>
        <a:buChar char="»"/>
        <a:defRPr sz="2000">
          <a:solidFill>
            <a:schemeClr val="tx1"/>
          </a:solidFill>
          <a:latin typeface="+mn-lt"/>
        </a:defRPr>
      </a:lvl6pPr>
      <a:lvl7pPr marL="3073400" indent="-228600" algn="l" rtl="0" fontAlgn="base">
        <a:spcBef>
          <a:spcPct val="20000"/>
        </a:spcBef>
        <a:spcAft>
          <a:spcPct val="0"/>
        </a:spcAft>
        <a:buChar char="»"/>
        <a:defRPr sz="2000">
          <a:solidFill>
            <a:schemeClr val="tx1"/>
          </a:solidFill>
          <a:latin typeface="+mn-lt"/>
        </a:defRPr>
      </a:lvl7pPr>
      <a:lvl8pPr marL="3530600" indent="-228600" algn="l" rtl="0" fontAlgn="base">
        <a:spcBef>
          <a:spcPct val="20000"/>
        </a:spcBef>
        <a:spcAft>
          <a:spcPct val="0"/>
        </a:spcAft>
        <a:buChar char="»"/>
        <a:defRPr sz="2000">
          <a:solidFill>
            <a:schemeClr val="tx1"/>
          </a:solidFill>
          <a:latin typeface="+mn-lt"/>
        </a:defRPr>
      </a:lvl8pPr>
      <a:lvl9pPr marL="39878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nergy.siemens.com/mx/en/power-generation/power-plants/csp-power-block/" TargetMode="External"/><Relationship Id="rId2" Type="http://schemas.openxmlformats.org/officeDocument/2006/relationships/hyperlink" Target="http://www.abb.com/industries/us/9AAC166917.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oleObject" Target="../embeddings/Microsoft_Office_Excel_97-2003_Worksheet2.xls"/><Relationship Id="rId4" Type="http://schemas.openxmlformats.org/officeDocument/2006/relationships/image" Target="../media/image31.wmf"/></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04850" y="1196975"/>
            <a:ext cx="8928100" cy="3457575"/>
          </a:xfrm>
        </p:spPr>
        <p:txBody>
          <a:bodyPr/>
          <a:lstStyle/>
          <a:p>
            <a:pPr eaLnBrk="1" hangingPunct="1"/>
            <a:r>
              <a:rPr lang="en-US" altLang="zh-CN" sz="4400" b="1" i="1" dirty="0" smtClean="0">
                <a:solidFill>
                  <a:srgbClr val="FAFD00"/>
                </a:solidFill>
                <a:ea typeface="宋体" pitchFamily="2" charset="-122"/>
              </a:rPr>
              <a:t>Sunflower</a:t>
            </a:r>
            <a:br>
              <a:rPr lang="en-US" altLang="zh-CN" sz="4400" b="1" i="1" dirty="0" smtClean="0">
                <a:solidFill>
                  <a:srgbClr val="FAFD00"/>
                </a:solidFill>
                <a:ea typeface="宋体" pitchFamily="2" charset="-122"/>
              </a:rPr>
            </a:br>
            <a:r>
              <a:rPr lang="en-US" altLang="zh-CN" sz="4400" b="1" i="1" dirty="0" smtClean="0">
                <a:solidFill>
                  <a:srgbClr val="FAFD00"/>
                </a:solidFill>
                <a:ea typeface="宋体" pitchFamily="2" charset="-122"/>
              </a:rPr>
              <a:t>(PMP M80)</a:t>
            </a:r>
            <a:br>
              <a:rPr lang="en-US" altLang="zh-CN" sz="4400" b="1" i="1" dirty="0" smtClean="0">
                <a:solidFill>
                  <a:srgbClr val="FAFD00"/>
                </a:solidFill>
                <a:ea typeface="宋体" pitchFamily="2" charset="-122"/>
              </a:rPr>
            </a:br>
            <a:r>
              <a:rPr lang="en-US" altLang="zh-CN" sz="1000" b="1" i="1" dirty="0" smtClean="0">
                <a:solidFill>
                  <a:srgbClr val="000000"/>
                </a:solidFill>
                <a:ea typeface="宋体" pitchFamily="2" charset="-122"/>
              </a:rPr>
              <a:t> </a:t>
            </a:r>
            <a:br>
              <a:rPr lang="en-US" altLang="zh-CN" sz="1000" b="1" i="1" dirty="0" smtClean="0">
                <a:solidFill>
                  <a:srgbClr val="000000"/>
                </a:solidFill>
                <a:ea typeface="宋体" pitchFamily="2" charset="-122"/>
              </a:rPr>
            </a:br>
            <a:r>
              <a:rPr lang="en-US" altLang="zh-CN" sz="1000" b="1" i="1" dirty="0" smtClean="0">
                <a:solidFill>
                  <a:srgbClr val="000000"/>
                </a:solidFill>
                <a:ea typeface="宋体" pitchFamily="2" charset="-122"/>
              </a:rPr>
              <a:t> </a:t>
            </a:r>
            <a:r>
              <a:rPr lang="en-US" altLang="zh-CN" sz="2800" b="1" i="1" dirty="0" smtClean="0">
                <a:solidFill>
                  <a:schemeClr val="tx1"/>
                </a:solidFill>
                <a:ea typeface="宋体" pitchFamily="2" charset="-122"/>
              </a:rPr>
              <a:t>Project Open Stage Gate</a:t>
            </a:r>
            <a:r>
              <a:rPr lang="en-US" altLang="zh-CN" sz="4400" dirty="0" smtClean="0">
                <a:ea typeface="宋体" pitchFamily="2" charset="-122"/>
              </a:rPr>
              <a:t> </a:t>
            </a:r>
            <a:r>
              <a:rPr lang="en-US" altLang="zh-CN" dirty="0" smtClean="0">
                <a:solidFill>
                  <a:schemeClr val="tx1"/>
                </a:solidFill>
                <a:ea typeface="宋体" pitchFamily="2" charset="-122"/>
              </a:rPr>
              <a:t/>
            </a:r>
            <a:br>
              <a:rPr lang="en-US" altLang="zh-CN" dirty="0" smtClean="0">
                <a:solidFill>
                  <a:schemeClr val="tx1"/>
                </a:solidFill>
                <a:ea typeface="宋体" pitchFamily="2" charset="-122"/>
              </a:rPr>
            </a:br>
            <a:r>
              <a:rPr lang="en-US" altLang="zh-CN" dirty="0" smtClean="0">
                <a:solidFill>
                  <a:schemeClr val="tx1"/>
                </a:solidFill>
                <a:ea typeface="宋体" pitchFamily="2" charset="-122"/>
              </a:rPr>
              <a:t/>
            </a:r>
            <a:br>
              <a:rPr lang="en-US" altLang="zh-CN" dirty="0" smtClean="0">
                <a:solidFill>
                  <a:schemeClr val="tx1"/>
                </a:solidFill>
                <a:ea typeface="宋体" pitchFamily="2" charset="-122"/>
              </a:rPr>
            </a:br>
            <a:r>
              <a:rPr lang="en-US" sz="2000" dirty="0" smtClean="0">
                <a:solidFill>
                  <a:schemeClr val="tx1"/>
                </a:solidFill>
              </a:rPr>
              <a:t>Department: Plant  Solution Control </a:t>
            </a:r>
            <a:br>
              <a:rPr lang="en-US" sz="2000" dirty="0" smtClean="0">
                <a:solidFill>
                  <a:schemeClr val="tx1"/>
                </a:solidFill>
              </a:rPr>
            </a:br>
            <a:r>
              <a:rPr lang="en-US" altLang="zh-CN" sz="2000" dirty="0" smtClean="0">
                <a:solidFill>
                  <a:schemeClr val="tx1"/>
                </a:solidFill>
                <a:ea typeface="宋体" pitchFamily="2" charset="-122"/>
              </a:rPr>
              <a:t>SG Date: </a:t>
            </a:r>
            <a:r>
              <a:rPr lang="en-US" altLang="zh-CN" sz="2000" dirty="0" smtClean="0">
                <a:solidFill>
                  <a:srgbClr val="FAFD00"/>
                </a:solidFill>
                <a:ea typeface="宋体" pitchFamily="2" charset="-122"/>
              </a:rPr>
              <a:t>25/01/2013</a:t>
            </a:r>
            <a:r>
              <a:rPr lang="en-US" altLang="zh-CN" sz="2000" dirty="0" smtClean="0">
                <a:solidFill>
                  <a:schemeClr val="tx1"/>
                </a:solidFill>
                <a:ea typeface="宋体" pitchFamily="2" charset="-122"/>
              </a:rPr>
              <a:t/>
            </a:r>
            <a:br>
              <a:rPr lang="en-US" altLang="zh-CN" sz="2000" dirty="0" smtClean="0">
                <a:solidFill>
                  <a:schemeClr val="tx1"/>
                </a:solidFill>
                <a:ea typeface="宋体" pitchFamily="2" charset="-122"/>
              </a:rPr>
            </a:br>
            <a:r>
              <a:rPr lang="en-US" altLang="zh-CN" sz="2000" dirty="0" smtClean="0">
                <a:solidFill>
                  <a:schemeClr val="tx1"/>
                </a:solidFill>
                <a:ea typeface="宋体" pitchFamily="2" charset="-122"/>
              </a:rPr>
              <a:t/>
            </a:r>
            <a:br>
              <a:rPr lang="en-US" altLang="zh-CN" sz="2000" dirty="0" smtClean="0">
                <a:solidFill>
                  <a:schemeClr val="tx1"/>
                </a:solidFill>
                <a:ea typeface="宋体" pitchFamily="2" charset="-122"/>
              </a:rPr>
            </a:br>
            <a:endParaRPr lang="en-US" altLang="zh-CN" sz="2000" dirty="0" smtClean="0">
              <a:solidFill>
                <a:schemeClr val="tx1"/>
              </a:solidFill>
              <a:ea typeface="宋体" pitchFamily="2" charset="-122"/>
            </a:endParaRPr>
          </a:p>
        </p:txBody>
      </p:sp>
      <p:pic>
        <p:nvPicPr>
          <p:cNvPr id="6147" name="Picture 5"/>
          <p:cNvPicPr>
            <a:picLocks noChangeAspect="1" noChangeArrowheads="1"/>
          </p:cNvPicPr>
          <p:nvPr/>
        </p:nvPicPr>
        <p:blipFill>
          <a:blip r:embed="rId3" cstate="print"/>
          <a:srcRect/>
          <a:stretch>
            <a:fillRect/>
          </a:stretch>
        </p:blipFill>
        <p:spPr bwMode="auto">
          <a:xfrm>
            <a:off x="7185025" y="476250"/>
            <a:ext cx="1971675" cy="1857375"/>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Marketing Goal</a:t>
            </a:r>
            <a:endParaRPr lang="zh-CN" altLang="en-US" dirty="0" smtClean="0">
              <a:ea typeface="宋体" pitchFamily="2" charset="-122"/>
            </a:endParaRPr>
          </a:p>
        </p:txBody>
      </p:sp>
      <p:sp>
        <p:nvSpPr>
          <p:cNvPr id="10243" name="Rectangle 3"/>
          <p:cNvSpPr>
            <a:spLocks noGrp="1" noChangeArrowheads="1"/>
          </p:cNvSpPr>
          <p:nvPr>
            <p:ph type="body" idx="1"/>
          </p:nvPr>
        </p:nvSpPr>
        <p:spPr/>
        <p:txBody>
          <a:bodyPr/>
          <a:lstStyle/>
          <a:p>
            <a:pPr>
              <a:defRPr/>
            </a:pPr>
            <a:r>
              <a:rPr lang="en-US" altLang="zh-CN" dirty="0" smtClean="0">
                <a:ea typeface="宋体" pitchFamily="2" charset="-122"/>
              </a:rPr>
              <a:t>Offer an cost effective Unity controller for CSP application</a:t>
            </a:r>
            <a:endParaRPr lang="zh-CN" altLang="zh-CN" dirty="0" smtClean="0">
              <a:ea typeface="宋体" pitchFamily="2" charset="-122"/>
            </a:endParaRPr>
          </a:p>
          <a:p>
            <a:pPr lvl="1">
              <a:defRPr/>
            </a:pPr>
            <a:r>
              <a:rPr lang="en-US" altLang="zh-CN" sz="1800" kern="1200" dirty="0" smtClean="0">
                <a:solidFill>
                  <a:srgbClr val="626469"/>
                </a:solidFill>
                <a:ea typeface="宋体" pitchFamily="2" charset="-122"/>
                <a:cs typeface="+mn-cs"/>
              </a:rPr>
              <a:t>The controller will provide just enough function and performance for current and near future CSP application</a:t>
            </a:r>
          </a:p>
          <a:p>
            <a:pPr lvl="1">
              <a:defRPr/>
            </a:pPr>
            <a:endParaRPr lang="zh-CN" altLang="zh-CN" sz="1800" kern="1200" dirty="0" smtClean="0">
              <a:solidFill>
                <a:srgbClr val="626469"/>
              </a:solidFill>
              <a:ea typeface="宋体" pitchFamily="2" charset="-122"/>
              <a:cs typeface="+mn-cs"/>
            </a:endParaRPr>
          </a:p>
          <a:p>
            <a:pPr>
              <a:defRPr/>
            </a:pPr>
            <a:r>
              <a:rPr lang="en-US" altLang="zh-CN" dirty="0" smtClean="0">
                <a:ea typeface="宋体" pitchFamily="2" charset="-122"/>
              </a:rPr>
              <a:t>Offer a step-wise approach to fill the entry level of the </a:t>
            </a:r>
            <a:r>
              <a:rPr lang="en-US" altLang="zh-CN" dirty="0" err="1" smtClean="0">
                <a:ea typeface="宋体" pitchFamily="2" charset="-122"/>
              </a:rPr>
              <a:t>PlantStruxure</a:t>
            </a:r>
            <a:r>
              <a:rPr lang="en-US" altLang="zh-CN" dirty="0" smtClean="0">
                <a:ea typeface="宋体" pitchFamily="2" charset="-122"/>
              </a:rPr>
              <a:t> range of controllers (If we choose to enlarge M80 platform as a new entry level Unity controller platform)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7" name="Picture 3"/>
          <p:cNvPicPr>
            <a:picLocks noChangeAspect="1" noChangeArrowheads="1"/>
          </p:cNvPicPr>
          <p:nvPr/>
        </p:nvPicPr>
        <p:blipFill>
          <a:blip r:embed="rId2" cstate="print"/>
          <a:srcRect/>
          <a:stretch>
            <a:fillRect/>
          </a:stretch>
        </p:blipFill>
        <p:spPr bwMode="auto">
          <a:xfrm>
            <a:off x="704528" y="114165"/>
            <a:ext cx="8496944" cy="64085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91" descr="Connexium_Switch"/>
          <p:cNvPicPr>
            <a:picLocks noChangeAspect="1" noChangeArrowheads="1"/>
          </p:cNvPicPr>
          <p:nvPr/>
        </p:nvPicPr>
        <p:blipFill>
          <a:blip r:embed="rId2" cstate="print"/>
          <a:srcRect/>
          <a:stretch>
            <a:fillRect/>
          </a:stretch>
        </p:blipFill>
        <p:spPr bwMode="auto">
          <a:xfrm>
            <a:off x="7029450" y="1851025"/>
            <a:ext cx="288925" cy="565150"/>
          </a:xfrm>
          <a:prstGeom prst="rect">
            <a:avLst/>
          </a:prstGeom>
          <a:noFill/>
          <a:ln w="9525">
            <a:noFill/>
            <a:miter lim="800000"/>
            <a:headEnd/>
            <a:tailEnd/>
          </a:ln>
        </p:spPr>
      </p:pic>
      <p:sp>
        <p:nvSpPr>
          <p:cNvPr id="12291" name="Rectangle 92"/>
          <p:cNvSpPr>
            <a:spLocks noChangeArrowheads="1"/>
          </p:cNvSpPr>
          <p:nvPr/>
        </p:nvSpPr>
        <p:spPr bwMode="auto">
          <a:xfrm>
            <a:off x="6927850" y="1652588"/>
            <a:ext cx="490840" cy="246221"/>
          </a:xfrm>
          <a:prstGeom prst="rect">
            <a:avLst/>
          </a:prstGeom>
          <a:noFill/>
          <a:ln w="12700" algn="ctr">
            <a:noFill/>
            <a:miter lim="800000"/>
            <a:headEnd type="none" w="sm" len="sm"/>
            <a:tailEnd type="none" w="sm" len="sm"/>
          </a:ln>
        </p:spPr>
        <p:txBody>
          <a:bodyPr wrap="none">
            <a:spAutoFit/>
          </a:bodyPr>
          <a:lstStyle/>
          <a:p>
            <a:r>
              <a:rPr lang="en-US" altLang="zh-CN" sz="1000" b="1" dirty="0" smtClean="0">
                <a:solidFill>
                  <a:srgbClr val="008000"/>
                </a:solidFill>
                <a:ea typeface="宋体" pitchFamily="2" charset="-122"/>
              </a:rPr>
              <a:t>DRS </a:t>
            </a:r>
            <a:endParaRPr lang="en-US" altLang="zh-CN" sz="1000" b="1" dirty="0">
              <a:solidFill>
                <a:srgbClr val="008000"/>
              </a:solidFill>
              <a:ea typeface="宋体" pitchFamily="2" charset="-122"/>
            </a:endParaRPr>
          </a:p>
        </p:txBody>
      </p:sp>
      <p:sp>
        <p:nvSpPr>
          <p:cNvPr id="12292" name="Rectangle 93"/>
          <p:cNvSpPr>
            <a:spLocks noChangeArrowheads="1"/>
          </p:cNvSpPr>
          <p:nvPr/>
        </p:nvSpPr>
        <p:spPr bwMode="auto">
          <a:xfrm>
            <a:off x="6630988" y="1300163"/>
            <a:ext cx="1119187" cy="246062"/>
          </a:xfrm>
          <a:prstGeom prst="rect">
            <a:avLst/>
          </a:prstGeom>
          <a:noFill/>
          <a:ln w="12700" algn="ctr">
            <a:noFill/>
            <a:miter lim="800000"/>
            <a:headEnd type="none" w="sm" len="sm"/>
            <a:tailEnd type="none" w="sm" len="sm"/>
          </a:ln>
        </p:spPr>
        <p:txBody>
          <a:bodyPr wrap="none">
            <a:spAutoFit/>
          </a:bodyPr>
          <a:lstStyle/>
          <a:p>
            <a:r>
              <a:rPr lang="en-US" altLang="zh-CN" sz="1000" b="1">
                <a:solidFill>
                  <a:srgbClr val="008000"/>
                </a:solidFill>
                <a:ea typeface="宋体" pitchFamily="2" charset="-122"/>
              </a:rPr>
              <a:t>VRRP layer III   </a:t>
            </a:r>
          </a:p>
        </p:txBody>
      </p:sp>
      <p:sp>
        <p:nvSpPr>
          <p:cNvPr id="12293" name="Line 94"/>
          <p:cNvSpPr>
            <a:spLocks noChangeShapeType="1"/>
          </p:cNvSpPr>
          <p:nvPr/>
        </p:nvSpPr>
        <p:spPr bwMode="auto">
          <a:xfrm flipH="1">
            <a:off x="7159625" y="1525588"/>
            <a:ext cx="3175" cy="179387"/>
          </a:xfrm>
          <a:prstGeom prst="line">
            <a:avLst/>
          </a:prstGeom>
          <a:noFill/>
          <a:ln w="25400">
            <a:solidFill>
              <a:srgbClr val="008000"/>
            </a:solidFill>
            <a:round/>
            <a:headEnd type="none" w="sm" len="sm"/>
            <a:tailEnd type="none" w="sm" len="sm"/>
          </a:ln>
        </p:spPr>
        <p:txBody>
          <a:bodyPr/>
          <a:lstStyle/>
          <a:p>
            <a:endParaRPr lang="zh-CN" altLang="en-US"/>
          </a:p>
        </p:txBody>
      </p:sp>
      <p:pic>
        <p:nvPicPr>
          <p:cNvPr id="12294" name="Picture 95" descr="Connexium_Switch"/>
          <p:cNvPicPr>
            <a:picLocks noChangeAspect="1" noChangeArrowheads="1"/>
          </p:cNvPicPr>
          <p:nvPr/>
        </p:nvPicPr>
        <p:blipFill>
          <a:blip r:embed="rId2" cstate="print"/>
          <a:srcRect/>
          <a:stretch>
            <a:fillRect/>
          </a:stretch>
        </p:blipFill>
        <p:spPr bwMode="auto">
          <a:xfrm>
            <a:off x="8913813" y="1851025"/>
            <a:ext cx="288925" cy="565150"/>
          </a:xfrm>
          <a:prstGeom prst="rect">
            <a:avLst/>
          </a:prstGeom>
          <a:noFill/>
          <a:ln w="9525">
            <a:noFill/>
            <a:miter lim="800000"/>
            <a:headEnd/>
            <a:tailEnd/>
          </a:ln>
        </p:spPr>
      </p:pic>
      <p:sp>
        <p:nvSpPr>
          <p:cNvPr id="12295" name="Rectangle 96"/>
          <p:cNvSpPr>
            <a:spLocks noChangeArrowheads="1"/>
          </p:cNvSpPr>
          <p:nvPr/>
        </p:nvSpPr>
        <p:spPr bwMode="auto">
          <a:xfrm>
            <a:off x="8812213" y="1652588"/>
            <a:ext cx="490840" cy="246221"/>
          </a:xfrm>
          <a:prstGeom prst="rect">
            <a:avLst/>
          </a:prstGeom>
          <a:noFill/>
          <a:ln w="12700" algn="ctr">
            <a:noFill/>
            <a:miter lim="800000"/>
            <a:headEnd type="none" w="sm" len="sm"/>
            <a:tailEnd type="none" w="sm" len="sm"/>
          </a:ln>
        </p:spPr>
        <p:txBody>
          <a:bodyPr wrap="none">
            <a:spAutoFit/>
          </a:bodyPr>
          <a:lstStyle/>
          <a:p>
            <a:r>
              <a:rPr lang="en-US" altLang="zh-CN" sz="1000" b="1" dirty="0" smtClean="0">
                <a:solidFill>
                  <a:srgbClr val="008000"/>
                </a:solidFill>
                <a:ea typeface="宋体" pitchFamily="2" charset="-122"/>
              </a:rPr>
              <a:t>DRS </a:t>
            </a:r>
            <a:endParaRPr lang="en-US" altLang="zh-CN" sz="1000" b="1" dirty="0">
              <a:solidFill>
                <a:srgbClr val="008000"/>
              </a:solidFill>
              <a:ea typeface="宋体" pitchFamily="2" charset="-122"/>
            </a:endParaRPr>
          </a:p>
        </p:txBody>
      </p:sp>
      <p:sp>
        <p:nvSpPr>
          <p:cNvPr id="12296" name="Rectangle 97"/>
          <p:cNvSpPr>
            <a:spLocks noChangeArrowheads="1"/>
          </p:cNvSpPr>
          <p:nvPr/>
        </p:nvSpPr>
        <p:spPr bwMode="auto">
          <a:xfrm>
            <a:off x="8502650" y="1281113"/>
            <a:ext cx="1119188" cy="246062"/>
          </a:xfrm>
          <a:prstGeom prst="rect">
            <a:avLst/>
          </a:prstGeom>
          <a:noFill/>
          <a:ln w="12700" algn="ctr">
            <a:noFill/>
            <a:miter lim="800000"/>
            <a:headEnd type="none" w="sm" len="sm"/>
            <a:tailEnd type="none" w="sm" len="sm"/>
          </a:ln>
        </p:spPr>
        <p:txBody>
          <a:bodyPr wrap="none">
            <a:spAutoFit/>
          </a:bodyPr>
          <a:lstStyle/>
          <a:p>
            <a:r>
              <a:rPr lang="en-US" altLang="zh-CN" sz="1000" b="1">
                <a:solidFill>
                  <a:srgbClr val="008000"/>
                </a:solidFill>
                <a:ea typeface="宋体" pitchFamily="2" charset="-122"/>
              </a:rPr>
              <a:t>VRRP layer III   </a:t>
            </a:r>
          </a:p>
        </p:txBody>
      </p:sp>
      <p:sp>
        <p:nvSpPr>
          <p:cNvPr id="12297" name="Line 98"/>
          <p:cNvSpPr>
            <a:spLocks noChangeShapeType="1"/>
          </p:cNvSpPr>
          <p:nvPr/>
        </p:nvSpPr>
        <p:spPr bwMode="auto">
          <a:xfrm flipH="1">
            <a:off x="9043988" y="1531938"/>
            <a:ext cx="3175" cy="173037"/>
          </a:xfrm>
          <a:prstGeom prst="line">
            <a:avLst/>
          </a:prstGeom>
          <a:noFill/>
          <a:ln w="25400">
            <a:solidFill>
              <a:srgbClr val="008000"/>
            </a:solidFill>
            <a:prstDash val="sysDot"/>
            <a:round/>
            <a:headEnd type="none" w="sm" len="sm"/>
            <a:tailEnd type="none" w="sm" len="sm"/>
          </a:ln>
        </p:spPr>
        <p:txBody>
          <a:bodyPr/>
          <a:lstStyle/>
          <a:p>
            <a:endParaRPr lang="zh-CN" altLang="en-US"/>
          </a:p>
        </p:txBody>
      </p:sp>
      <p:sp>
        <p:nvSpPr>
          <p:cNvPr id="12298" name="Rectangle 99"/>
          <p:cNvSpPr>
            <a:spLocks noChangeArrowheads="1"/>
          </p:cNvSpPr>
          <p:nvPr/>
        </p:nvSpPr>
        <p:spPr bwMode="auto">
          <a:xfrm>
            <a:off x="488950" y="1060450"/>
            <a:ext cx="5821363" cy="1077913"/>
          </a:xfrm>
          <a:prstGeom prst="rect">
            <a:avLst/>
          </a:prstGeom>
          <a:noFill/>
          <a:ln w="12700" algn="ctr">
            <a:noFill/>
            <a:miter lim="800000"/>
            <a:headEnd type="none" w="sm" len="sm"/>
            <a:tailEnd type="none" w="sm" len="sm"/>
          </a:ln>
        </p:spPr>
        <p:txBody>
          <a:bodyPr>
            <a:spAutoFit/>
          </a:bodyPr>
          <a:lstStyle/>
          <a:p>
            <a:pPr>
              <a:buFontTx/>
              <a:buChar char="•"/>
            </a:pPr>
            <a:r>
              <a:rPr lang="es-ES" altLang="zh-CN" sz="1600" dirty="0">
                <a:solidFill>
                  <a:srgbClr val="4D4D4D"/>
                </a:solidFill>
                <a:ea typeface="宋体" pitchFamily="2" charset="-122"/>
              </a:rPr>
              <a:t> </a:t>
            </a:r>
            <a:r>
              <a:rPr lang="en-US" altLang="zh-CN" sz="1600" dirty="0">
                <a:solidFill>
                  <a:srgbClr val="4D4D4D"/>
                </a:solidFill>
                <a:ea typeface="宋体" pitchFamily="2" charset="-122"/>
              </a:rPr>
              <a:t>Full Ethernet architecture</a:t>
            </a:r>
          </a:p>
          <a:p>
            <a:pPr>
              <a:buFontTx/>
              <a:buChar char="•"/>
            </a:pPr>
            <a:r>
              <a:rPr lang="en-US" altLang="zh-CN" sz="1600" dirty="0">
                <a:solidFill>
                  <a:srgbClr val="4D4D4D"/>
                </a:solidFill>
                <a:ea typeface="宋体" pitchFamily="2" charset="-122"/>
              </a:rPr>
              <a:t> Redundant copper ring in device level</a:t>
            </a:r>
          </a:p>
          <a:p>
            <a:pPr>
              <a:buFontTx/>
              <a:buChar char="•"/>
            </a:pPr>
            <a:r>
              <a:rPr lang="en-US" altLang="zh-CN" sz="1600" dirty="0">
                <a:solidFill>
                  <a:srgbClr val="4D4D4D"/>
                </a:solidFill>
                <a:ea typeface="宋体" pitchFamily="2" charset="-122"/>
              </a:rPr>
              <a:t> Maximum 40 devices per sub ring (2 M340 with BMXNOC, 38 M80 controllers</a:t>
            </a:r>
            <a:r>
              <a:rPr lang="en-US" altLang="zh-CN" sz="1600" dirty="0" smtClean="0">
                <a:solidFill>
                  <a:srgbClr val="4D4D4D"/>
                </a:solidFill>
                <a:ea typeface="宋体" pitchFamily="2" charset="-122"/>
              </a:rPr>
              <a:t>) </a:t>
            </a:r>
            <a:r>
              <a:rPr lang="en-US" altLang="zh-CN" sz="1400" b="1" i="1" dirty="0" smtClean="0">
                <a:solidFill>
                  <a:srgbClr val="4D4D4D"/>
                </a:solidFill>
                <a:ea typeface="宋体" pitchFamily="2" charset="-122"/>
              </a:rPr>
              <a:t>* M340 – Memory size and ETH services</a:t>
            </a:r>
            <a:endParaRPr lang="es-ES" altLang="zh-CN" sz="1400" b="1" i="1" dirty="0">
              <a:solidFill>
                <a:srgbClr val="4D4D4D"/>
              </a:solidFill>
              <a:ea typeface="宋体" pitchFamily="2" charset="-122"/>
            </a:endParaRPr>
          </a:p>
        </p:txBody>
      </p:sp>
      <p:grpSp>
        <p:nvGrpSpPr>
          <p:cNvPr id="2" name="Group 104"/>
          <p:cNvGrpSpPr>
            <a:grpSpLocks/>
          </p:cNvGrpSpPr>
          <p:nvPr/>
        </p:nvGrpSpPr>
        <p:grpSpPr bwMode="auto">
          <a:xfrm>
            <a:off x="234950" y="2198688"/>
            <a:ext cx="9475788" cy="4183062"/>
            <a:chOff x="235612" y="2198689"/>
            <a:chExt cx="9474332" cy="4183062"/>
          </a:xfrm>
        </p:grpSpPr>
        <p:pic>
          <p:nvPicPr>
            <p:cNvPr id="12311" name="Picture 146" descr="MDI20120719"/>
            <p:cNvPicPr>
              <a:picLocks noChangeAspect="1" noChangeArrowheads="1"/>
            </p:cNvPicPr>
            <p:nvPr/>
          </p:nvPicPr>
          <p:blipFill>
            <a:blip r:embed="rId3" cstate="print"/>
            <a:srcRect/>
            <a:stretch>
              <a:fillRect/>
            </a:stretch>
          </p:blipFill>
          <p:spPr bwMode="auto">
            <a:xfrm>
              <a:off x="271728" y="4568825"/>
              <a:ext cx="1014677" cy="401638"/>
            </a:xfrm>
            <a:prstGeom prst="rect">
              <a:avLst/>
            </a:prstGeom>
            <a:noFill/>
            <a:ln w="9525">
              <a:noFill/>
              <a:miter lim="800000"/>
              <a:headEnd/>
              <a:tailEnd/>
            </a:ln>
          </p:spPr>
        </p:pic>
        <p:pic>
          <p:nvPicPr>
            <p:cNvPr id="12312" name="Picture 147" descr="MDI20120719"/>
            <p:cNvPicPr>
              <a:picLocks noChangeAspect="1" noChangeArrowheads="1"/>
            </p:cNvPicPr>
            <p:nvPr/>
          </p:nvPicPr>
          <p:blipFill>
            <a:blip r:embed="rId3" cstate="print"/>
            <a:srcRect/>
            <a:stretch>
              <a:fillRect/>
            </a:stretch>
          </p:blipFill>
          <p:spPr bwMode="auto">
            <a:xfrm>
              <a:off x="271728" y="5187950"/>
              <a:ext cx="1014677" cy="401638"/>
            </a:xfrm>
            <a:prstGeom prst="rect">
              <a:avLst/>
            </a:prstGeom>
            <a:noFill/>
            <a:ln w="9525">
              <a:noFill/>
              <a:miter lim="800000"/>
              <a:headEnd/>
              <a:tailEnd/>
            </a:ln>
          </p:spPr>
        </p:pic>
        <p:pic>
          <p:nvPicPr>
            <p:cNvPr id="12313" name="Picture 148" descr="MDI20120719"/>
            <p:cNvPicPr>
              <a:picLocks noChangeAspect="1" noChangeArrowheads="1"/>
            </p:cNvPicPr>
            <p:nvPr/>
          </p:nvPicPr>
          <p:blipFill>
            <a:blip r:embed="rId3" cstate="print"/>
            <a:srcRect/>
            <a:stretch>
              <a:fillRect/>
            </a:stretch>
          </p:blipFill>
          <p:spPr bwMode="auto">
            <a:xfrm>
              <a:off x="271728" y="5764214"/>
              <a:ext cx="1014677" cy="401637"/>
            </a:xfrm>
            <a:prstGeom prst="rect">
              <a:avLst/>
            </a:prstGeom>
            <a:noFill/>
            <a:ln w="9525">
              <a:noFill/>
              <a:miter lim="800000"/>
              <a:headEnd/>
              <a:tailEnd/>
            </a:ln>
          </p:spPr>
        </p:pic>
        <p:pic>
          <p:nvPicPr>
            <p:cNvPr id="12314" name="Picture 149" descr="MDI20120719"/>
            <p:cNvPicPr>
              <a:picLocks noChangeAspect="1" noChangeArrowheads="1"/>
            </p:cNvPicPr>
            <p:nvPr/>
          </p:nvPicPr>
          <p:blipFill>
            <a:blip r:embed="rId3" cstate="print"/>
            <a:srcRect/>
            <a:stretch>
              <a:fillRect/>
            </a:stretch>
          </p:blipFill>
          <p:spPr bwMode="auto">
            <a:xfrm>
              <a:off x="2221971" y="4568825"/>
              <a:ext cx="1014677" cy="401638"/>
            </a:xfrm>
            <a:prstGeom prst="rect">
              <a:avLst/>
            </a:prstGeom>
            <a:noFill/>
            <a:ln w="9525">
              <a:noFill/>
              <a:miter lim="800000"/>
              <a:headEnd/>
              <a:tailEnd/>
            </a:ln>
          </p:spPr>
        </p:pic>
        <p:pic>
          <p:nvPicPr>
            <p:cNvPr id="12315" name="Picture 150" descr="MDI20120719"/>
            <p:cNvPicPr>
              <a:picLocks noChangeAspect="1" noChangeArrowheads="1"/>
            </p:cNvPicPr>
            <p:nvPr/>
          </p:nvPicPr>
          <p:blipFill>
            <a:blip r:embed="rId3" cstate="print"/>
            <a:srcRect/>
            <a:stretch>
              <a:fillRect/>
            </a:stretch>
          </p:blipFill>
          <p:spPr bwMode="auto">
            <a:xfrm>
              <a:off x="2221971" y="5187950"/>
              <a:ext cx="1014677" cy="401638"/>
            </a:xfrm>
            <a:prstGeom prst="rect">
              <a:avLst/>
            </a:prstGeom>
            <a:noFill/>
            <a:ln w="9525">
              <a:noFill/>
              <a:miter lim="800000"/>
              <a:headEnd/>
              <a:tailEnd/>
            </a:ln>
          </p:spPr>
        </p:pic>
        <p:pic>
          <p:nvPicPr>
            <p:cNvPr id="12316" name="Picture 151" descr="MDI20120719"/>
            <p:cNvPicPr>
              <a:picLocks noChangeAspect="1" noChangeArrowheads="1"/>
            </p:cNvPicPr>
            <p:nvPr/>
          </p:nvPicPr>
          <p:blipFill>
            <a:blip r:embed="rId3" cstate="print"/>
            <a:srcRect/>
            <a:stretch>
              <a:fillRect/>
            </a:stretch>
          </p:blipFill>
          <p:spPr bwMode="auto">
            <a:xfrm>
              <a:off x="2221971" y="5764214"/>
              <a:ext cx="1014677" cy="401637"/>
            </a:xfrm>
            <a:prstGeom prst="rect">
              <a:avLst/>
            </a:prstGeom>
            <a:noFill/>
            <a:ln w="9525">
              <a:noFill/>
              <a:miter lim="800000"/>
              <a:headEnd/>
              <a:tailEnd/>
            </a:ln>
          </p:spPr>
        </p:pic>
        <p:pic>
          <p:nvPicPr>
            <p:cNvPr id="12317" name="Picture 152" descr="MDI20120719"/>
            <p:cNvPicPr>
              <a:picLocks noChangeAspect="1" noChangeArrowheads="1"/>
            </p:cNvPicPr>
            <p:nvPr/>
          </p:nvPicPr>
          <p:blipFill>
            <a:blip r:embed="rId3" cstate="print"/>
            <a:srcRect/>
            <a:stretch>
              <a:fillRect/>
            </a:stretch>
          </p:blipFill>
          <p:spPr bwMode="auto">
            <a:xfrm>
              <a:off x="3494617" y="4581525"/>
              <a:ext cx="1014677" cy="401638"/>
            </a:xfrm>
            <a:prstGeom prst="rect">
              <a:avLst/>
            </a:prstGeom>
            <a:noFill/>
            <a:ln w="9525">
              <a:noFill/>
              <a:miter lim="800000"/>
              <a:headEnd/>
              <a:tailEnd/>
            </a:ln>
          </p:spPr>
        </p:pic>
        <p:pic>
          <p:nvPicPr>
            <p:cNvPr id="12318" name="Picture 153" descr="MDI20120719"/>
            <p:cNvPicPr>
              <a:picLocks noChangeAspect="1" noChangeArrowheads="1"/>
            </p:cNvPicPr>
            <p:nvPr/>
          </p:nvPicPr>
          <p:blipFill>
            <a:blip r:embed="rId3" cstate="print"/>
            <a:srcRect/>
            <a:stretch>
              <a:fillRect/>
            </a:stretch>
          </p:blipFill>
          <p:spPr bwMode="auto">
            <a:xfrm>
              <a:off x="3494617" y="5200650"/>
              <a:ext cx="1014677" cy="401638"/>
            </a:xfrm>
            <a:prstGeom prst="rect">
              <a:avLst/>
            </a:prstGeom>
            <a:noFill/>
            <a:ln w="9525">
              <a:noFill/>
              <a:miter lim="800000"/>
              <a:headEnd/>
              <a:tailEnd/>
            </a:ln>
          </p:spPr>
        </p:pic>
        <p:pic>
          <p:nvPicPr>
            <p:cNvPr id="12319" name="Picture 154" descr="MDI20120719"/>
            <p:cNvPicPr>
              <a:picLocks noChangeAspect="1" noChangeArrowheads="1"/>
            </p:cNvPicPr>
            <p:nvPr/>
          </p:nvPicPr>
          <p:blipFill>
            <a:blip r:embed="rId3" cstate="print"/>
            <a:srcRect/>
            <a:stretch>
              <a:fillRect/>
            </a:stretch>
          </p:blipFill>
          <p:spPr bwMode="auto">
            <a:xfrm>
              <a:off x="3494617" y="5776914"/>
              <a:ext cx="1014677" cy="401637"/>
            </a:xfrm>
            <a:prstGeom prst="rect">
              <a:avLst/>
            </a:prstGeom>
            <a:noFill/>
            <a:ln w="9525">
              <a:noFill/>
              <a:miter lim="800000"/>
              <a:headEnd/>
              <a:tailEnd/>
            </a:ln>
          </p:spPr>
        </p:pic>
        <p:pic>
          <p:nvPicPr>
            <p:cNvPr id="12320" name="Picture 155" descr="MDI20120719"/>
            <p:cNvPicPr>
              <a:picLocks noChangeAspect="1" noChangeArrowheads="1"/>
            </p:cNvPicPr>
            <p:nvPr/>
          </p:nvPicPr>
          <p:blipFill>
            <a:blip r:embed="rId3" cstate="print"/>
            <a:srcRect/>
            <a:stretch>
              <a:fillRect/>
            </a:stretch>
          </p:blipFill>
          <p:spPr bwMode="auto">
            <a:xfrm>
              <a:off x="5444861" y="4581525"/>
              <a:ext cx="1014677" cy="401638"/>
            </a:xfrm>
            <a:prstGeom prst="rect">
              <a:avLst/>
            </a:prstGeom>
            <a:noFill/>
            <a:ln w="9525">
              <a:noFill/>
              <a:miter lim="800000"/>
              <a:headEnd/>
              <a:tailEnd/>
            </a:ln>
          </p:spPr>
        </p:pic>
        <p:pic>
          <p:nvPicPr>
            <p:cNvPr id="12321" name="Picture 156" descr="MDI20120719"/>
            <p:cNvPicPr>
              <a:picLocks noChangeAspect="1" noChangeArrowheads="1"/>
            </p:cNvPicPr>
            <p:nvPr/>
          </p:nvPicPr>
          <p:blipFill>
            <a:blip r:embed="rId3" cstate="print"/>
            <a:srcRect/>
            <a:stretch>
              <a:fillRect/>
            </a:stretch>
          </p:blipFill>
          <p:spPr bwMode="auto">
            <a:xfrm>
              <a:off x="5444861" y="5200650"/>
              <a:ext cx="1014677" cy="401638"/>
            </a:xfrm>
            <a:prstGeom prst="rect">
              <a:avLst/>
            </a:prstGeom>
            <a:noFill/>
            <a:ln w="9525">
              <a:noFill/>
              <a:miter lim="800000"/>
              <a:headEnd/>
              <a:tailEnd/>
            </a:ln>
          </p:spPr>
        </p:pic>
        <p:pic>
          <p:nvPicPr>
            <p:cNvPr id="12322" name="Picture 157" descr="MDI20120719"/>
            <p:cNvPicPr>
              <a:picLocks noChangeAspect="1" noChangeArrowheads="1"/>
            </p:cNvPicPr>
            <p:nvPr/>
          </p:nvPicPr>
          <p:blipFill>
            <a:blip r:embed="rId3" cstate="print"/>
            <a:srcRect/>
            <a:stretch>
              <a:fillRect/>
            </a:stretch>
          </p:blipFill>
          <p:spPr bwMode="auto">
            <a:xfrm>
              <a:off x="5444861" y="5776914"/>
              <a:ext cx="1014677" cy="401637"/>
            </a:xfrm>
            <a:prstGeom prst="rect">
              <a:avLst/>
            </a:prstGeom>
            <a:noFill/>
            <a:ln w="9525">
              <a:noFill/>
              <a:miter lim="800000"/>
              <a:headEnd/>
              <a:tailEnd/>
            </a:ln>
          </p:spPr>
        </p:pic>
        <p:pic>
          <p:nvPicPr>
            <p:cNvPr id="12323" name="Picture 158" descr="MDI20120719"/>
            <p:cNvPicPr>
              <a:picLocks noChangeAspect="1" noChangeArrowheads="1"/>
            </p:cNvPicPr>
            <p:nvPr/>
          </p:nvPicPr>
          <p:blipFill>
            <a:blip r:embed="rId3" cstate="print"/>
            <a:srcRect/>
            <a:stretch>
              <a:fillRect/>
            </a:stretch>
          </p:blipFill>
          <p:spPr bwMode="auto">
            <a:xfrm>
              <a:off x="6696869" y="4581525"/>
              <a:ext cx="1014677" cy="401638"/>
            </a:xfrm>
            <a:prstGeom prst="rect">
              <a:avLst/>
            </a:prstGeom>
            <a:noFill/>
            <a:ln w="9525">
              <a:noFill/>
              <a:miter lim="800000"/>
              <a:headEnd/>
              <a:tailEnd/>
            </a:ln>
          </p:spPr>
        </p:pic>
        <p:pic>
          <p:nvPicPr>
            <p:cNvPr id="12324" name="Picture 159" descr="MDI20120719"/>
            <p:cNvPicPr>
              <a:picLocks noChangeAspect="1" noChangeArrowheads="1"/>
            </p:cNvPicPr>
            <p:nvPr/>
          </p:nvPicPr>
          <p:blipFill>
            <a:blip r:embed="rId3" cstate="print"/>
            <a:srcRect/>
            <a:stretch>
              <a:fillRect/>
            </a:stretch>
          </p:blipFill>
          <p:spPr bwMode="auto">
            <a:xfrm>
              <a:off x="6696869" y="5200650"/>
              <a:ext cx="1014677" cy="401638"/>
            </a:xfrm>
            <a:prstGeom prst="rect">
              <a:avLst/>
            </a:prstGeom>
            <a:noFill/>
            <a:ln w="9525">
              <a:noFill/>
              <a:miter lim="800000"/>
              <a:headEnd/>
              <a:tailEnd/>
            </a:ln>
          </p:spPr>
        </p:pic>
        <p:pic>
          <p:nvPicPr>
            <p:cNvPr id="12325" name="Picture 160" descr="MDI20120719"/>
            <p:cNvPicPr>
              <a:picLocks noChangeAspect="1" noChangeArrowheads="1"/>
            </p:cNvPicPr>
            <p:nvPr/>
          </p:nvPicPr>
          <p:blipFill>
            <a:blip r:embed="rId3" cstate="print"/>
            <a:srcRect/>
            <a:stretch>
              <a:fillRect/>
            </a:stretch>
          </p:blipFill>
          <p:spPr bwMode="auto">
            <a:xfrm>
              <a:off x="6696869" y="5776914"/>
              <a:ext cx="1014677" cy="401637"/>
            </a:xfrm>
            <a:prstGeom prst="rect">
              <a:avLst/>
            </a:prstGeom>
            <a:noFill/>
            <a:ln w="9525">
              <a:noFill/>
              <a:miter lim="800000"/>
              <a:headEnd/>
              <a:tailEnd/>
            </a:ln>
          </p:spPr>
        </p:pic>
        <p:pic>
          <p:nvPicPr>
            <p:cNvPr id="12326" name="Picture 161" descr="MDI20120719"/>
            <p:cNvPicPr>
              <a:picLocks noChangeAspect="1" noChangeArrowheads="1"/>
            </p:cNvPicPr>
            <p:nvPr/>
          </p:nvPicPr>
          <p:blipFill>
            <a:blip r:embed="rId3" cstate="print"/>
            <a:srcRect/>
            <a:stretch>
              <a:fillRect/>
            </a:stretch>
          </p:blipFill>
          <p:spPr bwMode="auto">
            <a:xfrm>
              <a:off x="8647113" y="4581525"/>
              <a:ext cx="1014677" cy="401638"/>
            </a:xfrm>
            <a:prstGeom prst="rect">
              <a:avLst/>
            </a:prstGeom>
            <a:noFill/>
            <a:ln w="9525">
              <a:noFill/>
              <a:miter lim="800000"/>
              <a:headEnd/>
              <a:tailEnd/>
            </a:ln>
          </p:spPr>
        </p:pic>
        <p:pic>
          <p:nvPicPr>
            <p:cNvPr id="12327" name="Picture 162" descr="MDI20120719"/>
            <p:cNvPicPr>
              <a:picLocks noChangeAspect="1" noChangeArrowheads="1"/>
            </p:cNvPicPr>
            <p:nvPr/>
          </p:nvPicPr>
          <p:blipFill>
            <a:blip r:embed="rId3" cstate="print"/>
            <a:srcRect/>
            <a:stretch>
              <a:fillRect/>
            </a:stretch>
          </p:blipFill>
          <p:spPr bwMode="auto">
            <a:xfrm>
              <a:off x="8647113" y="5200650"/>
              <a:ext cx="1014677" cy="401638"/>
            </a:xfrm>
            <a:prstGeom prst="rect">
              <a:avLst/>
            </a:prstGeom>
            <a:noFill/>
            <a:ln w="9525">
              <a:noFill/>
              <a:miter lim="800000"/>
              <a:headEnd/>
              <a:tailEnd/>
            </a:ln>
          </p:spPr>
        </p:pic>
        <p:pic>
          <p:nvPicPr>
            <p:cNvPr id="12328" name="Picture 163" descr="MDI20120719"/>
            <p:cNvPicPr>
              <a:picLocks noChangeAspect="1" noChangeArrowheads="1"/>
            </p:cNvPicPr>
            <p:nvPr/>
          </p:nvPicPr>
          <p:blipFill>
            <a:blip r:embed="rId3" cstate="print"/>
            <a:srcRect/>
            <a:stretch>
              <a:fillRect/>
            </a:stretch>
          </p:blipFill>
          <p:spPr bwMode="auto">
            <a:xfrm>
              <a:off x="8647113" y="5776914"/>
              <a:ext cx="1014677" cy="401637"/>
            </a:xfrm>
            <a:prstGeom prst="rect">
              <a:avLst/>
            </a:prstGeom>
            <a:noFill/>
            <a:ln w="9525">
              <a:noFill/>
              <a:miter lim="800000"/>
              <a:headEnd/>
              <a:tailEnd/>
            </a:ln>
          </p:spPr>
        </p:pic>
        <p:sp>
          <p:nvSpPr>
            <p:cNvPr id="12329" name="AutoShape 4"/>
            <p:cNvSpPr>
              <a:spLocks noChangeArrowheads="1"/>
            </p:cNvSpPr>
            <p:nvPr/>
          </p:nvSpPr>
          <p:spPr bwMode="auto">
            <a:xfrm>
              <a:off x="235612" y="2198689"/>
              <a:ext cx="9417579" cy="1247775"/>
            </a:xfrm>
            <a:prstGeom prst="roundRect">
              <a:avLst>
                <a:gd name="adj" fmla="val 16667"/>
              </a:avLst>
            </a:prstGeom>
            <a:noFill/>
            <a:ln w="25400">
              <a:solidFill>
                <a:srgbClr val="008000"/>
              </a:solidFill>
              <a:round/>
              <a:headEnd type="none" w="sm" len="sm"/>
              <a:tailEnd type="none" w="sm" len="sm"/>
            </a:ln>
          </p:spPr>
          <p:txBody>
            <a:bodyPr wrap="none" anchor="ctr"/>
            <a:lstStyle/>
            <a:p>
              <a:endParaRPr lang="zh-CN" altLang="en-US">
                <a:ea typeface="宋体" pitchFamily="2" charset="-122"/>
              </a:endParaRPr>
            </a:p>
          </p:txBody>
        </p:sp>
        <p:sp>
          <p:nvSpPr>
            <p:cNvPr id="12330" name="Line 18"/>
            <p:cNvSpPr>
              <a:spLocks noChangeShapeType="1"/>
            </p:cNvSpPr>
            <p:nvPr/>
          </p:nvSpPr>
          <p:spPr bwMode="auto">
            <a:xfrm flipV="1">
              <a:off x="1178058" y="5516563"/>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31" name="Line 19"/>
            <p:cNvSpPr>
              <a:spLocks noChangeShapeType="1"/>
            </p:cNvSpPr>
            <p:nvPr/>
          </p:nvSpPr>
          <p:spPr bwMode="auto">
            <a:xfrm flipV="1">
              <a:off x="1174618" y="4951413"/>
              <a:ext cx="0" cy="393700"/>
            </a:xfrm>
            <a:prstGeom prst="line">
              <a:avLst/>
            </a:prstGeom>
            <a:noFill/>
            <a:ln w="25400">
              <a:solidFill>
                <a:srgbClr val="008000"/>
              </a:solidFill>
              <a:round/>
              <a:headEnd type="oval" w="sm" len="sm"/>
              <a:tailEnd type="oval" w="sm" len="sm"/>
            </a:ln>
          </p:spPr>
          <p:txBody>
            <a:bodyPr/>
            <a:lstStyle/>
            <a:p>
              <a:endParaRPr lang="zh-CN" altLang="en-US"/>
            </a:p>
          </p:txBody>
        </p:sp>
        <p:grpSp>
          <p:nvGrpSpPr>
            <p:cNvPr id="3" name="Group 20"/>
            <p:cNvGrpSpPr>
              <a:grpSpLocks/>
            </p:cNvGrpSpPr>
            <p:nvPr/>
          </p:nvGrpSpPr>
          <p:grpSpPr bwMode="auto">
            <a:xfrm>
              <a:off x="254530" y="4059239"/>
              <a:ext cx="1078310" cy="420687"/>
              <a:chOff x="2426" y="2659"/>
              <a:chExt cx="1155" cy="377"/>
            </a:xfrm>
          </p:grpSpPr>
          <p:pic>
            <p:nvPicPr>
              <p:cNvPr id="12399" name="Picture 21" descr="Modicon_PAC_Small"/>
              <p:cNvPicPr>
                <a:picLocks noChangeAspect="1" noChangeArrowheads="1"/>
              </p:cNvPicPr>
              <p:nvPr/>
            </p:nvPicPr>
            <p:blipFill>
              <a:blip r:embed="rId4" cstate="print"/>
              <a:srcRect/>
              <a:stretch>
                <a:fillRect/>
              </a:stretch>
            </p:blipFill>
            <p:spPr bwMode="auto">
              <a:xfrm>
                <a:off x="2880" y="2659"/>
                <a:ext cx="701" cy="377"/>
              </a:xfrm>
              <a:prstGeom prst="rect">
                <a:avLst/>
              </a:prstGeom>
              <a:noFill/>
              <a:ln w="9525">
                <a:noFill/>
                <a:miter lim="800000"/>
                <a:headEnd/>
                <a:tailEnd/>
              </a:ln>
            </p:spPr>
          </p:pic>
          <p:pic>
            <p:nvPicPr>
              <p:cNvPr id="12400" name="Picture 22" descr="Modicon_PAC_Small"/>
              <p:cNvPicPr>
                <a:picLocks noChangeAspect="1" noChangeArrowheads="1"/>
              </p:cNvPicPr>
              <p:nvPr/>
            </p:nvPicPr>
            <p:blipFill>
              <a:blip r:embed="rId4" cstate="print"/>
              <a:srcRect/>
              <a:stretch>
                <a:fillRect/>
              </a:stretch>
            </p:blipFill>
            <p:spPr bwMode="auto">
              <a:xfrm>
                <a:off x="2426" y="2659"/>
                <a:ext cx="701" cy="377"/>
              </a:xfrm>
              <a:prstGeom prst="rect">
                <a:avLst/>
              </a:prstGeom>
              <a:noFill/>
              <a:ln w="9525">
                <a:noFill/>
                <a:miter lim="800000"/>
                <a:headEnd/>
                <a:tailEnd/>
              </a:ln>
            </p:spPr>
          </p:pic>
        </p:grpSp>
        <p:sp>
          <p:nvSpPr>
            <p:cNvPr id="12333" name="Line 23"/>
            <p:cNvSpPr>
              <a:spLocks noChangeShapeType="1"/>
            </p:cNvSpPr>
            <p:nvPr/>
          </p:nvSpPr>
          <p:spPr bwMode="auto">
            <a:xfrm flipV="1">
              <a:off x="1186656" y="4340225"/>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34" name="AutoShape 24"/>
            <p:cNvSpPr>
              <a:spLocks/>
            </p:cNvSpPr>
            <p:nvPr/>
          </p:nvSpPr>
          <p:spPr bwMode="auto">
            <a:xfrm rot="-5400000">
              <a:off x="1747573" y="5568157"/>
              <a:ext cx="233362" cy="1362075"/>
            </a:xfrm>
            <a:prstGeom prst="leftBracket">
              <a:avLst>
                <a:gd name="adj" fmla="val 44911"/>
              </a:avLst>
            </a:prstGeom>
            <a:noFill/>
            <a:ln w="25400">
              <a:solidFill>
                <a:srgbClr val="008000"/>
              </a:solidFill>
              <a:round/>
              <a:headEnd type="oval" w="sm" len="sm"/>
              <a:tailEnd type="oval" w="sm" len="sm"/>
            </a:ln>
          </p:spPr>
          <p:txBody>
            <a:bodyPr/>
            <a:lstStyle/>
            <a:p>
              <a:endParaRPr lang="zh-CN" altLang="en-US">
                <a:ea typeface="宋体" pitchFamily="2" charset="-122"/>
              </a:endParaRPr>
            </a:p>
          </p:txBody>
        </p:sp>
        <p:sp>
          <p:nvSpPr>
            <p:cNvPr id="12335" name="Line 28"/>
            <p:cNvSpPr>
              <a:spLocks noChangeShapeType="1"/>
            </p:cNvSpPr>
            <p:nvPr/>
          </p:nvSpPr>
          <p:spPr bwMode="auto">
            <a:xfrm flipV="1">
              <a:off x="2534973" y="5511800"/>
              <a:ext cx="0" cy="393700"/>
            </a:xfrm>
            <a:prstGeom prst="line">
              <a:avLst/>
            </a:prstGeom>
            <a:noFill/>
            <a:ln w="25400">
              <a:solidFill>
                <a:srgbClr val="008000"/>
              </a:solidFill>
              <a:round/>
              <a:headEnd type="oval" w="sm" len="sm"/>
              <a:tailEnd type="oval" w="sm" len="sm"/>
            </a:ln>
          </p:spPr>
          <p:txBody>
            <a:bodyPr/>
            <a:lstStyle/>
            <a:p>
              <a:endParaRPr lang="zh-CN" altLang="en-US"/>
            </a:p>
          </p:txBody>
        </p:sp>
        <p:grpSp>
          <p:nvGrpSpPr>
            <p:cNvPr id="4" name="Group 32"/>
            <p:cNvGrpSpPr>
              <a:grpSpLocks/>
            </p:cNvGrpSpPr>
            <p:nvPr/>
          </p:nvGrpSpPr>
          <p:grpSpPr bwMode="auto">
            <a:xfrm>
              <a:off x="2232290" y="4035425"/>
              <a:ext cx="1078310" cy="420688"/>
              <a:chOff x="2426" y="2659"/>
              <a:chExt cx="1155" cy="377"/>
            </a:xfrm>
          </p:grpSpPr>
          <p:pic>
            <p:nvPicPr>
              <p:cNvPr id="12397" name="Picture 33" descr="Modicon_PAC_Small"/>
              <p:cNvPicPr>
                <a:picLocks noChangeAspect="1" noChangeArrowheads="1"/>
              </p:cNvPicPr>
              <p:nvPr/>
            </p:nvPicPr>
            <p:blipFill>
              <a:blip r:embed="rId4" cstate="print"/>
              <a:srcRect/>
              <a:stretch>
                <a:fillRect/>
              </a:stretch>
            </p:blipFill>
            <p:spPr bwMode="auto">
              <a:xfrm>
                <a:off x="2880" y="2659"/>
                <a:ext cx="701" cy="377"/>
              </a:xfrm>
              <a:prstGeom prst="rect">
                <a:avLst/>
              </a:prstGeom>
              <a:noFill/>
              <a:ln w="9525">
                <a:noFill/>
                <a:miter lim="800000"/>
                <a:headEnd/>
                <a:tailEnd/>
              </a:ln>
            </p:spPr>
          </p:pic>
          <p:pic>
            <p:nvPicPr>
              <p:cNvPr id="12398" name="Picture 34" descr="Modicon_PAC_Small"/>
              <p:cNvPicPr>
                <a:picLocks noChangeAspect="1" noChangeArrowheads="1"/>
              </p:cNvPicPr>
              <p:nvPr/>
            </p:nvPicPr>
            <p:blipFill>
              <a:blip r:embed="rId4" cstate="print"/>
              <a:srcRect/>
              <a:stretch>
                <a:fillRect/>
              </a:stretch>
            </p:blipFill>
            <p:spPr bwMode="auto">
              <a:xfrm>
                <a:off x="2426" y="2659"/>
                <a:ext cx="701" cy="377"/>
              </a:xfrm>
              <a:prstGeom prst="rect">
                <a:avLst/>
              </a:prstGeom>
              <a:noFill/>
              <a:ln w="9525">
                <a:noFill/>
                <a:miter lim="800000"/>
                <a:headEnd/>
                <a:tailEnd/>
              </a:ln>
            </p:spPr>
          </p:pic>
        </p:grpSp>
        <p:sp>
          <p:nvSpPr>
            <p:cNvPr id="12337" name="Line 35"/>
            <p:cNvSpPr>
              <a:spLocks noChangeShapeType="1"/>
            </p:cNvSpPr>
            <p:nvPr/>
          </p:nvSpPr>
          <p:spPr bwMode="auto">
            <a:xfrm flipV="1">
              <a:off x="2529814" y="4330700"/>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38" name="Line 36"/>
            <p:cNvSpPr>
              <a:spLocks noChangeShapeType="1"/>
            </p:cNvSpPr>
            <p:nvPr/>
          </p:nvSpPr>
          <p:spPr bwMode="auto">
            <a:xfrm flipV="1">
              <a:off x="2534973" y="4978400"/>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39" name="AutoShape 37"/>
            <p:cNvSpPr>
              <a:spLocks/>
            </p:cNvSpPr>
            <p:nvPr/>
          </p:nvSpPr>
          <p:spPr bwMode="auto">
            <a:xfrm rot="5400000" flipV="1">
              <a:off x="1565010" y="3176588"/>
              <a:ext cx="577850" cy="1362075"/>
            </a:xfrm>
            <a:prstGeom prst="leftBracket">
              <a:avLst>
                <a:gd name="adj" fmla="val 18137"/>
              </a:avLst>
            </a:prstGeom>
            <a:noFill/>
            <a:ln w="25400">
              <a:solidFill>
                <a:srgbClr val="008000"/>
              </a:solidFill>
              <a:round/>
              <a:headEnd type="oval" w="sm" len="sm"/>
              <a:tailEnd type="oval" w="sm" len="sm"/>
            </a:ln>
          </p:spPr>
          <p:txBody>
            <a:bodyPr/>
            <a:lstStyle/>
            <a:p>
              <a:endParaRPr lang="zh-CN" altLang="en-US">
                <a:ea typeface="宋体" pitchFamily="2" charset="-122"/>
              </a:endParaRPr>
            </a:p>
          </p:txBody>
        </p:sp>
        <p:pic>
          <p:nvPicPr>
            <p:cNvPr id="12340" name="Picture 38" descr="Connexium_Switch"/>
            <p:cNvPicPr>
              <a:picLocks noChangeAspect="1" noChangeArrowheads="1"/>
            </p:cNvPicPr>
            <p:nvPr/>
          </p:nvPicPr>
          <p:blipFill>
            <a:blip r:embed="rId2" cstate="print"/>
            <a:srcRect/>
            <a:stretch>
              <a:fillRect/>
            </a:stretch>
          </p:blipFill>
          <p:spPr bwMode="auto">
            <a:xfrm>
              <a:off x="1441185" y="3244850"/>
              <a:ext cx="288925" cy="565150"/>
            </a:xfrm>
            <a:prstGeom prst="rect">
              <a:avLst/>
            </a:prstGeom>
            <a:noFill/>
            <a:ln w="9525">
              <a:noFill/>
              <a:miter lim="800000"/>
              <a:headEnd/>
              <a:tailEnd/>
            </a:ln>
          </p:spPr>
        </p:pic>
        <p:pic>
          <p:nvPicPr>
            <p:cNvPr id="12341" name="Picture 39" descr="Connexium_Switch"/>
            <p:cNvPicPr>
              <a:picLocks noChangeAspect="1" noChangeArrowheads="1"/>
            </p:cNvPicPr>
            <p:nvPr/>
          </p:nvPicPr>
          <p:blipFill>
            <a:blip r:embed="rId2" cstate="print"/>
            <a:srcRect/>
            <a:stretch>
              <a:fillRect/>
            </a:stretch>
          </p:blipFill>
          <p:spPr bwMode="auto">
            <a:xfrm>
              <a:off x="1915848" y="3240088"/>
              <a:ext cx="288925" cy="565150"/>
            </a:xfrm>
            <a:prstGeom prst="rect">
              <a:avLst/>
            </a:prstGeom>
            <a:noFill/>
            <a:ln w="9525">
              <a:noFill/>
              <a:miter lim="800000"/>
              <a:headEnd/>
              <a:tailEnd/>
            </a:ln>
          </p:spPr>
        </p:pic>
        <p:sp>
          <p:nvSpPr>
            <p:cNvPr id="12342" name="Rectangle 40"/>
            <p:cNvSpPr>
              <a:spLocks noChangeArrowheads="1"/>
            </p:cNvSpPr>
            <p:nvPr/>
          </p:nvSpPr>
          <p:spPr bwMode="auto">
            <a:xfrm rot="-5400000">
              <a:off x="385037" y="4956889"/>
              <a:ext cx="2525050" cy="246221"/>
            </a:xfrm>
            <a:prstGeom prst="rect">
              <a:avLst/>
            </a:prstGeom>
            <a:noFill/>
            <a:ln w="12700" algn="ctr">
              <a:noFill/>
              <a:miter lim="800000"/>
              <a:headEnd type="none" w="sm" len="sm"/>
              <a:tailEnd type="none" w="sm" len="sm"/>
            </a:ln>
          </p:spPr>
          <p:txBody>
            <a:bodyPr wrap="none">
              <a:spAutoFit/>
            </a:bodyPr>
            <a:lstStyle/>
            <a:p>
              <a:r>
                <a:rPr lang="en-US" altLang="zh-CN" sz="1000" b="1">
                  <a:solidFill>
                    <a:srgbClr val="008000"/>
                  </a:solidFill>
                  <a:ea typeface="宋体" pitchFamily="2" charset="-122"/>
                </a:rPr>
                <a:t>RSTP ( max 40 devices, copper or F.O)</a:t>
              </a:r>
            </a:p>
          </p:txBody>
        </p:sp>
        <p:sp>
          <p:nvSpPr>
            <p:cNvPr id="12343" name="Rectangle 41"/>
            <p:cNvSpPr>
              <a:spLocks noChangeArrowheads="1"/>
            </p:cNvSpPr>
            <p:nvPr/>
          </p:nvSpPr>
          <p:spPr bwMode="auto">
            <a:xfrm>
              <a:off x="1339718" y="3046414"/>
              <a:ext cx="455504" cy="246221"/>
            </a:xfrm>
            <a:prstGeom prst="rect">
              <a:avLst/>
            </a:prstGeom>
            <a:noFill/>
            <a:ln w="12700" algn="ctr">
              <a:noFill/>
              <a:miter lim="800000"/>
              <a:headEnd type="none" w="sm" len="sm"/>
              <a:tailEnd type="none" w="sm" len="sm"/>
            </a:ln>
          </p:spPr>
          <p:txBody>
            <a:bodyPr wrap="none">
              <a:spAutoFit/>
            </a:bodyPr>
            <a:lstStyle/>
            <a:p>
              <a:r>
                <a:rPr lang="en-US" altLang="zh-CN" sz="1000" b="1" dirty="0" smtClean="0">
                  <a:solidFill>
                    <a:srgbClr val="008000"/>
                  </a:solidFill>
                  <a:ea typeface="宋体" pitchFamily="2" charset="-122"/>
                </a:rPr>
                <a:t>DRS</a:t>
              </a:r>
              <a:endParaRPr lang="en-US" altLang="zh-CN" sz="1000" b="1" dirty="0">
                <a:solidFill>
                  <a:srgbClr val="008000"/>
                </a:solidFill>
                <a:ea typeface="宋体" pitchFamily="2" charset="-122"/>
              </a:endParaRPr>
            </a:p>
          </p:txBody>
        </p:sp>
        <p:sp>
          <p:nvSpPr>
            <p:cNvPr id="12344" name="Rectangle 42"/>
            <p:cNvSpPr>
              <a:spLocks noChangeArrowheads="1"/>
            </p:cNvSpPr>
            <p:nvPr/>
          </p:nvSpPr>
          <p:spPr bwMode="auto">
            <a:xfrm>
              <a:off x="1804062" y="3055939"/>
              <a:ext cx="455504" cy="246221"/>
            </a:xfrm>
            <a:prstGeom prst="rect">
              <a:avLst/>
            </a:prstGeom>
            <a:noFill/>
            <a:ln w="12700" algn="ctr">
              <a:noFill/>
              <a:miter lim="800000"/>
              <a:headEnd type="none" w="sm" len="sm"/>
              <a:tailEnd type="none" w="sm" len="sm"/>
            </a:ln>
          </p:spPr>
          <p:txBody>
            <a:bodyPr wrap="none">
              <a:spAutoFit/>
            </a:bodyPr>
            <a:lstStyle/>
            <a:p>
              <a:r>
                <a:rPr lang="en-US" altLang="zh-CN" sz="1000" b="1" dirty="0" smtClean="0">
                  <a:solidFill>
                    <a:srgbClr val="008000"/>
                  </a:solidFill>
                  <a:ea typeface="宋体" pitchFamily="2" charset="-122"/>
                </a:rPr>
                <a:t>DRS</a:t>
              </a:r>
              <a:endParaRPr lang="en-US" altLang="zh-CN" sz="1000" b="1" dirty="0">
                <a:solidFill>
                  <a:srgbClr val="008000"/>
                </a:solidFill>
                <a:ea typeface="宋体" pitchFamily="2" charset="-122"/>
              </a:endParaRPr>
            </a:p>
          </p:txBody>
        </p:sp>
        <p:sp>
          <p:nvSpPr>
            <p:cNvPr id="12347" name="Rectangle 45"/>
            <p:cNvSpPr>
              <a:spLocks noChangeArrowheads="1"/>
            </p:cNvSpPr>
            <p:nvPr/>
          </p:nvSpPr>
          <p:spPr bwMode="auto">
            <a:xfrm rot="-5400000">
              <a:off x="1081125" y="4887039"/>
              <a:ext cx="1710725" cy="246221"/>
            </a:xfrm>
            <a:prstGeom prst="rect">
              <a:avLst/>
            </a:prstGeom>
            <a:noFill/>
            <a:ln w="12700" algn="ctr">
              <a:noFill/>
              <a:miter lim="800000"/>
              <a:headEnd type="none" w="sm" len="sm"/>
              <a:tailEnd type="none" w="sm" len="sm"/>
            </a:ln>
          </p:spPr>
          <p:txBody>
            <a:bodyPr wrap="none">
              <a:spAutoFit/>
            </a:bodyPr>
            <a:lstStyle/>
            <a:p>
              <a:r>
                <a:rPr lang="en-US" altLang="zh-CN" sz="1000" b="1">
                  <a:solidFill>
                    <a:srgbClr val="008000"/>
                  </a:solidFill>
                  <a:ea typeface="宋体" pitchFamily="2" charset="-122"/>
                </a:rPr>
                <a:t>RSTP 2 Secondary Ring  </a:t>
              </a:r>
            </a:p>
          </p:txBody>
        </p:sp>
        <p:sp>
          <p:nvSpPr>
            <p:cNvPr id="12348" name="Rectangle 46"/>
            <p:cNvSpPr>
              <a:spLocks noChangeArrowheads="1"/>
            </p:cNvSpPr>
            <p:nvPr/>
          </p:nvSpPr>
          <p:spPr bwMode="auto">
            <a:xfrm rot="-5400000">
              <a:off x="385037" y="4956889"/>
              <a:ext cx="2525050" cy="246221"/>
            </a:xfrm>
            <a:prstGeom prst="rect">
              <a:avLst/>
            </a:prstGeom>
            <a:noFill/>
            <a:ln w="12700" algn="ctr">
              <a:noFill/>
              <a:miter lim="800000"/>
              <a:headEnd type="none" w="sm" len="sm"/>
              <a:tailEnd type="none" w="sm" len="sm"/>
            </a:ln>
          </p:spPr>
          <p:txBody>
            <a:bodyPr wrap="none">
              <a:spAutoFit/>
            </a:bodyPr>
            <a:lstStyle/>
            <a:p>
              <a:r>
                <a:rPr lang="en-US" altLang="zh-CN" sz="1000" b="1">
                  <a:solidFill>
                    <a:srgbClr val="008000"/>
                  </a:solidFill>
                  <a:ea typeface="宋体" pitchFamily="2" charset="-122"/>
                </a:rPr>
                <a:t>RSTP ( max 40 devices, copper or F.O)</a:t>
              </a:r>
            </a:p>
          </p:txBody>
        </p:sp>
        <p:sp>
          <p:nvSpPr>
            <p:cNvPr id="12349" name="Line 60"/>
            <p:cNvSpPr>
              <a:spLocks noChangeShapeType="1"/>
            </p:cNvSpPr>
            <p:nvPr/>
          </p:nvSpPr>
          <p:spPr bwMode="auto">
            <a:xfrm flipV="1">
              <a:off x="7577402" y="5532438"/>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50" name="Line 61"/>
            <p:cNvSpPr>
              <a:spLocks noChangeShapeType="1"/>
            </p:cNvSpPr>
            <p:nvPr/>
          </p:nvSpPr>
          <p:spPr bwMode="auto">
            <a:xfrm flipV="1">
              <a:off x="7573962" y="4967288"/>
              <a:ext cx="0" cy="393700"/>
            </a:xfrm>
            <a:prstGeom prst="line">
              <a:avLst/>
            </a:prstGeom>
            <a:noFill/>
            <a:ln w="25400">
              <a:solidFill>
                <a:srgbClr val="008000"/>
              </a:solidFill>
              <a:round/>
              <a:headEnd type="oval" w="sm" len="sm"/>
              <a:tailEnd type="oval" w="sm" len="sm"/>
            </a:ln>
          </p:spPr>
          <p:txBody>
            <a:bodyPr/>
            <a:lstStyle/>
            <a:p>
              <a:endParaRPr lang="zh-CN" altLang="en-US"/>
            </a:p>
          </p:txBody>
        </p:sp>
        <p:grpSp>
          <p:nvGrpSpPr>
            <p:cNvPr id="5" name="Group 62"/>
            <p:cNvGrpSpPr>
              <a:grpSpLocks/>
            </p:cNvGrpSpPr>
            <p:nvPr/>
          </p:nvGrpSpPr>
          <p:grpSpPr bwMode="auto">
            <a:xfrm>
              <a:off x="6653874" y="4075114"/>
              <a:ext cx="1078309" cy="420687"/>
              <a:chOff x="2426" y="2659"/>
              <a:chExt cx="1155" cy="377"/>
            </a:xfrm>
          </p:grpSpPr>
          <p:pic>
            <p:nvPicPr>
              <p:cNvPr id="12395" name="Picture 63" descr="Modicon_PAC_Small"/>
              <p:cNvPicPr>
                <a:picLocks noChangeAspect="1" noChangeArrowheads="1"/>
              </p:cNvPicPr>
              <p:nvPr/>
            </p:nvPicPr>
            <p:blipFill>
              <a:blip r:embed="rId4" cstate="print"/>
              <a:srcRect/>
              <a:stretch>
                <a:fillRect/>
              </a:stretch>
            </p:blipFill>
            <p:spPr bwMode="auto">
              <a:xfrm>
                <a:off x="2880" y="2659"/>
                <a:ext cx="701" cy="377"/>
              </a:xfrm>
              <a:prstGeom prst="rect">
                <a:avLst/>
              </a:prstGeom>
              <a:noFill/>
              <a:ln w="9525">
                <a:noFill/>
                <a:miter lim="800000"/>
                <a:headEnd/>
                <a:tailEnd/>
              </a:ln>
            </p:spPr>
          </p:pic>
          <p:pic>
            <p:nvPicPr>
              <p:cNvPr id="12396" name="Picture 64" descr="Modicon_PAC_Small"/>
              <p:cNvPicPr>
                <a:picLocks noChangeAspect="1" noChangeArrowheads="1"/>
              </p:cNvPicPr>
              <p:nvPr/>
            </p:nvPicPr>
            <p:blipFill>
              <a:blip r:embed="rId4" cstate="print"/>
              <a:srcRect/>
              <a:stretch>
                <a:fillRect/>
              </a:stretch>
            </p:blipFill>
            <p:spPr bwMode="auto">
              <a:xfrm>
                <a:off x="2426" y="2659"/>
                <a:ext cx="701" cy="377"/>
              </a:xfrm>
              <a:prstGeom prst="rect">
                <a:avLst/>
              </a:prstGeom>
              <a:noFill/>
              <a:ln w="9525">
                <a:noFill/>
                <a:miter lim="800000"/>
                <a:headEnd/>
                <a:tailEnd/>
              </a:ln>
            </p:spPr>
          </p:pic>
        </p:grpSp>
        <p:sp>
          <p:nvSpPr>
            <p:cNvPr id="12352" name="Line 65"/>
            <p:cNvSpPr>
              <a:spLocks noChangeShapeType="1"/>
            </p:cNvSpPr>
            <p:nvPr/>
          </p:nvSpPr>
          <p:spPr bwMode="auto">
            <a:xfrm flipV="1">
              <a:off x="7586002" y="4356100"/>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53" name="AutoShape 66"/>
            <p:cNvSpPr>
              <a:spLocks/>
            </p:cNvSpPr>
            <p:nvPr/>
          </p:nvSpPr>
          <p:spPr bwMode="auto">
            <a:xfrm rot="-5400000">
              <a:off x="8146919" y="5584032"/>
              <a:ext cx="233362" cy="1362075"/>
            </a:xfrm>
            <a:prstGeom prst="leftBracket">
              <a:avLst>
                <a:gd name="adj" fmla="val 44911"/>
              </a:avLst>
            </a:prstGeom>
            <a:noFill/>
            <a:ln w="25400">
              <a:solidFill>
                <a:srgbClr val="008000"/>
              </a:solidFill>
              <a:round/>
              <a:headEnd type="oval" w="sm" len="sm"/>
              <a:tailEnd type="oval" w="sm" len="sm"/>
            </a:ln>
          </p:spPr>
          <p:txBody>
            <a:bodyPr/>
            <a:lstStyle/>
            <a:p>
              <a:endParaRPr lang="zh-CN" altLang="en-US">
                <a:ea typeface="宋体" pitchFamily="2" charset="-122"/>
              </a:endParaRPr>
            </a:p>
          </p:txBody>
        </p:sp>
        <p:sp>
          <p:nvSpPr>
            <p:cNvPr id="12354" name="Line 70"/>
            <p:cNvSpPr>
              <a:spLocks noChangeShapeType="1"/>
            </p:cNvSpPr>
            <p:nvPr/>
          </p:nvSpPr>
          <p:spPr bwMode="auto">
            <a:xfrm flipV="1">
              <a:off x="8934318" y="5527675"/>
              <a:ext cx="0" cy="393700"/>
            </a:xfrm>
            <a:prstGeom prst="line">
              <a:avLst/>
            </a:prstGeom>
            <a:noFill/>
            <a:ln w="25400">
              <a:solidFill>
                <a:srgbClr val="008000"/>
              </a:solidFill>
              <a:round/>
              <a:headEnd type="oval" w="sm" len="sm"/>
              <a:tailEnd type="oval" w="sm" len="sm"/>
            </a:ln>
          </p:spPr>
          <p:txBody>
            <a:bodyPr/>
            <a:lstStyle/>
            <a:p>
              <a:endParaRPr lang="zh-CN" altLang="en-US"/>
            </a:p>
          </p:txBody>
        </p:sp>
        <p:grpSp>
          <p:nvGrpSpPr>
            <p:cNvPr id="6" name="Group 74"/>
            <p:cNvGrpSpPr>
              <a:grpSpLocks/>
            </p:cNvGrpSpPr>
            <p:nvPr/>
          </p:nvGrpSpPr>
          <p:grpSpPr bwMode="auto">
            <a:xfrm>
              <a:off x="8631635" y="4051300"/>
              <a:ext cx="1078309" cy="420688"/>
              <a:chOff x="2426" y="2659"/>
              <a:chExt cx="1155" cy="377"/>
            </a:xfrm>
          </p:grpSpPr>
          <p:pic>
            <p:nvPicPr>
              <p:cNvPr id="12393" name="Picture 75" descr="Modicon_PAC_Small"/>
              <p:cNvPicPr>
                <a:picLocks noChangeAspect="1" noChangeArrowheads="1"/>
              </p:cNvPicPr>
              <p:nvPr/>
            </p:nvPicPr>
            <p:blipFill>
              <a:blip r:embed="rId4" cstate="print"/>
              <a:srcRect/>
              <a:stretch>
                <a:fillRect/>
              </a:stretch>
            </p:blipFill>
            <p:spPr bwMode="auto">
              <a:xfrm>
                <a:off x="2880" y="2659"/>
                <a:ext cx="701" cy="377"/>
              </a:xfrm>
              <a:prstGeom prst="rect">
                <a:avLst/>
              </a:prstGeom>
              <a:noFill/>
              <a:ln w="9525">
                <a:noFill/>
                <a:miter lim="800000"/>
                <a:headEnd/>
                <a:tailEnd/>
              </a:ln>
            </p:spPr>
          </p:pic>
          <p:pic>
            <p:nvPicPr>
              <p:cNvPr id="12394" name="Picture 76" descr="Modicon_PAC_Small"/>
              <p:cNvPicPr>
                <a:picLocks noChangeAspect="1" noChangeArrowheads="1"/>
              </p:cNvPicPr>
              <p:nvPr/>
            </p:nvPicPr>
            <p:blipFill>
              <a:blip r:embed="rId4" cstate="print"/>
              <a:srcRect/>
              <a:stretch>
                <a:fillRect/>
              </a:stretch>
            </p:blipFill>
            <p:spPr bwMode="auto">
              <a:xfrm>
                <a:off x="2426" y="2659"/>
                <a:ext cx="701" cy="377"/>
              </a:xfrm>
              <a:prstGeom prst="rect">
                <a:avLst/>
              </a:prstGeom>
              <a:noFill/>
              <a:ln w="9525">
                <a:noFill/>
                <a:miter lim="800000"/>
                <a:headEnd/>
                <a:tailEnd/>
              </a:ln>
            </p:spPr>
          </p:pic>
        </p:grpSp>
        <p:sp>
          <p:nvSpPr>
            <p:cNvPr id="12356" name="Line 77"/>
            <p:cNvSpPr>
              <a:spLocks noChangeShapeType="1"/>
            </p:cNvSpPr>
            <p:nvPr/>
          </p:nvSpPr>
          <p:spPr bwMode="auto">
            <a:xfrm flipV="1">
              <a:off x="8929158" y="4346575"/>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57" name="Line 78"/>
            <p:cNvSpPr>
              <a:spLocks noChangeShapeType="1"/>
            </p:cNvSpPr>
            <p:nvPr/>
          </p:nvSpPr>
          <p:spPr bwMode="auto">
            <a:xfrm flipV="1">
              <a:off x="8934318" y="4994275"/>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58" name="AutoShape 79"/>
            <p:cNvSpPr>
              <a:spLocks/>
            </p:cNvSpPr>
            <p:nvPr/>
          </p:nvSpPr>
          <p:spPr bwMode="auto">
            <a:xfrm rot="5400000" flipV="1">
              <a:off x="7964356" y="3192462"/>
              <a:ext cx="577850" cy="1362075"/>
            </a:xfrm>
            <a:prstGeom prst="leftBracket">
              <a:avLst>
                <a:gd name="adj" fmla="val 18137"/>
              </a:avLst>
            </a:prstGeom>
            <a:noFill/>
            <a:ln w="25400">
              <a:solidFill>
                <a:srgbClr val="008000"/>
              </a:solidFill>
              <a:round/>
              <a:headEnd type="oval" w="sm" len="sm"/>
              <a:tailEnd type="oval" w="sm" len="sm"/>
            </a:ln>
          </p:spPr>
          <p:txBody>
            <a:bodyPr/>
            <a:lstStyle/>
            <a:p>
              <a:endParaRPr lang="zh-CN" altLang="en-US">
                <a:ea typeface="宋体" pitchFamily="2" charset="-122"/>
              </a:endParaRPr>
            </a:p>
          </p:txBody>
        </p:sp>
        <p:pic>
          <p:nvPicPr>
            <p:cNvPr id="12359" name="Picture 80" descr="Connexium_Switch"/>
            <p:cNvPicPr>
              <a:picLocks noChangeAspect="1" noChangeArrowheads="1"/>
            </p:cNvPicPr>
            <p:nvPr/>
          </p:nvPicPr>
          <p:blipFill>
            <a:blip r:embed="rId2" cstate="print"/>
            <a:srcRect/>
            <a:stretch>
              <a:fillRect/>
            </a:stretch>
          </p:blipFill>
          <p:spPr bwMode="auto">
            <a:xfrm>
              <a:off x="7840531" y="3260725"/>
              <a:ext cx="288925" cy="565150"/>
            </a:xfrm>
            <a:prstGeom prst="rect">
              <a:avLst/>
            </a:prstGeom>
            <a:noFill/>
            <a:ln w="9525">
              <a:noFill/>
              <a:miter lim="800000"/>
              <a:headEnd/>
              <a:tailEnd/>
            </a:ln>
          </p:spPr>
        </p:pic>
        <p:pic>
          <p:nvPicPr>
            <p:cNvPr id="12360" name="Picture 81" descr="Connexium_Switch"/>
            <p:cNvPicPr>
              <a:picLocks noChangeAspect="1" noChangeArrowheads="1"/>
            </p:cNvPicPr>
            <p:nvPr/>
          </p:nvPicPr>
          <p:blipFill>
            <a:blip r:embed="rId2" cstate="print"/>
            <a:srcRect/>
            <a:stretch>
              <a:fillRect/>
            </a:stretch>
          </p:blipFill>
          <p:spPr bwMode="auto">
            <a:xfrm>
              <a:off x="8315193" y="3255963"/>
              <a:ext cx="288925" cy="565150"/>
            </a:xfrm>
            <a:prstGeom prst="rect">
              <a:avLst/>
            </a:prstGeom>
            <a:noFill/>
            <a:ln w="9525">
              <a:noFill/>
              <a:miter lim="800000"/>
              <a:headEnd/>
              <a:tailEnd/>
            </a:ln>
          </p:spPr>
        </p:pic>
        <p:sp>
          <p:nvSpPr>
            <p:cNvPr id="12361" name="Rectangle 82"/>
            <p:cNvSpPr>
              <a:spLocks noChangeArrowheads="1"/>
            </p:cNvSpPr>
            <p:nvPr/>
          </p:nvSpPr>
          <p:spPr bwMode="auto">
            <a:xfrm rot="-5400000">
              <a:off x="6784381" y="4972764"/>
              <a:ext cx="2525050" cy="246221"/>
            </a:xfrm>
            <a:prstGeom prst="rect">
              <a:avLst/>
            </a:prstGeom>
            <a:noFill/>
            <a:ln w="12700" algn="ctr">
              <a:noFill/>
              <a:miter lim="800000"/>
              <a:headEnd type="none" w="sm" len="sm"/>
              <a:tailEnd type="none" w="sm" len="sm"/>
            </a:ln>
          </p:spPr>
          <p:txBody>
            <a:bodyPr wrap="none">
              <a:spAutoFit/>
            </a:bodyPr>
            <a:lstStyle/>
            <a:p>
              <a:r>
                <a:rPr lang="en-US" altLang="zh-CN" sz="1000" b="1">
                  <a:solidFill>
                    <a:srgbClr val="008000"/>
                  </a:solidFill>
                  <a:ea typeface="宋体" pitchFamily="2" charset="-122"/>
                </a:rPr>
                <a:t>RSTP ( max 40 devices, copper or F.O)</a:t>
              </a:r>
            </a:p>
          </p:txBody>
        </p:sp>
        <p:sp>
          <p:nvSpPr>
            <p:cNvPr id="12362" name="Rectangle 83"/>
            <p:cNvSpPr>
              <a:spLocks noChangeArrowheads="1"/>
            </p:cNvSpPr>
            <p:nvPr/>
          </p:nvSpPr>
          <p:spPr bwMode="auto">
            <a:xfrm>
              <a:off x="7739063" y="3062289"/>
              <a:ext cx="455504" cy="246221"/>
            </a:xfrm>
            <a:prstGeom prst="rect">
              <a:avLst/>
            </a:prstGeom>
            <a:noFill/>
            <a:ln w="12700" algn="ctr">
              <a:noFill/>
              <a:miter lim="800000"/>
              <a:headEnd type="none" w="sm" len="sm"/>
              <a:tailEnd type="none" w="sm" len="sm"/>
            </a:ln>
          </p:spPr>
          <p:txBody>
            <a:bodyPr wrap="none">
              <a:spAutoFit/>
            </a:bodyPr>
            <a:lstStyle/>
            <a:p>
              <a:r>
                <a:rPr lang="en-US" altLang="zh-CN" sz="1000" b="1" dirty="0" smtClean="0">
                  <a:solidFill>
                    <a:srgbClr val="008000"/>
                  </a:solidFill>
                  <a:ea typeface="宋体" pitchFamily="2" charset="-122"/>
                </a:rPr>
                <a:t>DRS</a:t>
              </a:r>
              <a:endParaRPr lang="en-US" altLang="zh-CN" sz="1000" b="1" dirty="0">
                <a:solidFill>
                  <a:srgbClr val="008000"/>
                </a:solidFill>
                <a:ea typeface="宋体" pitchFamily="2" charset="-122"/>
              </a:endParaRPr>
            </a:p>
          </p:txBody>
        </p:sp>
        <p:sp>
          <p:nvSpPr>
            <p:cNvPr id="12363" name="Rectangle 84"/>
            <p:cNvSpPr>
              <a:spLocks noChangeArrowheads="1"/>
            </p:cNvSpPr>
            <p:nvPr/>
          </p:nvSpPr>
          <p:spPr bwMode="auto">
            <a:xfrm>
              <a:off x="8203407" y="3071814"/>
              <a:ext cx="455504" cy="246221"/>
            </a:xfrm>
            <a:prstGeom prst="rect">
              <a:avLst/>
            </a:prstGeom>
            <a:noFill/>
            <a:ln w="12700" algn="ctr">
              <a:noFill/>
              <a:miter lim="800000"/>
              <a:headEnd type="none" w="sm" len="sm"/>
              <a:tailEnd type="none" w="sm" len="sm"/>
            </a:ln>
          </p:spPr>
          <p:txBody>
            <a:bodyPr wrap="none">
              <a:spAutoFit/>
            </a:bodyPr>
            <a:lstStyle/>
            <a:p>
              <a:r>
                <a:rPr lang="en-US" altLang="zh-CN" sz="1000" b="1" dirty="0" smtClean="0">
                  <a:solidFill>
                    <a:srgbClr val="008000"/>
                  </a:solidFill>
                  <a:ea typeface="宋体" pitchFamily="2" charset="-122"/>
                </a:rPr>
                <a:t>DRS</a:t>
              </a:r>
              <a:endParaRPr lang="en-US" altLang="zh-CN" sz="1000" b="1" dirty="0">
                <a:solidFill>
                  <a:srgbClr val="008000"/>
                </a:solidFill>
                <a:ea typeface="宋体" pitchFamily="2" charset="-122"/>
              </a:endParaRPr>
            </a:p>
          </p:txBody>
        </p:sp>
        <p:sp>
          <p:nvSpPr>
            <p:cNvPr id="12366" name="Rectangle 87"/>
            <p:cNvSpPr>
              <a:spLocks noChangeArrowheads="1"/>
            </p:cNvSpPr>
            <p:nvPr/>
          </p:nvSpPr>
          <p:spPr bwMode="auto">
            <a:xfrm rot="-5400000">
              <a:off x="7585465" y="5006896"/>
              <a:ext cx="1500732" cy="246221"/>
            </a:xfrm>
            <a:prstGeom prst="rect">
              <a:avLst/>
            </a:prstGeom>
            <a:noFill/>
            <a:ln w="12700" algn="ctr">
              <a:noFill/>
              <a:miter lim="800000"/>
              <a:headEnd type="none" w="sm" len="sm"/>
              <a:tailEnd type="none" w="sm" len="sm"/>
            </a:ln>
          </p:spPr>
          <p:txBody>
            <a:bodyPr wrap="none">
              <a:spAutoFit/>
            </a:bodyPr>
            <a:lstStyle/>
            <a:p>
              <a:r>
                <a:rPr lang="en-US" altLang="zh-CN" sz="1000" b="1">
                  <a:solidFill>
                    <a:srgbClr val="008000"/>
                  </a:solidFill>
                  <a:ea typeface="宋体" pitchFamily="2" charset="-122"/>
                </a:rPr>
                <a:t>RSTP 4  fourth  Ring  </a:t>
              </a:r>
            </a:p>
          </p:txBody>
        </p:sp>
        <p:sp>
          <p:nvSpPr>
            <p:cNvPr id="12367" name="Rectangle 88"/>
            <p:cNvSpPr>
              <a:spLocks noChangeArrowheads="1"/>
            </p:cNvSpPr>
            <p:nvPr/>
          </p:nvSpPr>
          <p:spPr bwMode="auto">
            <a:xfrm>
              <a:off x="529696" y="2593975"/>
              <a:ext cx="3923638" cy="338554"/>
            </a:xfrm>
            <a:prstGeom prst="rect">
              <a:avLst/>
            </a:prstGeom>
            <a:noFill/>
            <a:ln w="12700" algn="ctr">
              <a:noFill/>
              <a:miter lim="800000"/>
              <a:headEnd type="none" w="sm" len="sm"/>
              <a:tailEnd type="none" w="sm" len="sm"/>
            </a:ln>
          </p:spPr>
          <p:txBody>
            <a:bodyPr wrap="none">
              <a:spAutoFit/>
            </a:bodyPr>
            <a:lstStyle/>
            <a:p>
              <a:r>
                <a:rPr lang="en-US" altLang="zh-CN" sz="1600" b="1">
                  <a:solidFill>
                    <a:srgbClr val="008000"/>
                  </a:solidFill>
                  <a:ea typeface="宋体" pitchFamily="2" charset="-122"/>
                </a:rPr>
                <a:t>RSTP ( max 40 devices, copper or F.O)</a:t>
              </a:r>
            </a:p>
          </p:txBody>
        </p:sp>
        <p:sp>
          <p:nvSpPr>
            <p:cNvPr id="12368" name="Rectangle 89"/>
            <p:cNvSpPr>
              <a:spLocks noChangeArrowheads="1"/>
            </p:cNvSpPr>
            <p:nvPr/>
          </p:nvSpPr>
          <p:spPr bwMode="auto">
            <a:xfrm>
              <a:off x="6972036" y="2554288"/>
              <a:ext cx="2232791" cy="338554"/>
            </a:xfrm>
            <a:prstGeom prst="rect">
              <a:avLst/>
            </a:prstGeom>
            <a:noFill/>
            <a:ln w="12700">
              <a:noFill/>
              <a:miter lim="800000"/>
              <a:headEnd type="none" w="sm" len="sm"/>
              <a:tailEnd type="none" w="sm" len="sm"/>
            </a:ln>
          </p:spPr>
          <p:txBody>
            <a:bodyPr wrap="none">
              <a:spAutoFit/>
            </a:bodyPr>
            <a:lstStyle/>
            <a:p>
              <a:r>
                <a:rPr lang="en-US" altLang="zh-CN" sz="1600" b="1">
                  <a:solidFill>
                    <a:srgbClr val="008000"/>
                  </a:solidFill>
                  <a:ea typeface="宋体" pitchFamily="2" charset="-122"/>
                </a:rPr>
                <a:t>RSTP 1 Primary Ring</a:t>
              </a:r>
              <a:endParaRPr lang="es-ES_tradnl" altLang="zh-CN" sz="1600" b="1">
                <a:solidFill>
                  <a:srgbClr val="008000"/>
                </a:solidFill>
                <a:ea typeface="宋体" pitchFamily="2" charset="-122"/>
              </a:endParaRPr>
            </a:p>
          </p:txBody>
        </p:sp>
        <p:sp>
          <p:nvSpPr>
            <p:cNvPr id="12369" name="Line 90"/>
            <p:cNvSpPr>
              <a:spLocks noChangeShapeType="1"/>
            </p:cNvSpPr>
            <p:nvPr/>
          </p:nvSpPr>
          <p:spPr bwMode="auto">
            <a:xfrm>
              <a:off x="6038189" y="3794125"/>
              <a:ext cx="1336278" cy="0"/>
            </a:xfrm>
            <a:prstGeom prst="line">
              <a:avLst/>
            </a:prstGeom>
            <a:noFill/>
            <a:ln w="28575">
              <a:solidFill>
                <a:srgbClr val="008000"/>
              </a:solidFill>
              <a:prstDash val="sysDot"/>
              <a:round/>
              <a:headEnd type="none" w="sm" len="sm"/>
              <a:tailEnd type="none" w="sm" len="sm"/>
            </a:ln>
          </p:spPr>
          <p:txBody>
            <a:bodyPr/>
            <a:lstStyle/>
            <a:p>
              <a:endParaRPr lang="zh-CN" altLang="en-US"/>
            </a:p>
          </p:txBody>
        </p:sp>
        <p:sp>
          <p:nvSpPr>
            <p:cNvPr id="12370" name="Line 113"/>
            <p:cNvSpPr>
              <a:spLocks noChangeShapeType="1"/>
            </p:cNvSpPr>
            <p:nvPr/>
          </p:nvSpPr>
          <p:spPr bwMode="auto">
            <a:xfrm flipV="1">
              <a:off x="4378590" y="5522913"/>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71" name="Line 114"/>
            <p:cNvSpPr>
              <a:spLocks noChangeShapeType="1"/>
            </p:cNvSpPr>
            <p:nvPr/>
          </p:nvSpPr>
          <p:spPr bwMode="auto">
            <a:xfrm flipV="1">
              <a:off x="4375150" y="4957763"/>
              <a:ext cx="0" cy="393700"/>
            </a:xfrm>
            <a:prstGeom prst="line">
              <a:avLst/>
            </a:prstGeom>
            <a:noFill/>
            <a:ln w="25400">
              <a:solidFill>
                <a:srgbClr val="008000"/>
              </a:solidFill>
              <a:round/>
              <a:headEnd type="oval" w="sm" len="sm"/>
              <a:tailEnd type="oval" w="sm" len="sm"/>
            </a:ln>
          </p:spPr>
          <p:txBody>
            <a:bodyPr/>
            <a:lstStyle/>
            <a:p>
              <a:endParaRPr lang="zh-CN" altLang="en-US"/>
            </a:p>
          </p:txBody>
        </p:sp>
        <p:grpSp>
          <p:nvGrpSpPr>
            <p:cNvPr id="7" name="Group 115"/>
            <p:cNvGrpSpPr>
              <a:grpSpLocks/>
            </p:cNvGrpSpPr>
            <p:nvPr/>
          </p:nvGrpSpPr>
          <p:grpSpPr bwMode="auto">
            <a:xfrm>
              <a:off x="3455062" y="4065589"/>
              <a:ext cx="1078309" cy="420687"/>
              <a:chOff x="2426" y="2659"/>
              <a:chExt cx="1155" cy="377"/>
            </a:xfrm>
          </p:grpSpPr>
          <p:pic>
            <p:nvPicPr>
              <p:cNvPr id="12391" name="Picture 116" descr="Modicon_PAC_Small"/>
              <p:cNvPicPr>
                <a:picLocks noChangeAspect="1" noChangeArrowheads="1"/>
              </p:cNvPicPr>
              <p:nvPr/>
            </p:nvPicPr>
            <p:blipFill>
              <a:blip r:embed="rId4" cstate="print"/>
              <a:srcRect/>
              <a:stretch>
                <a:fillRect/>
              </a:stretch>
            </p:blipFill>
            <p:spPr bwMode="auto">
              <a:xfrm>
                <a:off x="2880" y="2659"/>
                <a:ext cx="701" cy="377"/>
              </a:xfrm>
              <a:prstGeom prst="rect">
                <a:avLst/>
              </a:prstGeom>
              <a:noFill/>
              <a:ln w="9525">
                <a:noFill/>
                <a:miter lim="800000"/>
                <a:headEnd/>
                <a:tailEnd/>
              </a:ln>
            </p:spPr>
          </p:pic>
          <p:pic>
            <p:nvPicPr>
              <p:cNvPr id="12392" name="Picture 117" descr="Modicon_PAC_Small"/>
              <p:cNvPicPr>
                <a:picLocks noChangeAspect="1" noChangeArrowheads="1"/>
              </p:cNvPicPr>
              <p:nvPr/>
            </p:nvPicPr>
            <p:blipFill>
              <a:blip r:embed="rId4" cstate="print"/>
              <a:srcRect/>
              <a:stretch>
                <a:fillRect/>
              </a:stretch>
            </p:blipFill>
            <p:spPr bwMode="auto">
              <a:xfrm>
                <a:off x="2426" y="2659"/>
                <a:ext cx="701" cy="377"/>
              </a:xfrm>
              <a:prstGeom prst="rect">
                <a:avLst/>
              </a:prstGeom>
              <a:noFill/>
              <a:ln w="9525">
                <a:noFill/>
                <a:miter lim="800000"/>
                <a:headEnd/>
                <a:tailEnd/>
              </a:ln>
            </p:spPr>
          </p:pic>
        </p:grpSp>
        <p:sp>
          <p:nvSpPr>
            <p:cNvPr id="12373" name="Line 118"/>
            <p:cNvSpPr>
              <a:spLocks noChangeShapeType="1"/>
            </p:cNvSpPr>
            <p:nvPr/>
          </p:nvSpPr>
          <p:spPr bwMode="auto">
            <a:xfrm flipV="1">
              <a:off x="4387189" y="4346575"/>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74" name="AutoShape 119"/>
            <p:cNvSpPr>
              <a:spLocks/>
            </p:cNvSpPr>
            <p:nvPr/>
          </p:nvSpPr>
          <p:spPr bwMode="auto">
            <a:xfrm rot="-5400000">
              <a:off x="4948106" y="5574507"/>
              <a:ext cx="233362" cy="1362075"/>
            </a:xfrm>
            <a:prstGeom prst="leftBracket">
              <a:avLst>
                <a:gd name="adj" fmla="val 44911"/>
              </a:avLst>
            </a:prstGeom>
            <a:noFill/>
            <a:ln w="25400">
              <a:solidFill>
                <a:srgbClr val="008000"/>
              </a:solidFill>
              <a:round/>
              <a:headEnd type="oval" w="sm" len="sm"/>
              <a:tailEnd type="oval" w="sm" len="sm"/>
            </a:ln>
          </p:spPr>
          <p:txBody>
            <a:bodyPr/>
            <a:lstStyle/>
            <a:p>
              <a:endParaRPr lang="zh-CN" altLang="en-US">
                <a:ea typeface="宋体" pitchFamily="2" charset="-122"/>
              </a:endParaRPr>
            </a:p>
          </p:txBody>
        </p:sp>
        <p:sp>
          <p:nvSpPr>
            <p:cNvPr id="12375" name="Line 123"/>
            <p:cNvSpPr>
              <a:spLocks noChangeShapeType="1"/>
            </p:cNvSpPr>
            <p:nvPr/>
          </p:nvSpPr>
          <p:spPr bwMode="auto">
            <a:xfrm flipV="1">
              <a:off x="5735506" y="5518150"/>
              <a:ext cx="0" cy="393700"/>
            </a:xfrm>
            <a:prstGeom prst="line">
              <a:avLst/>
            </a:prstGeom>
            <a:noFill/>
            <a:ln w="25400">
              <a:solidFill>
                <a:srgbClr val="008000"/>
              </a:solidFill>
              <a:round/>
              <a:headEnd type="oval" w="sm" len="sm"/>
              <a:tailEnd type="oval" w="sm" len="sm"/>
            </a:ln>
          </p:spPr>
          <p:txBody>
            <a:bodyPr/>
            <a:lstStyle/>
            <a:p>
              <a:endParaRPr lang="zh-CN" altLang="en-US"/>
            </a:p>
          </p:txBody>
        </p:sp>
        <p:grpSp>
          <p:nvGrpSpPr>
            <p:cNvPr id="8" name="Group 127"/>
            <p:cNvGrpSpPr>
              <a:grpSpLocks/>
            </p:cNvGrpSpPr>
            <p:nvPr/>
          </p:nvGrpSpPr>
          <p:grpSpPr bwMode="auto">
            <a:xfrm>
              <a:off x="5432822" y="4041775"/>
              <a:ext cx="1078309" cy="420688"/>
              <a:chOff x="2426" y="2659"/>
              <a:chExt cx="1155" cy="377"/>
            </a:xfrm>
          </p:grpSpPr>
          <p:pic>
            <p:nvPicPr>
              <p:cNvPr id="12389" name="Picture 128" descr="Modicon_PAC_Small"/>
              <p:cNvPicPr>
                <a:picLocks noChangeAspect="1" noChangeArrowheads="1"/>
              </p:cNvPicPr>
              <p:nvPr/>
            </p:nvPicPr>
            <p:blipFill>
              <a:blip r:embed="rId4" cstate="print"/>
              <a:srcRect/>
              <a:stretch>
                <a:fillRect/>
              </a:stretch>
            </p:blipFill>
            <p:spPr bwMode="auto">
              <a:xfrm>
                <a:off x="2880" y="2659"/>
                <a:ext cx="701" cy="377"/>
              </a:xfrm>
              <a:prstGeom prst="rect">
                <a:avLst/>
              </a:prstGeom>
              <a:noFill/>
              <a:ln w="9525">
                <a:noFill/>
                <a:miter lim="800000"/>
                <a:headEnd/>
                <a:tailEnd/>
              </a:ln>
            </p:spPr>
          </p:pic>
          <p:pic>
            <p:nvPicPr>
              <p:cNvPr id="12390" name="Picture 129" descr="Modicon_PAC_Small"/>
              <p:cNvPicPr>
                <a:picLocks noChangeAspect="1" noChangeArrowheads="1"/>
              </p:cNvPicPr>
              <p:nvPr/>
            </p:nvPicPr>
            <p:blipFill>
              <a:blip r:embed="rId4" cstate="print"/>
              <a:srcRect/>
              <a:stretch>
                <a:fillRect/>
              </a:stretch>
            </p:blipFill>
            <p:spPr bwMode="auto">
              <a:xfrm>
                <a:off x="2426" y="2659"/>
                <a:ext cx="701" cy="377"/>
              </a:xfrm>
              <a:prstGeom prst="rect">
                <a:avLst/>
              </a:prstGeom>
              <a:noFill/>
              <a:ln w="9525">
                <a:noFill/>
                <a:miter lim="800000"/>
                <a:headEnd/>
                <a:tailEnd/>
              </a:ln>
            </p:spPr>
          </p:pic>
        </p:grpSp>
        <p:sp>
          <p:nvSpPr>
            <p:cNvPr id="12377" name="Line 130"/>
            <p:cNvSpPr>
              <a:spLocks noChangeShapeType="1"/>
            </p:cNvSpPr>
            <p:nvPr/>
          </p:nvSpPr>
          <p:spPr bwMode="auto">
            <a:xfrm flipV="1">
              <a:off x="5730346" y="4337050"/>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78" name="Line 131"/>
            <p:cNvSpPr>
              <a:spLocks noChangeShapeType="1"/>
            </p:cNvSpPr>
            <p:nvPr/>
          </p:nvSpPr>
          <p:spPr bwMode="auto">
            <a:xfrm flipV="1">
              <a:off x="5735506" y="4984750"/>
              <a:ext cx="0" cy="393700"/>
            </a:xfrm>
            <a:prstGeom prst="line">
              <a:avLst/>
            </a:prstGeom>
            <a:noFill/>
            <a:ln w="25400">
              <a:solidFill>
                <a:srgbClr val="008000"/>
              </a:solidFill>
              <a:round/>
              <a:headEnd type="oval" w="sm" len="sm"/>
              <a:tailEnd type="oval" w="sm" len="sm"/>
            </a:ln>
          </p:spPr>
          <p:txBody>
            <a:bodyPr/>
            <a:lstStyle/>
            <a:p>
              <a:endParaRPr lang="zh-CN" altLang="en-US"/>
            </a:p>
          </p:txBody>
        </p:sp>
        <p:sp>
          <p:nvSpPr>
            <p:cNvPr id="12379" name="AutoShape 132"/>
            <p:cNvSpPr>
              <a:spLocks/>
            </p:cNvSpPr>
            <p:nvPr/>
          </p:nvSpPr>
          <p:spPr bwMode="auto">
            <a:xfrm rot="5400000" flipV="1">
              <a:off x="4765543" y="3182937"/>
              <a:ext cx="577850" cy="1362075"/>
            </a:xfrm>
            <a:prstGeom prst="leftBracket">
              <a:avLst>
                <a:gd name="adj" fmla="val 18137"/>
              </a:avLst>
            </a:prstGeom>
            <a:noFill/>
            <a:ln w="25400">
              <a:solidFill>
                <a:srgbClr val="008000"/>
              </a:solidFill>
              <a:round/>
              <a:headEnd type="oval" w="sm" len="sm"/>
              <a:tailEnd type="oval" w="sm" len="sm"/>
            </a:ln>
          </p:spPr>
          <p:txBody>
            <a:bodyPr/>
            <a:lstStyle/>
            <a:p>
              <a:endParaRPr lang="zh-CN" altLang="en-US">
                <a:ea typeface="宋体" pitchFamily="2" charset="-122"/>
              </a:endParaRPr>
            </a:p>
          </p:txBody>
        </p:sp>
        <p:pic>
          <p:nvPicPr>
            <p:cNvPr id="12380" name="Picture 133" descr="Connexium_Switch"/>
            <p:cNvPicPr>
              <a:picLocks noChangeAspect="1" noChangeArrowheads="1"/>
            </p:cNvPicPr>
            <p:nvPr/>
          </p:nvPicPr>
          <p:blipFill>
            <a:blip r:embed="rId2" cstate="print"/>
            <a:srcRect/>
            <a:stretch>
              <a:fillRect/>
            </a:stretch>
          </p:blipFill>
          <p:spPr bwMode="auto">
            <a:xfrm>
              <a:off x="4641718" y="3251200"/>
              <a:ext cx="288925" cy="565150"/>
            </a:xfrm>
            <a:prstGeom prst="rect">
              <a:avLst/>
            </a:prstGeom>
            <a:noFill/>
            <a:ln w="9525">
              <a:noFill/>
              <a:miter lim="800000"/>
              <a:headEnd/>
              <a:tailEnd/>
            </a:ln>
          </p:spPr>
        </p:pic>
        <p:pic>
          <p:nvPicPr>
            <p:cNvPr id="12381" name="Picture 134" descr="Connexium_Switch"/>
            <p:cNvPicPr>
              <a:picLocks noChangeAspect="1" noChangeArrowheads="1"/>
            </p:cNvPicPr>
            <p:nvPr/>
          </p:nvPicPr>
          <p:blipFill>
            <a:blip r:embed="rId2" cstate="print"/>
            <a:srcRect/>
            <a:stretch>
              <a:fillRect/>
            </a:stretch>
          </p:blipFill>
          <p:spPr bwMode="auto">
            <a:xfrm>
              <a:off x="5116381" y="3246438"/>
              <a:ext cx="288925" cy="565150"/>
            </a:xfrm>
            <a:prstGeom prst="rect">
              <a:avLst/>
            </a:prstGeom>
            <a:noFill/>
            <a:ln w="9525">
              <a:noFill/>
              <a:miter lim="800000"/>
              <a:headEnd/>
              <a:tailEnd/>
            </a:ln>
          </p:spPr>
        </p:pic>
        <p:sp>
          <p:nvSpPr>
            <p:cNvPr id="12382" name="Rectangle 135"/>
            <p:cNvSpPr>
              <a:spLocks noChangeArrowheads="1"/>
            </p:cNvSpPr>
            <p:nvPr/>
          </p:nvSpPr>
          <p:spPr bwMode="auto">
            <a:xfrm rot="-5400000">
              <a:off x="3585568" y="4963239"/>
              <a:ext cx="2525050" cy="246221"/>
            </a:xfrm>
            <a:prstGeom prst="rect">
              <a:avLst/>
            </a:prstGeom>
            <a:noFill/>
            <a:ln w="12700" algn="ctr">
              <a:noFill/>
              <a:miter lim="800000"/>
              <a:headEnd type="none" w="sm" len="sm"/>
              <a:tailEnd type="none" w="sm" len="sm"/>
            </a:ln>
          </p:spPr>
          <p:txBody>
            <a:bodyPr wrap="none">
              <a:spAutoFit/>
            </a:bodyPr>
            <a:lstStyle/>
            <a:p>
              <a:r>
                <a:rPr lang="en-US" altLang="zh-CN" sz="1000" b="1">
                  <a:solidFill>
                    <a:srgbClr val="008000"/>
                  </a:solidFill>
                  <a:ea typeface="宋体" pitchFamily="2" charset="-122"/>
                </a:rPr>
                <a:t>RSTP ( max 40 devices, copper or F.O)</a:t>
              </a:r>
            </a:p>
          </p:txBody>
        </p:sp>
        <p:sp>
          <p:nvSpPr>
            <p:cNvPr id="12383" name="Rectangle 136"/>
            <p:cNvSpPr>
              <a:spLocks noChangeArrowheads="1"/>
            </p:cNvSpPr>
            <p:nvPr/>
          </p:nvSpPr>
          <p:spPr bwMode="auto">
            <a:xfrm>
              <a:off x="4540250" y="3052764"/>
              <a:ext cx="455504" cy="246221"/>
            </a:xfrm>
            <a:prstGeom prst="rect">
              <a:avLst/>
            </a:prstGeom>
            <a:noFill/>
            <a:ln w="12700" algn="ctr">
              <a:noFill/>
              <a:miter lim="800000"/>
              <a:headEnd type="none" w="sm" len="sm"/>
              <a:tailEnd type="none" w="sm" len="sm"/>
            </a:ln>
          </p:spPr>
          <p:txBody>
            <a:bodyPr wrap="none">
              <a:spAutoFit/>
            </a:bodyPr>
            <a:lstStyle/>
            <a:p>
              <a:r>
                <a:rPr lang="en-US" altLang="zh-CN" sz="1000" b="1" dirty="0" smtClean="0">
                  <a:solidFill>
                    <a:srgbClr val="008000"/>
                  </a:solidFill>
                  <a:ea typeface="宋体" pitchFamily="2" charset="-122"/>
                </a:rPr>
                <a:t>DRS</a:t>
              </a:r>
              <a:endParaRPr lang="en-US" altLang="zh-CN" sz="1000" b="1" dirty="0">
                <a:solidFill>
                  <a:srgbClr val="008000"/>
                </a:solidFill>
                <a:ea typeface="宋体" pitchFamily="2" charset="-122"/>
              </a:endParaRPr>
            </a:p>
          </p:txBody>
        </p:sp>
        <p:sp>
          <p:nvSpPr>
            <p:cNvPr id="12384" name="Rectangle 137"/>
            <p:cNvSpPr>
              <a:spLocks noChangeArrowheads="1"/>
            </p:cNvSpPr>
            <p:nvPr/>
          </p:nvSpPr>
          <p:spPr bwMode="auto">
            <a:xfrm>
              <a:off x="5004594" y="3062289"/>
              <a:ext cx="455504" cy="246221"/>
            </a:xfrm>
            <a:prstGeom prst="rect">
              <a:avLst/>
            </a:prstGeom>
            <a:noFill/>
            <a:ln w="12700" algn="ctr">
              <a:noFill/>
              <a:miter lim="800000"/>
              <a:headEnd type="none" w="sm" len="sm"/>
              <a:tailEnd type="none" w="sm" len="sm"/>
            </a:ln>
          </p:spPr>
          <p:txBody>
            <a:bodyPr wrap="none">
              <a:spAutoFit/>
            </a:bodyPr>
            <a:lstStyle/>
            <a:p>
              <a:r>
                <a:rPr lang="en-US" altLang="zh-CN" sz="1000" b="1" dirty="0" smtClean="0">
                  <a:solidFill>
                    <a:srgbClr val="008000"/>
                  </a:solidFill>
                  <a:ea typeface="宋体" pitchFamily="2" charset="-122"/>
                </a:rPr>
                <a:t>DRS</a:t>
              </a:r>
              <a:endParaRPr lang="en-US" altLang="zh-CN" sz="1000" b="1" dirty="0">
                <a:solidFill>
                  <a:srgbClr val="008000"/>
                </a:solidFill>
                <a:ea typeface="宋体" pitchFamily="2" charset="-122"/>
              </a:endParaRPr>
            </a:p>
          </p:txBody>
        </p:sp>
        <p:sp>
          <p:nvSpPr>
            <p:cNvPr id="12387" name="Rectangle 140"/>
            <p:cNvSpPr>
              <a:spLocks noChangeArrowheads="1"/>
            </p:cNvSpPr>
            <p:nvPr/>
          </p:nvSpPr>
          <p:spPr bwMode="auto">
            <a:xfrm rot="-5400000">
              <a:off x="4429934" y="5038646"/>
              <a:ext cx="1414170" cy="246221"/>
            </a:xfrm>
            <a:prstGeom prst="rect">
              <a:avLst/>
            </a:prstGeom>
            <a:noFill/>
            <a:ln w="12700" algn="ctr">
              <a:noFill/>
              <a:miter lim="800000"/>
              <a:headEnd type="none" w="sm" len="sm"/>
              <a:tailEnd type="none" w="sm" len="sm"/>
            </a:ln>
          </p:spPr>
          <p:txBody>
            <a:bodyPr wrap="none">
              <a:spAutoFit/>
            </a:bodyPr>
            <a:lstStyle/>
            <a:p>
              <a:r>
                <a:rPr lang="en-US" altLang="zh-CN" sz="1000" b="1">
                  <a:solidFill>
                    <a:srgbClr val="008000"/>
                  </a:solidFill>
                  <a:ea typeface="宋体" pitchFamily="2" charset="-122"/>
                </a:rPr>
                <a:t>RSTP 3  third  Ring  </a:t>
              </a:r>
            </a:p>
          </p:txBody>
        </p:sp>
        <p:sp>
          <p:nvSpPr>
            <p:cNvPr id="12388" name="Rectangle 141"/>
            <p:cNvSpPr>
              <a:spLocks noChangeArrowheads="1"/>
            </p:cNvSpPr>
            <p:nvPr/>
          </p:nvSpPr>
          <p:spPr bwMode="auto">
            <a:xfrm>
              <a:off x="4935802" y="3529014"/>
              <a:ext cx="178858" cy="142875"/>
            </a:xfrm>
            <a:prstGeom prst="rect">
              <a:avLst/>
            </a:prstGeom>
            <a:solidFill>
              <a:schemeClr val="bg1"/>
            </a:solidFill>
            <a:ln w="12700">
              <a:solidFill>
                <a:schemeClr val="bg1"/>
              </a:solidFill>
              <a:miter lim="800000"/>
              <a:headEnd type="none" w="sm" len="sm"/>
              <a:tailEnd type="none" w="sm" len="sm"/>
            </a:ln>
          </p:spPr>
          <p:txBody>
            <a:bodyPr wrap="none" anchor="ctr"/>
            <a:lstStyle/>
            <a:p>
              <a:endParaRPr lang="zh-CN" altLang="en-US">
                <a:ea typeface="宋体" pitchFamily="2" charset="-122"/>
              </a:endParaRPr>
            </a:p>
          </p:txBody>
        </p:sp>
      </p:grpSp>
      <p:sp>
        <p:nvSpPr>
          <p:cNvPr id="566417" name="AutoShape 145"/>
          <p:cNvSpPr>
            <a:spLocks noChangeArrowheads="1"/>
          </p:cNvSpPr>
          <p:nvPr/>
        </p:nvSpPr>
        <p:spPr bwMode="auto">
          <a:xfrm>
            <a:off x="6826250" y="620713"/>
            <a:ext cx="2886075" cy="647700"/>
          </a:xfrm>
          <a:prstGeom prst="cloudCallout">
            <a:avLst>
              <a:gd name="adj1" fmla="val 113111"/>
              <a:gd name="adj2" fmla="val -28431"/>
            </a:avLst>
          </a:prstGeom>
          <a:noFill/>
          <a:ln w="12700">
            <a:solidFill>
              <a:schemeClr val="tx1"/>
            </a:solidFill>
            <a:round/>
            <a:headEnd type="none" w="sm" len="sm"/>
            <a:tailEnd type="none" w="sm" len="sm"/>
          </a:ln>
          <a:effectLst/>
        </p:spPr>
        <p:txBody>
          <a:bodyPr/>
          <a:lstStyle/>
          <a:p>
            <a:pPr algn="ctr">
              <a:defRPr/>
            </a:pPr>
            <a:r>
              <a:rPr lang="en-US" altLang="zh-CN">
                <a:effectLst>
                  <a:outerShdw blurRad="38100" dist="38100" dir="2700000" algn="tl">
                    <a:srgbClr val="C0C0C0"/>
                  </a:outerShdw>
                </a:effectLst>
              </a:rPr>
              <a:t>SCS level</a:t>
            </a:r>
          </a:p>
        </p:txBody>
      </p:sp>
      <p:sp>
        <p:nvSpPr>
          <p:cNvPr id="12301" name="Rectangle 2"/>
          <p:cNvSpPr>
            <a:spLocks noGrp="1" noChangeArrowheads="1"/>
          </p:cNvSpPr>
          <p:nvPr>
            <p:ph type="title"/>
          </p:nvPr>
        </p:nvSpPr>
        <p:spPr>
          <a:xfrm>
            <a:off x="468313" y="331441"/>
            <a:ext cx="8969375" cy="649287"/>
          </a:xfrm>
          <a:noFill/>
        </p:spPr>
        <p:txBody>
          <a:bodyPr/>
          <a:lstStyle/>
          <a:p>
            <a:pPr eaLnBrk="1" hangingPunct="1"/>
            <a:r>
              <a:rPr lang="en-US" altLang="zh-CN" dirty="0" smtClean="0">
                <a:ea typeface="宋体" pitchFamily="2" charset="-122"/>
              </a:rPr>
              <a:t>Proposed Architecture</a:t>
            </a:r>
            <a:endParaRPr lang="zh-CN" altLang="en-US" dirty="0" smtClean="0">
              <a:ea typeface="宋体" pitchFamily="2" charset="-122"/>
            </a:endParaRPr>
          </a:p>
        </p:txBody>
      </p:sp>
      <p:sp>
        <p:nvSpPr>
          <p:cNvPr id="12302" name="TextBox 103"/>
          <p:cNvSpPr txBox="1">
            <a:spLocks noChangeArrowheads="1"/>
          </p:cNvSpPr>
          <p:nvPr/>
        </p:nvSpPr>
        <p:spPr bwMode="auto">
          <a:xfrm>
            <a:off x="238125" y="3786188"/>
            <a:ext cx="1009650" cy="261937"/>
          </a:xfrm>
          <a:prstGeom prst="rect">
            <a:avLst/>
          </a:prstGeom>
          <a:noFill/>
          <a:ln w="9525">
            <a:noFill/>
            <a:miter lim="800000"/>
            <a:headEnd/>
            <a:tailEnd/>
          </a:ln>
        </p:spPr>
        <p:txBody>
          <a:bodyPr wrap="none">
            <a:spAutoFit/>
          </a:bodyPr>
          <a:lstStyle/>
          <a:p>
            <a:r>
              <a:rPr lang="en-US" altLang="zh-CN" sz="1000">
                <a:ea typeface="宋体" pitchFamily="2" charset="-122"/>
              </a:rPr>
              <a:t>M340 + NOC</a:t>
            </a:r>
            <a:endParaRPr lang="zh-CN" altLang="en-US" sz="1000">
              <a:ea typeface="宋体" pitchFamily="2" charset="-122"/>
            </a:endParaRPr>
          </a:p>
        </p:txBody>
      </p:sp>
      <p:sp>
        <p:nvSpPr>
          <p:cNvPr id="12303" name="TextBox 104"/>
          <p:cNvSpPr txBox="1">
            <a:spLocks noChangeArrowheads="1"/>
          </p:cNvSpPr>
          <p:nvPr/>
        </p:nvSpPr>
        <p:spPr bwMode="auto">
          <a:xfrm>
            <a:off x="3024188" y="3757613"/>
            <a:ext cx="1009650" cy="261937"/>
          </a:xfrm>
          <a:prstGeom prst="rect">
            <a:avLst/>
          </a:prstGeom>
          <a:noFill/>
          <a:ln w="9525">
            <a:noFill/>
            <a:miter lim="800000"/>
            <a:headEnd/>
            <a:tailEnd/>
          </a:ln>
        </p:spPr>
        <p:txBody>
          <a:bodyPr wrap="none">
            <a:spAutoFit/>
          </a:bodyPr>
          <a:lstStyle/>
          <a:p>
            <a:r>
              <a:rPr lang="en-US" altLang="zh-CN" sz="1000">
                <a:ea typeface="宋体" pitchFamily="2" charset="-122"/>
              </a:rPr>
              <a:t>M340 + NOC</a:t>
            </a:r>
            <a:endParaRPr lang="zh-CN" altLang="en-US" sz="1000">
              <a:ea typeface="宋体" pitchFamily="2" charset="-122"/>
            </a:endParaRPr>
          </a:p>
        </p:txBody>
      </p:sp>
      <p:sp>
        <p:nvSpPr>
          <p:cNvPr id="12304" name="TextBox 105"/>
          <p:cNvSpPr txBox="1">
            <a:spLocks noChangeArrowheads="1"/>
          </p:cNvSpPr>
          <p:nvPr/>
        </p:nvSpPr>
        <p:spPr bwMode="auto">
          <a:xfrm>
            <a:off x="8896350" y="3810000"/>
            <a:ext cx="1009650" cy="261938"/>
          </a:xfrm>
          <a:prstGeom prst="rect">
            <a:avLst/>
          </a:prstGeom>
          <a:noFill/>
          <a:ln w="9525">
            <a:noFill/>
            <a:miter lim="800000"/>
            <a:headEnd/>
            <a:tailEnd/>
          </a:ln>
        </p:spPr>
        <p:txBody>
          <a:bodyPr wrap="none">
            <a:spAutoFit/>
          </a:bodyPr>
          <a:lstStyle/>
          <a:p>
            <a:r>
              <a:rPr lang="en-US" altLang="zh-CN" sz="1000">
                <a:ea typeface="宋体" pitchFamily="2" charset="-122"/>
              </a:rPr>
              <a:t>M340 + NOC</a:t>
            </a:r>
            <a:endParaRPr lang="zh-CN" altLang="en-US" sz="1000">
              <a:ea typeface="宋体" pitchFamily="2" charset="-122"/>
            </a:endParaRPr>
          </a:p>
        </p:txBody>
      </p:sp>
      <p:sp>
        <p:nvSpPr>
          <p:cNvPr id="12305" name="TextBox 106"/>
          <p:cNvSpPr txBox="1">
            <a:spLocks noChangeArrowheads="1"/>
          </p:cNvSpPr>
          <p:nvPr/>
        </p:nvSpPr>
        <p:spPr bwMode="auto">
          <a:xfrm>
            <a:off x="309563" y="6186488"/>
            <a:ext cx="447675" cy="254000"/>
          </a:xfrm>
          <a:prstGeom prst="rect">
            <a:avLst/>
          </a:prstGeom>
          <a:noFill/>
          <a:ln w="9525">
            <a:noFill/>
            <a:miter lim="800000"/>
            <a:headEnd/>
            <a:tailEnd/>
          </a:ln>
        </p:spPr>
        <p:txBody>
          <a:bodyPr wrap="none">
            <a:spAutoFit/>
          </a:bodyPr>
          <a:lstStyle/>
          <a:p>
            <a:r>
              <a:rPr lang="en-US" altLang="zh-CN" sz="1000">
                <a:ea typeface="宋体" pitchFamily="2" charset="-122"/>
              </a:rPr>
              <a:t>M80</a:t>
            </a:r>
            <a:endParaRPr lang="zh-CN" altLang="en-US" sz="1000">
              <a:ea typeface="宋体" pitchFamily="2" charset="-122"/>
            </a:endParaRPr>
          </a:p>
        </p:txBody>
      </p:sp>
      <p:sp>
        <p:nvSpPr>
          <p:cNvPr id="12306" name="TextBox 107"/>
          <p:cNvSpPr txBox="1">
            <a:spLocks noChangeArrowheads="1"/>
          </p:cNvSpPr>
          <p:nvPr/>
        </p:nvSpPr>
        <p:spPr bwMode="auto">
          <a:xfrm>
            <a:off x="2738438" y="6215063"/>
            <a:ext cx="447675" cy="254000"/>
          </a:xfrm>
          <a:prstGeom prst="rect">
            <a:avLst/>
          </a:prstGeom>
          <a:noFill/>
          <a:ln w="9525">
            <a:noFill/>
            <a:miter lim="800000"/>
            <a:headEnd/>
            <a:tailEnd/>
          </a:ln>
        </p:spPr>
        <p:txBody>
          <a:bodyPr wrap="none">
            <a:spAutoFit/>
          </a:bodyPr>
          <a:lstStyle/>
          <a:p>
            <a:r>
              <a:rPr lang="en-US" altLang="zh-CN" sz="1000">
                <a:ea typeface="宋体" pitchFamily="2" charset="-122"/>
              </a:rPr>
              <a:t>M80</a:t>
            </a:r>
            <a:endParaRPr lang="zh-CN" altLang="en-US" sz="1000">
              <a:ea typeface="宋体" pitchFamily="2" charset="-122"/>
            </a:endParaRPr>
          </a:p>
        </p:txBody>
      </p:sp>
      <p:sp>
        <p:nvSpPr>
          <p:cNvPr id="12307" name="TextBox 108"/>
          <p:cNvSpPr txBox="1">
            <a:spLocks noChangeArrowheads="1"/>
          </p:cNvSpPr>
          <p:nvPr/>
        </p:nvSpPr>
        <p:spPr bwMode="auto">
          <a:xfrm>
            <a:off x="3738563" y="6215063"/>
            <a:ext cx="447675" cy="254000"/>
          </a:xfrm>
          <a:prstGeom prst="rect">
            <a:avLst/>
          </a:prstGeom>
          <a:noFill/>
          <a:ln w="9525">
            <a:noFill/>
            <a:miter lim="800000"/>
            <a:headEnd/>
            <a:tailEnd/>
          </a:ln>
        </p:spPr>
        <p:txBody>
          <a:bodyPr wrap="none">
            <a:spAutoFit/>
          </a:bodyPr>
          <a:lstStyle/>
          <a:p>
            <a:r>
              <a:rPr lang="en-US" altLang="zh-CN" sz="1000">
                <a:ea typeface="宋体" pitchFamily="2" charset="-122"/>
              </a:rPr>
              <a:t>M80</a:t>
            </a:r>
            <a:endParaRPr lang="zh-CN" altLang="en-US" sz="1000">
              <a:ea typeface="宋体" pitchFamily="2" charset="-122"/>
            </a:endParaRPr>
          </a:p>
        </p:txBody>
      </p:sp>
      <p:sp>
        <p:nvSpPr>
          <p:cNvPr id="12308" name="TextBox 109"/>
          <p:cNvSpPr txBox="1">
            <a:spLocks noChangeArrowheads="1"/>
          </p:cNvSpPr>
          <p:nvPr/>
        </p:nvSpPr>
        <p:spPr bwMode="auto">
          <a:xfrm>
            <a:off x="5881688" y="6215063"/>
            <a:ext cx="447675" cy="254000"/>
          </a:xfrm>
          <a:prstGeom prst="rect">
            <a:avLst/>
          </a:prstGeom>
          <a:noFill/>
          <a:ln w="9525">
            <a:noFill/>
            <a:miter lim="800000"/>
            <a:headEnd/>
            <a:tailEnd/>
          </a:ln>
        </p:spPr>
        <p:txBody>
          <a:bodyPr wrap="none">
            <a:spAutoFit/>
          </a:bodyPr>
          <a:lstStyle/>
          <a:p>
            <a:r>
              <a:rPr lang="en-US" altLang="zh-CN" sz="1000">
                <a:ea typeface="宋体" pitchFamily="2" charset="-122"/>
              </a:rPr>
              <a:t>M80</a:t>
            </a:r>
            <a:endParaRPr lang="zh-CN" altLang="en-US" sz="1000">
              <a:ea typeface="宋体" pitchFamily="2" charset="-122"/>
            </a:endParaRPr>
          </a:p>
        </p:txBody>
      </p:sp>
      <p:sp>
        <p:nvSpPr>
          <p:cNvPr id="12309" name="TextBox 110"/>
          <p:cNvSpPr txBox="1">
            <a:spLocks noChangeArrowheads="1"/>
          </p:cNvSpPr>
          <p:nvPr/>
        </p:nvSpPr>
        <p:spPr bwMode="auto">
          <a:xfrm>
            <a:off x="6953250" y="6215063"/>
            <a:ext cx="447675" cy="254000"/>
          </a:xfrm>
          <a:prstGeom prst="rect">
            <a:avLst/>
          </a:prstGeom>
          <a:noFill/>
          <a:ln w="9525">
            <a:noFill/>
            <a:miter lim="800000"/>
            <a:headEnd/>
            <a:tailEnd/>
          </a:ln>
        </p:spPr>
        <p:txBody>
          <a:bodyPr wrap="none">
            <a:spAutoFit/>
          </a:bodyPr>
          <a:lstStyle/>
          <a:p>
            <a:r>
              <a:rPr lang="en-US" altLang="zh-CN" sz="1000">
                <a:ea typeface="宋体" pitchFamily="2" charset="-122"/>
              </a:rPr>
              <a:t>M80</a:t>
            </a:r>
            <a:endParaRPr lang="zh-CN" altLang="en-US" sz="1000">
              <a:ea typeface="宋体" pitchFamily="2" charset="-122"/>
            </a:endParaRPr>
          </a:p>
        </p:txBody>
      </p:sp>
      <p:sp>
        <p:nvSpPr>
          <p:cNvPr id="12310" name="TextBox 111"/>
          <p:cNvSpPr txBox="1">
            <a:spLocks noChangeArrowheads="1"/>
          </p:cNvSpPr>
          <p:nvPr/>
        </p:nvSpPr>
        <p:spPr bwMode="auto">
          <a:xfrm>
            <a:off x="9096375" y="6215063"/>
            <a:ext cx="447675" cy="254000"/>
          </a:xfrm>
          <a:prstGeom prst="rect">
            <a:avLst/>
          </a:prstGeom>
          <a:noFill/>
          <a:ln w="9525">
            <a:noFill/>
            <a:miter lim="800000"/>
            <a:headEnd/>
            <a:tailEnd/>
          </a:ln>
        </p:spPr>
        <p:txBody>
          <a:bodyPr wrap="none">
            <a:spAutoFit/>
          </a:bodyPr>
          <a:lstStyle/>
          <a:p>
            <a:r>
              <a:rPr lang="en-US" altLang="zh-CN" sz="1000">
                <a:ea typeface="宋体" pitchFamily="2" charset="-122"/>
              </a:rPr>
              <a:t>M80</a:t>
            </a:r>
            <a:endParaRPr lang="zh-CN" altLang="en-US" sz="100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260648"/>
            <a:ext cx="8969375" cy="649287"/>
          </a:xfrm>
          <a:noFill/>
        </p:spPr>
        <p:txBody>
          <a:bodyPr/>
          <a:lstStyle/>
          <a:p>
            <a:pPr eaLnBrk="1" hangingPunct="1"/>
            <a:r>
              <a:rPr lang="en-US" altLang="zh-CN" dirty="0" smtClean="0">
                <a:ea typeface="宋体" pitchFamily="2" charset="-122"/>
              </a:rPr>
              <a:t>Cost Comparison and UVP</a:t>
            </a:r>
          </a:p>
        </p:txBody>
      </p:sp>
      <p:sp>
        <p:nvSpPr>
          <p:cNvPr id="17411" name="Rectangle 3"/>
          <p:cNvSpPr>
            <a:spLocks noGrp="1" noChangeArrowheads="1"/>
          </p:cNvSpPr>
          <p:nvPr>
            <p:ph type="body" idx="1"/>
          </p:nvPr>
        </p:nvSpPr>
        <p:spPr>
          <a:xfrm>
            <a:off x="468313" y="980728"/>
            <a:ext cx="8969375" cy="5472608"/>
          </a:xfrm>
        </p:spPr>
        <p:txBody>
          <a:bodyPr/>
          <a:lstStyle/>
          <a:p>
            <a:r>
              <a:rPr lang="en-US" altLang="zh-CN" dirty="0" smtClean="0">
                <a:ea typeface="宋体" pitchFamily="2" charset="-122"/>
              </a:rPr>
              <a:t>Cost Comparison</a:t>
            </a: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r>
              <a:rPr lang="en-US" altLang="zh-CN" dirty="0" smtClean="0">
                <a:ea typeface="宋体" pitchFamily="2" charset="-122"/>
              </a:rPr>
              <a:t>UVP</a:t>
            </a:r>
          </a:p>
          <a:p>
            <a:pPr lvl="1"/>
            <a:r>
              <a:rPr lang="en-US" altLang="zh-CN" sz="1800" dirty="0" smtClean="0">
                <a:ea typeface="宋体" pitchFamily="2" charset="-122"/>
              </a:rPr>
              <a:t>Entry level Unity controller that provide just enough function/performance for CSP application</a:t>
            </a:r>
            <a:endParaRPr lang="zh-CN" altLang="zh-CN" sz="1800" dirty="0" smtClean="0">
              <a:ea typeface="宋体" pitchFamily="2" charset="-122"/>
            </a:endParaRPr>
          </a:p>
          <a:p>
            <a:pPr lvl="1"/>
            <a:r>
              <a:rPr lang="en-US" altLang="zh-CN" sz="1800" dirty="0" smtClean="0">
                <a:ea typeface="宋体" pitchFamily="2" charset="-122"/>
              </a:rPr>
              <a:t>Fully integrated in </a:t>
            </a:r>
            <a:r>
              <a:rPr lang="en-US" altLang="zh-CN" sz="1800" dirty="0" err="1" smtClean="0">
                <a:ea typeface="宋体" pitchFamily="2" charset="-122"/>
              </a:rPr>
              <a:t>PlatStruXure</a:t>
            </a:r>
            <a:endParaRPr lang="zh-CN" altLang="en-US" sz="1800" dirty="0" smtClean="0">
              <a:ea typeface="宋体" pitchFamily="2" charset="-122"/>
            </a:endParaRPr>
          </a:p>
          <a:p>
            <a:pPr lvl="1"/>
            <a:r>
              <a:rPr lang="en-US" altLang="zh-CN" sz="1800" dirty="0" smtClean="0">
                <a:ea typeface="宋体" pitchFamily="2" charset="-122"/>
              </a:rPr>
              <a:t>Cost effective </a:t>
            </a:r>
            <a:r>
              <a:rPr lang="en-US" altLang="zh-CN" sz="1800" dirty="0" smtClean="0">
                <a:ea typeface="宋体" pitchFamily="2" charset="-122"/>
                <a:sym typeface="Wingdings" pitchFamily="2" charset="2"/>
              </a:rPr>
              <a:t> </a:t>
            </a:r>
            <a:r>
              <a:rPr lang="en-US" altLang="zh-CN" sz="1800" dirty="0" smtClean="0">
                <a:ea typeface="宋体" pitchFamily="2" charset="-122"/>
              </a:rPr>
              <a:t>Save </a:t>
            </a:r>
            <a:r>
              <a:rPr lang="en-US" altLang="zh-CN" sz="1800" dirty="0" smtClean="0">
                <a:solidFill>
                  <a:schemeClr val="accent2"/>
                </a:solidFill>
                <a:ea typeface="宋体" pitchFamily="2" charset="-122"/>
              </a:rPr>
              <a:t>349€ after weighting </a:t>
            </a:r>
            <a:r>
              <a:rPr lang="en-US" altLang="zh-CN" sz="1800" dirty="0" smtClean="0">
                <a:ea typeface="宋体" pitchFamily="2" charset="-122"/>
              </a:rPr>
              <a:t>in each configuration</a:t>
            </a:r>
          </a:p>
          <a:p>
            <a:pPr lvl="1"/>
            <a:r>
              <a:rPr lang="en-US" altLang="zh-CN" sz="1800" dirty="0" smtClean="0">
                <a:ea typeface="宋体" pitchFamily="2" charset="-122"/>
              </a:rPr>
              <a:t>EU level robustness and reliability</a:t>
            </a:r>
            <a:endParaRPr lang="zh-CN" altLang="zh-CN" sz="1800" dirty="0" smtClean="0">
              <a:ea typeface="宋体" pitchFamily="2" charset="-122"/>
            </a:endParaRPr>
          </a:p>
          <a:p>
            <a:endParaRPr lang="zh-CN" altLang="zh-CN" dirty="0" smtClean="0">
              <a:ea typeface="宋体" pitchFamily="2" charset="-122"/>
            </a:endParaRPr>
          </a:p>
        </p:txBody>
      </p:sp>
      <p:graphicFrame>
        <p:nvGraphicFramePr>
          <p:cNvPr id="6" name="Table 5"/>
          <p:cNvGraphicFramePr>
            <a:graphicFrameLocks noGrp="1"/>
          </p:cNvGraphicFramePr>
          <p:nvPr/>
        </p:nvGraphicFramePr>
        <p:xfrm>
          <a:off x="776536" y="1361688"/>
          <a:ext cx="8208912" cy="2682240"/>
        </p:xfrm>
        <a:graphic>
          <a:graphicData uri="http://schemas.openxmlformats.org/drawingml/2006/table">
            <a:tbl>
              <a:tblPr firstRow="1" firstCol="1">
                <a:tableStyleId>{5C22544A-7EE6-4342-B048-85BDC9FD1C3A}</a:tableStyleId>
              </a:tblPr>
              <a:tblGrid>
                <a:gridCol w="2088232"/>
                <a:gridCol w="2952328"/>
                <a:gridCol w="3168352"/>
              </a:tblGrid>
              <a:tr h="123825">
                <a:tc>
                  <a:txBody>
                    <a:bodyPr/>
                    <a:lstStyle/>
                    <a:p>
                      <a:pPr fontAlgn="b">
                        <a:spcAft>
                          <a:spcPts val="0"/>
                        </a:spcAft>
                      </a:pPr>
                      <a:r>
                        <a:rPr lang="en-GB" sz="1200" kern="1200" dirty="0" smtClean="0">
                          <a:solidFill>
                            <a:schemeClr val="bg1"/>
                          </a:solidFill>
                        </a:rPr>
                        <a:t>CSP</a:t>
                      </a:r>
                      <a:r>
                        <a:rPr lang="en-GB" sz="1200" kern="1200" baseline="0" dirty="0" smtClean="0">
                          <a:solidFill>
                            <a:schemeClr val="bg1"/>
                          </a:solidFill>
                        </a:rPr>
                        <a:t> </a:t>
                      </a:r>
                      <a:r>
                        <a:rPr lang="en-GB" sz="1200" kern="1200" dirty="0" smtClean="0">
                          <a:solidFill>
                            <a:schemeClr val="bg1"/>
                          </a:solidFill>
                        </a:rPr>
                        <a:t>Configuration</a:t>
                      </a:r>
                      <a:endParaRPr lang="zh-CN" sz="1200" kern="100" dirty="0">
                        <a:solidFill>
                          <a:schemeClr val="bg1"/>
                        </a:solidFill>
                        <a:latin typeface="Arial"/>
                        <a:ea typeface="宋体"/>
                        <a:cs typeface="Times New Roman"/>
                      </a:endParaRPr>
                    </a:p>
                  </a:txBody>
                  <a:tcPr anchor="b"/>
                </a:tc>
                <a:tc>
                  <a:txBody>
                    <a:bodyPr/>
                    <a:lstStyle/>
                    <a:p>
                      <a:pPr algn="r" fontAlgn="b">
                        <a:spcAft>
                          <a:spcPts val="0"/>
                        </a:spcAft>
                      </a:pPr>
                      <a:r>
                        <a:rPr kumimoji="0" lang="en-GB" altLang="zh-CN" sz="1200" b="0" i="0" u="none" strike="noStrike" kern="1200" cap="none" normalizeH="0" baseline="0" dirty="0" smtClean="0">
                          <a:ln>
                            <a:noFill/>
                          </a:ln>
                          <a:solidFill>
                            <a:schemeClr val="bg1"/>
                          </a:solidFill>
                          <a:effectLst/>
                          <a:latin typeface="Arial" pitchFamily="34" charset="0"/>
                          <a:ea typeface="宋体" pitchFamily="2" charset="-122"/>
                          <a:cs typeface="+mn-cs"/>
                        </a:rPr>
                        <a:t>8 Dig in, 8 Dig out, 2 EHC</a:t>
                      </a:r>
                      <a:endParaRPr lang="zh-CN" sz="1200" kern="100" dirty="0">
                        <a:solidFill>
                          <a:schemeClr val="bg1"/>
                        </a:solidFill>
                        <a:latin typeface="Arial"/>
                        <a:ea typeface="宋体"/>
                        <a:cs typeface="Times New Roman"/>
                      </a:endParaRPr>
                    </a:p>
                  </a:txBody>
                  <a:tcPr anchor="b"/>
                </a:tc>
                <a:tc>
                  <a:txBody>
                    <a:bodyPr/>
                    <a:lstStyle/>
                    <a:p>
                      <a:pPr algn="r" fontAlgn="b">
                        <a:spcAft>
                          <a:spcPts val="0"/>
                        </a:spcAft>
                      </a:pPr>
                      <a:r>
                        <a:rPr kumimoji="0" lang="en-GB" altLang="zh-CN" sz="1200" b="0" i="0" u="none" strike="noStrike" kern="1200" cap="none" normalizeH="0" baseline="0" dirty="0" smtClean="0">
                          <a:ln>
                            <a:noFill/>
                          </a:ln>
                          <a:solidFill>
                            <a:schemeClr val="bg1"/>
                          </a:solidFill>
                          <a:effectLst/>
                          <a:latin typeface="Arial" pitchFamily="34" charset="0"/>
                          <a:ea typeface="宋体" pitchFamily="2" charset="-122"/>
                          <a:cs typeface="+mn-cs"/>
                        </a:rPr>
                        <a:t>8 Dig in, 8 Dig out, 2 EHC and 4 Ana in</a:t>
                      </a:r>
                      <a:endParaRPr lang="zh-CN" sz="1200" kern="100" dirty="0">
                        <a:solidFill>
                          <a:schemeClr val="bg1"/>
                        </a:solidFill>
                        <a:latin typeface="Arial"/>
                        <a:ea typeface="宋体"/>
                        <a:cs typeface="Times New Roman"/>
                      </a:endParaRPr>
                    </a:p>
                  </a:txBody>
                  <a:tcPr anchor="b"/>
                </a:tc>
              </a:tr>
              <a:tr h="0">
                <a:tc>
                  <a:txBody>
                    <a:bodyPr/>
                    <a:lstStyle/>
                    <a:p>
                      <a:pPr fontAlgn="b">
                        <a:spcAft>
                          <a:spcPts val="0"/>
                        </a:spcAft>
                      </a:pPr>
                      <a:r>
                        <a:rPr lang="en-GB" altLang="zh-CN" sz="1200" kern="1200" dirty="0" smtClean="0">
                          <a:solidFill>
                            <a:schemeClr val="lt1"/>
                          </a:solidFill>
                          <a:latin typeface="+mn-lt"/>
                          <a:ea typeface="+mn-ea"/>
                          <a:cs typeface="+mn-cs"/>
                        </a:rPr>
                        <a:t>M80</a:t>
                      </a:r>
                      <a:r>
                        <a:rPr lang="en-GB" altLang="zh-CN" sz="1200" kern="1200" baseline="0" dirty="0" smtClean="0">
                          <a:solidFill>
                            <a:schemeClr val="lt1"/>
                          </a:solidFill>
                          <a:latin typeface="+mn-lt"/>
                          <a:ea typeface="+mn-ea"/>
                          <a:cs typeface="+mn-cs"/>
                        </a:rPr>
                        <a:t> Reference cost (COGS)</a:t>
                      </a:r>
                      <a:endParaRPr lang="zh-CN" sz="1200" kern="100" dirty="0">
                        <a:solidFill>
                          <a:srgbClr val="000000"/>
                        </a:solidFill>
                        <a:latin typeface="Arial"/>
                        <a:ea typeface="宋体"/>
                        <a:cs typeface="Times New Roman"/>
                      </a:endParaRPr>
                    </a:p>
                  </a:txBody>
                  <a:tcPr anchor="b"/>
                </a:tc>
                <a:tc>
                  <a:txBody>
                    <a:bodyPr/>
                    <a:lstStyle/>
                    <a:p>
                      <a:pPr algn="r" fontAlgn="b">
                        <a:spcAft>
                          <a:spcPts val="0"/>
                        </a:spcAft>
                      </a:pPr>
                      <a:r>
                        <a:rPr lang="en-GB" sz="1200" b="1" kern="1200" dirty="0" smtClean="0"/>
                        <a:t>145€</a:t>
                      </a:r>
                    </a:p>
                    <a:p>
                      <a:pPr marL="0" marR="0" lvl="0" indent="0" algn="r" defTabSz="914400" rtl="0" eaLnBrk="1" fontAlgn="b" latinLnBrk="0" hangingPunct="1">
                        <a:lnSpc>
                          <a:spcPct val="100000"/>
                        </a:lnSpc>
                        <a:spcBef>
                          <a:spcPts val="0"/>
                        </a:spcBef>
                        <a:spcAft>
                          <a:spcPts val="0"/>
                        </a:spcAft>
                        <a:buClrTx/>
                        <a:buSzTx/>
                        <a:buFontTx/>
                        <a:buNone/>
                        <a:tabLst/>
                        <a:defRPr/>
                      </a:pPr>
                      <a:r>
                        <a:rPr lang="en-GB" sz="1000" i="1" kern="1200" dirty="0" smtClean="0">
                          <a:solidFill>
                            <a:schemeClr val="dk1"/>
                          </a:solidFill>
                          <a:latin typeface="+mn-lt"/>
                          <a:ea typeface="+mn-ea"/>
                          <a:cs typeface="+mn-cs"/>
                        </a:rPr>
                        <a:t>*</a:t>
                      </a:r>
                      <a:r>
                        <a:rPr lang="en-US" altLang="zh-CN" sz="1000" i="1" kern="1200" dirty="0" smtClean="0">
                          <a:solidFill>
                            <a:schemeClr val="dk1"/>
                          </a:solidFill>
                          <a:latin typeface="+mn-lt"/>
                          <a:ea typeface="+mn-ea"/>
                          <a:cs typeface="+mn-cs"/>
                        </a:rPr>
                        <a:t>BMKC18332F</a:t>
                      </a:r>
                    </a:p>
                    <a:p>
                      <a:pPr marL="0" marR="0" lvl="0" indent="0" algn="r" defTabSz="914400" rtl="0" eaLnBrk="1" fontAlgn="b" latinLnBrk="0" hangingPunct="1">
                        <a:lnSpc>
                          <a:spcPct val="100000"/>
                        </a:lnSpc>
                        <a:spcBef>
                          <a:spcPts val="0"/>
                        </a:spcBef>
                        <a:spcAft>
                          <a:spcPts val="0"/>
                        </a:spcAft>
                        <a:buClrTx/>
                        <a:buSzTx/>
                        <a:buFontTx/>
                        <a:buNone/>
                        <a:tabLst/>
                        <a:defRPr/>
                      </a:pPr>
                      <a:r>
                        <a:rPr lang="en-GB" sz="1000" i="1" kern="1200" dirty="0" smtClean="0">
                          <a:solidFill>
                            <a:schemeClr val="dk1"/>
                          </a:solidFill>
                          <a:latin typeface="+mn-lt"/>
                          <a:ea typeface="+mn-ea"/>
                          <a:cs typeface="+mn-cs"/>
                        </a:rPr>
                        <a:t>BMXFTB2020</a:t>
                      </a:r>
                    </a:p>
                    <a:p>
                      <a:pPr marL="0" marR="0" lvl="0" indent="0" algn="r" defTabSz="914400" rtl="0" eaLnBrk="1" fontAlgn="b" latinLnBrk="0" hangingPunct="1">
                        <a:lnSpc>
                          <a:spcPct val="100000"/>
                        </a:lnSpc>
                        <a:spcBef>
                          <a:spcPts val="0"/>
                        </a:spcBef>
                        <a:spcAft>
                          <a:spcPts val="0"/>
                        </a:spcAft>
                        <a:buClrTx/>
                        <a:buSzTx/>
                        <a:buFontTx/>
                        <a:buNone/>
                        <a:tabLst/>
                        <a:defRPr/>
                      </a:pPr>
                      <a:r>
                        <a:rPr lang="en-GB" sz="1000" i="1" kern="1200" dirty="0" smtClean="0">
                          <a:solidFill>
                            <a:schemeClr val="dk1"/>
                          </a:solidFill>
                          <a:latin typeface="+mn-lt"/>
                          <a:ea typeface="+mn-ea"/>
                          <a:cs typeface="+mn-cs"/>
                        </a:rPr>
                        <a:t>BMXFTB2820 </a:t>
                      </a:r>
                      <a:endParaRPr lang="zh-CN" sz="1000" i="1" kern="1200" dirty="0">
                        <a:solidFill>
                          <a:schemeClr val="dk1"/>
                        </a:solidFill>
                        <a:latin typeface="+mn-lt"/>
                        <a:ea typeface="+mn-ea"/>
                        <a:cs typeface="+mn-cs"/>
                      </a:endParaRPr>
                    </a:p>
                  </a:txBody>
                  <a:tcPr anchor="b"/>
                </a:tc>
                <a:tc>
                  <a:txBody>
                    <a:bodyPr/>
                    <a:lstStyle/>
                    <a:p>
                      <a:pPr algn="r" fontAlgn="b">
                        <a:spcAft>
                          <a:spcPts val="0"/>
                        </a:spcAft>
                      </a:pPr>
                      <a:r>
                        <a:rPr lang="en-GB" sz="1200" b="1" kern="1200" dirty="0" smtClean="0"/>
                        <a:t>176€</a:t>
                      </a:r>
                    </a:p>
                    <a:p>
                      <a:pPr marL="0" marR="0" lvl="0" indent="0" algn="r" defTabSz="914400" rtl="0" eaLnBrk="1" fontAlgn="b" latinLnBrk="0" hangingPunct="1">
                        <a:lnSpc>
                          <a:spcPct val="100000"/>
                        </a:lnSpc>
                        <a:spcBef>
                          <a:spcPts val="0"/>
                        </a:spcBef>
                        <a:spcAft>
                          <a:spcPts val="0"/>
                        </a:spcAft>
                        <a:buClrTx/>
                        <a:buSzTx/>
                        <a:buFontTx/>
                        <a:buNone/>
                        <a:tabLst/>
                        <a:defRPr/>
                      </a:pPr>
                      <a:r>
                        <a:rPr lang="en-GB" altLang="zh-CN" sz="1000" i="1" kern="1200" dirty="0" smtClean="0">
                          <a:solidFill>
                            <a:schemeClr val="dk1"/>
                          </a:solidFill>
                          <a:latin typeface="+mn-lt"/>
                          <a:ea typeface="+mn-ea"/>
                          <a:cs typeface="+mn-cs"/>
                        </a:rPr>
                        <a:t>*</a:t>
                      </a:r>
                      <a:r>
                        <a:rPr lang="en-US" altLang="zh-CN" sz="1000" i="1" kern="1200" dirty="0" smtClean="0">
                          <a:solidFill>
                            <a:schemeClr val="dk1"/>
                          </a:solidFill>
                          <a:latin typeface="+mn-lt"/>
                          <a:ea typeface="+mn-ea"/>
                          <a:cs typeface="+mn-cs"/>
                        </a:rPr>
                        <a:t>BMKC18332F4M</a:t>
                      </a:r>
                    </a:p>
                    <a:p>
                      <a:pPr marL="0" marR="0" lvl="0" indent="0" algn="r" defTabSz="914400" rtl="0" eaLnBrk="1" fontAlgn="b" latinLnBrk="0" hangingPunct="1">
                        <a:lnSpc>
                          <a:spcPct val="100000"/>
                        </a:lnSpc>
                        <a:spcBef>
                          <a:spcPts val="0"/>
                        </a:spcBef>
                        <a:spcAft>
                          <a:spcPts val="0"/>
                        </a:spcAft>
                        <a:buClrTx/>
                        <a:buSzTx/>
                        <a:buFontTx/>
                        <a:buNone/>
                        <a:tabLst/>
                        <a:defRPr/>
                      </a:pPr>
                      <a:r>
                        <a:rPr lang="en-GB" sz="1000" i="1" kern="1200" dirty="0" smtClean="0">
                          <a:solidFill>
                            <a:schemeClr val="dk1"/>
                          </a:solidFill>
                          <a:latin typeface="+mn-lt"/>
                          <a:ea typeface="+mn-ea"/>
                          <a:cs typeface="+mn-cs"/>
                        </a:rPr>
                        <a:t>BMXFTB2020X2</a:t>
                      </a:r>
                    </a:p>
                    <a:p>
                      <a:pPr marL="0" marR="0" lvl="0" indent="0" algn="r" defTabSz="914400" rtl="0" eaLnBrk="1" fontAlgn="b" latinLnBrk="0" hangingPunct="1">
                        <a:lnSpc>
                          <a:spcPct val="100000"/>
                        </a:lnSpc>
                        <a:spcBef>
                          <a:spcPts val="0"/>
                        </a:spcBef>
                        <a:spcAft>
                          <a:spcPts val="0"/>
                        </a:spcAft>
                        <a:buClrTx/>
                        <a:buSzTx/>
                        <a:buFontTx/>
                        <a:buNone/>
                        <a:tabLst/>
                        <a:defRPr/>
                      </a:pPr>
                      <a:r>
                        <a:rPr lang="en-GB" sz="1000" i="1" kern="1200" dirty="0" smtClean="0">
                          <a:solidFill>
                            <a:schemeClr val="dk1"/>
                          </a:solidFill>
                          <a:latin typeface="+mn-lt"/>
                          <a:ea typeface="+mn-ea"/>
                          <a:cs typeface="+mn-cs"/>
                        </a:rPr>
                        <a:t>BMXFTB2820</a:t>
                      </a:r>
                      <a:endParaRPr lang="zh-CN" sz="1000" i="1" kern="1200" dirty="0">
                        <a:solidFill>
                          <a:schemeClr val="dk1"/>
                        </a:solidFill>
                        <a:latin typeface="+mn-lt"/>
                        <a:ea typeface="+mn-ea"/>
                        <a:cs typeface="+mn-cs"/>
                      </a:endParaRPr>
                    </a:p>
                  </a:txBody>
                  <a:tcPr anchor="b"/>
                </a:tc>
              </a:tr>
              <a:tr h="1061472">
                <a:tc>
                  <a:txBody>
                    <a:bodyPr/>
                    <a:lstStyle/>
                    <a:p>
                      <a:pPr fontAlgn="b">
                        <a:spcAft>
                          <a:spcPts val="0"/>
                        </a:spcAft>
                      </a:pPr>
                      <a:r>
                        <a:rPr lang="en-GB" sz="1200" kern="1200" dirty="0" smtClean="0"/>
                        <a:t>M340 Reference</a:t>
                      </a:r>
                      <a:r>
                        <a:rPr lang="en-GB" sz="1200" kern="1200" baseline="0" dirty="0" smtClean="0"/>
                        <a:t> cost</a:t>
                      </a:r>
                    </a:p>
                    <a:p>
                      <a:pPr fontAlgn="b">
                        <a:spcAft>
                          <a:spcPts val="0"/>
                        </a:spcAft>
                      </a:pPr>
                      <a:r>
                        <a:rPr lang="en-GB" altLang="zh-CN" sz="1200" b="1" kern="1200" baseline="0" dirty="0" smtClean="0">
                          <a:solidFill>
                            <a:schemeClr val="lt1"/>
                          </a:solidFill>
                          <a:latin typeface="+mn-lt"/>
                          <a:ea typeface="+mn-ea"/>
                          <a:cs typeface="+mn-cs"/>
                        </a:rPr>
                        <a:t>(COGS)</a:t>
                      </a:r>
                      <a:endParaRPr lang="zh-CN" altLang="zh-CN" sz="1200" b="1" kern="1200" baseline="0" dirty="0">
                        <a:solidFill>
                          <a:schemeClr val="lt1"/>
                        </a:solidFill>
                        <a:latin typeface="+mn-lt"/>
                        <a:ea typeface="+mn-ea"/>
                        <a:cs typeface="+mn-cs"/>
                      </a:endParaRPr>
                    </a:p>
                  </a:txBody>
                  <a:tcPr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GB" sz="1200" b="1" kern="1200" dirty="0" smtClean="0">
                          <a:solidFill>
                            <a:schemeClr val="dk1"/>
                          </a:solidFill>
                          <a:latin typeface="+mn-lt"/>
                          <a:ea typeface="+mn-ea"/>
                          <a:cs typeface="+mn-cs"/>
                        </a:rPr>
                        <a:t>479.25€</a:t>
                      </a:r>
                    </a:p>
                    <a:p>
                      <a:pPr marL="0" marR="0" lvl="0" indent="0" algn="r" defTabSz="914400" rtl="0" eaLnBrk="1" fontAlgn="b" latinLnBrk="0" hangingPunct="1">
                        <a:lnSpc>
                          <a:spcPct val="100000"/>
                        </a:lnSpc>
                        <a:spcBef>
                          <a:spcPts val="0"/>
                        </a:spcBef>
                        <a:spcAft>
                          <a:spcPts val="0"/>
                        </a:spcAft>
                        <a:buClrTx/>
                        <a:buSzTx/>
                        <a:buFontTx/>
                        <a:buNone/>
                        <a:tabLst/>
                        <a:defRPr/>
                      </a:pPr>
                      <a:endParaRPr lang="en-US" sz="1200" b="0" kern="1200" dirty="0" smtClean="0">
                        <a:solidFill>
                          <a:schemeClr val="dk1"/>
                        </a:solidFill>
                        <a:latin typeface="+mn-lt"/>
                        <a:ea typeface="+mn-ea"/>
                        <a:cs typeface="+mn-cs"/>
                      </a:endParaRP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*BMXCPS2010,BMXXTSCPS10</a:t>
                      </a: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BMXP3420102,BMXEHC0200</a:t>
                      </a: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BMXXTSHSC20,BMXDDM16022</a:t>
                      </a: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BMXFTB2020,</a:t>
                      </a:r>
                      <a:r>
                        <a:rPr lang="en-US" sz="1000" b="1" i="1" kern="1200" dirty="0" smtClean="0">
                          <a:solidFill>
                            <a:schemeClr val="dk1"/>
                          </a:solidFill>
                          <a:latin typeface="+mn-lt"/>
                          <a:ea typeface="+mn-ea"/>
                          <a:cs typeface="+mn-cs"/>
                        </a:rPr>
                        <a:t>BMXXBP0400</a:t>
                      </a: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BMXNOC0401,BMXRMS008MPF</a:t>
                      </a:r>
                      <a:r>
                        <a:rPr lang="en-GB" sz="1000" b="0" i="1" kern="1200" dirty="0" smtClean="0">
                          <a:solidFill>
                            <a:schemeClr val="dk1"/>
                          </a:solidFill>
                          <a:latin typeface="+mn-lt"/>
                          <a:ea typeface="+mn-ea"/>
                          <a:cs typeface="+mn-cs"/>
                        </a:rPr>
                        <a:t> </a:t>
                      </a:r>
                      <a:endParaRPr lang="zh-CN" sz="1000" b="0" i="1" kern="1200" dirty="0">
                        <a:solidFill>
                          <a:schemeClr val="dk1"/>
                        </a:solidFill>
                        <a:latin typeface="+mn-lt"/>
                        <a:ea typeface="+mn-ea"/>
                        <a:cs typeface="+mn-cs"/>
                      </a:endParaRPr>
                    </a:p>
                  </a:txBody>
                  <a:tcPr anchor="b"/>
                </a:tc>
                <a:tc>
                  <a:txBody>
                    <a:bodyPr/>
                    <a:lstStyle/>
                    <a:p>
                      <a:pPr algn="r" fontAlgn="b">
                        <a:spcAft>
                          <a:spcPts val="0"/>
                        </a:spcAft>
                      </a:pPr>
                      <a:r>
                        <a:rPr lang="en-GB" sz="1200" b="1" kern="1200" dirty="0" smtClean="0"/>
                        <a:t>548.74€</a:t>
                      </a: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*BMXCPS2010,BMXXTSCPS10</a:t>
                      </a: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BMXP3420102,BMXEHC0200</a:t>
                      </a: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BMXXTSHSC20,BMXDDM16022</a:t>
                      </a: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BMXFTB2020X2,</a:t>
                      </a:r>
                      <a:r>
                        <a:rPr lang="en-US" sz="1000" b="1" i="1" kern="1200" dirty="0" smtClean="0">
                          <a:solidFill>
                            <a:schemeClr val="dk1"/>
                          </a:solidFill>
                          <a:latin typeface="+mn-lt"/>
                          <a:ea typeface="+mn-ea"/>
                          <a:cs typeface="+mn-cs"/>
                        </a:rPr>
                        <a:t>BMXXBP0600</a:t>
                      </a: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1" i="1" kern="1200" dirty="0" smtClean="0">
                          <a:solidFill>
                            <a:schemeClr val="dk1"/>
                          </a:solidFill>
                          <a:latin typeface="+mn-lt"/>
                          <a:ea typeface="+mn-ea"/>
                          <a:cs typeface="+mn-cs"/>
                        </a:rPr>
                        <a:t>BMXAMI0410</a:t>
                      </a:r>
                      <a:r>
                        <a:rPr lang="en-US" sz="1000" b="0" i="1" kern="1200" dirty="0" smtClean="0">
                          <a:solidFill>
                            <a:schemeClr val="dk1"/>
                          </a:solidFill>
                          <a:latin typeface="+mn-lt"/>
                          <a:ea typeface="+mn-ea"/>
                          <a:cs typeface="+mn-cs"/>
                        </a:rPr>
                        <a:t>,BMXNOC0401,</a:t>
                      </a:r>
                      <a:r>
                        <a:rPr lang="en-GB" sz="1200" kern="1200" dirty="0" smtClean="0"/>
                        <a:t> </a:t>
                      </a:r>
                      <a:endParaRPr lang="zh-CN" altLang="en-US" sz="1200" kern="100" dirty="0" smtClean="0">
                        <a:solidFill>
                          <a:srgbClr val="000000"/>
                        </a:solidFill>
                        <a:latin typeface="+mn-lt"/>
                        <a:ea typeface="宋体"/>
                        <a:cs typeface="Times New Roman"/>
                      </a:endParaRPr>
                    </a:p>
                    <a:p>
                      <a:pPr marL="0" marR="0" lvl="0" indent="0" algn="r" defTabSz="914400" rtl="0" eaLnBrk="1" fontAlgn="b" latinLnBrk="0" hangingPunct="1">
                        <a:lnSpc>
                          <a:spcPct val="100000"/>
                        </a:lnSpc>
                        <a:spcBef>
                          <a:spcPts val="0"/>
                        </a:spcBef>
                        <a:spcAft>
                          <a:spcPts val="0"/>
                        </a:spcAft>
                        <a:buClrTx/>
                        <a:buSzTx/>
                        <a:buFontTx/>
                        <a:buNone/>
                        <a:tabLst/>
                        <a:defRPr/>
                      </a:pPr>
                      <a:r>
                        <a:rPr lang="en-US" sz="1000" b="0" i="1" kern="1200" dirty="0" smtClean="0">
                          <a:solidFill>
                            <a:schemeClr val="dk1"/>
                          </a:solidFill>
                          <a:latin typeface="+mn-lt"/>
                          <a:ea typeface="+mn-ea"/>
                          <a:cs typeface="+mn-cs"/>
                        </a:rPr>
                        <a:t>BMXRMS008MPF</a:t>
                      </a:r>
                    </a:p>
                  </a:txBody>
                  <a:tcPr anchor="b"/>
                </a:tc>
              </a:tr>
              <a:tr h="0">
                <a:tc>
                  <a:txBody>
                    <a:bodyPr/>
                    <a:lstStyle/>
                    <a:p>
                      <a:pPr fontAlgn="b">
                        <a:spcAft>
                          <a:spcPts val="0"/>
                        </a:spcAft>
                      </a:pPr>
                      <a:r>
                        <a:rPr lang="en-GB" altLang="zh-CN" sz="1200" kern="1200" dirty="0" smtClean="0">
                          <a:solidFill>
                            <a:schemeClr val="lt1"/>
                          </a:solidFill>
                          <a:latin typeface="+mn-lt"/>
                          <a:ea typeface="+mn-ea"/>
                          <a:cs typeface="+mn-cs"/>
                        </a:rPr>
                        <a:t>Delta</a:t>
                      </a:r>
                      <a:r>
                        <a:rPr lang="en-GB" altLang="zh-CN" sz="1200" kern="1200" baseline="0" dirty="0" smtClean="0">
                          <a:solidFill>
                            <a:schemeClr val="lt1"/>
                          </a:solidFill>
                          <a:latin typeface="+mn-lt"/>
                          <a:ea typeface="+mn-ea"/>
                          <a:cs typeface="+mn-cs"/>
                        </a:rPr>
                        <a:t> Cost</a:t>
                      </a:r>
                      <a:endParaRPr lang="zh-CN" sz="1200" kern="100" dirty="0">
                        <a:solidFill>
                          <a:srgbClr val="000000"/>
                        </a:solidFill>
                        <a:latin typeface="Arial"/>
                        <a:ea typeface="宋体"/>
                        <a:cs typeface="Times New Roman"/>
                      </a:endParaRPr>
                    </a:p>
                  </a:txBody>
                  <a:tcPr anchor="b"/>
                </a:tc>
                <a:tc>
                  <a:txBody>
                    <a:bodyPr/>
                    <a:lstStyle/>
                    <a:p>
                      <a:pPr algn="r" fontAlgn="b">
                        <a:spcAft>
                          <a:spcPts val="0"/>
                        </a:spcAft>
                      </a:pPr>
                      <a:r>
                        <a:rPr lang="en-GB" sz="1200" b="1" kern="1200" dirty="0" smtClean="0">
                          <a:solidFill>
                            <a:srgbClr val="FF0000"/>
                          </a:solidFill>
                        </a:rPr>
                        <a:t>334.25</a:t>
                      </a:r>
                      <a:r>
                        <a:rPr lang="en-GB" sz="1200" b="1" kern="1200" dirty="0" smtClean="0">
                          <a:solidFill>
                            <a:srgbClr val="FF0000"/>
                          </a:solidFill>
                          <a:latin typeface="+mn-lt"/>
                          <a:ea typeface="+mn-ea"/>
                          <a:cs typeface="+mn-cs"/>
                        </a:rPr>
                        <a:t>€</a:t>
                      </a:r>
                      <a:r>
                        <a:rPr lang="en-GB" sz="1200" b="1" kern="1200" dirty="0" smtClean="0">
                          <a:solidFill>
                            <a:srgbClr val="FF0000"/>
                          </a:solidFill>
                        </a:rPr>
                        <a:t>   </a:t>
                      </a:r>
                    </a:p>
                    <a:p>
                      <a:pPr algn="r" fontAlgn="b">
                        <a:spcAft>
                          <a:spcPts val="0"/>
                        </a:spcAft>
                      </a:pPr>
                      <a:r>
                        <a:rPr lang="en-GB" sz="1200" b="1" kern="1200" dirty="0" smtClean="0">
                          <a:solidFill>
                            <a:srgbClr val="FF0000"/>
                          </a:solidFill>
                        </a:rPr>
                        <a:t>69.7% </a:t>
                      </a:r>
                      <a:endParaRPr lang="zh-CN" sz="1200" b="1" kern="100" dirty="0">
                        <a:solidFill>
                          <a:srgbClr val="FF0000"/>
                        </a:solidFill>
                        <a:latin typeface="Arial"/>
                        <a:ea typeface="宋体"/>
                        <a:cs typeface="Times New Roman"/>
                      </a:endParaRPr>
                    </a:p>
                  </a:txBody>
                  <a:tcPr anchor="b"/>
                </a:tc>
                <a:tc>
                  <a:txBody>
                    <a:bodyPr/>
                    <a:lstStyle/>
                    <a:p>
                      <a:pPr algn="r" fontAlgn="b">
                        <a:spcAft>
                          <a:spcPts val="0"/>
                        </a:spcAft>
                      </a:pPr>
                      <a:r>
                        <a:rPr lang="en-GB" sz="1200" b="1" kern="1200" dirty="0" smtClean="0">
                          <a:solidFill>
                            <a:srgbClr val="FF0000"/>
                          </a:solidFill>
                        </a:rPr>
                        <a:t>408.74</a:t>
                      </a:r>
                      <a:r>
                        <a:rPr lang="en-GB" sz="1200" b="1" kern="1200" dirty="0" smtClean="0">
                          <a:solidFill>
                            <a:srgbClr val="FF0000"/>
                          </a:solidFill>
                          <a:latin typeface="+mn-lt"/>
                          <a:ea typeface="+mn-ea"/>
                          <a:cs typeface="+mn-cs"/>
                        </a:rPr>
                        <a:t>€</a:t>
                      </a:r>
                      <a:endParaRPr lang="en-GB" sz="1200" b="1" kern="1200" dirty="0" smtClean="0">
                        <a:solidFill>
                          <a:srgbClr val="FF0000"/>
                        </a:solidFill>
                      </a:endParaRPr>
                    </a:p>
                    <a:p>
                      <a:pPr algn="r" fontAlgn="b">
                        <a:spcAft>
                          <a:spcPts val="0"/>
                        </a:spcAft>
                      </a:pPr>
                      <a:r>
                        <a:rPr lang="en-GB" sz="1200" b="1" kern="1200" dirty="0" smtClean="0">
                          <a:solidFill>
                            <a:srgbClr val="FF0000"/>
                          </a:solidFill>
                        </a:rPr>
                        <a:t>67.9%</a:t>
                      </a:r>
                      <a:r>
                        <a:rPr lang="en-GB" sz="1200" kern="1200" dirty="0" smtClean="0"/>
                        <a:t> </a:t>
                      </a:r>
                      <a:endParaRPr lang="zh-CN" sz="1200" kern="100" dirty="0">
                        <a:solidFill>
                          <a:srgbClr val="000000"/>
                        </a:solidFill>
                        <a:latin typeface="Arial"/>
                        <a:ea typeface="宋体"/>
                        <a:cs typeface="Times New Roman"/>
                      </a:endParaRPr>
                    </a:p>
                  </a:txBody>
                  <a:tcPr anchor="b"/>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p:txBody>
          <a:bodyPr/>
          <a:lstStyle/>
          <a:p>
            <a:r>
              <a:rPr lang="en-US" altLang="zh-CN" sz="1800" dirty="0" smtClean="0">
                <a:ea typeface="宋体" pitchFamily="2" charset="-122"/>
              </a:rPr>
              <a:t>In CSP application, SE can provide very complete control system solution, include SCS, DCS, Medium Voltage Devices, Low Voltage Devices and Active filters. And with partner </a:t>
            </a:r>
            <a:r>
              <a:rPr lang="en-US" altLang="zh-CN" sz="1800" dirty="0" err="1" smtClean="0">
                <a:ea typeface="宋体" pitchFamily="2" charset="-122"/>
              </a:rPr>
              <a:t>Sener</a:t>
            </a:r>
            <a:r>
              <a:rPr lang="en-US" altLang="zh-CN" sz="1800" dirty="0" smtClean="0">
                <a:ea typeface="宋体" pitchFamily="2" charset="-122"/>
              </a:rPr>
              <a:t> and </a:t>
            </a:r>
            <a:r>
              <a:rPr lang="en-US" altLang="zh-CN" sz="1800" dirty="0" err="1" smtClean="0">
                <a:ea typeface="宋体" pitchFamily="2" charset="-122"/>
              </a:rPr>
              <a:t>Abengoa</a:t>
            </a:r>
            <a:r>
              <a:rPr lang="en-US" altLang="zh-CN" sz="1800" dirty="0" smtClean="0">
                <a:ea typeface="宋体" pitchFamily="2" charset="-122"/>
              </a:rPr>
              <a:t>, SE can deliver complete turnkey solution for CSP plants and provide consultant and service.</a:t>
            </a:r>
          </a:p>
          <a:p>
            <a:pPr eaLnBrk="1" hangingPunct="1">
              <a:lnSpc>
                <a:spcPct val="80000"/>
              </a:lnSpc>
            </a:pPr>
            <a:r>
              <a:rPr lang="en-US" altLang="zh-CN" sz="1800" dirty="0" smtClean="0">
                <a:ea typeface="宋体" pitchFamily="2" charset="-122"/>
              </a:rPr>
              <a:t>Our competitors mainly focus on CSP parabolic market now. They don’t provide equivalent solution as SE in CSP Tower market. </a:t>
            </a:r>
          </a:p>
          <a:p>
            <a:pPr eaLnBrk="1" hangingPunct="1">
              <a:lnSpc>
                <a:spcPct val="80000"/>
              </a:lnSpc>
            </a:pPr>
            <a:r>
              <a:rPr lang="en-US" altLang="zh-CN" sz="1800" dirty="0" smtClean="0">
                <a:ea typeface="宋体" pitchFamily="2" charset="-122"/>
              </a:rPr>
              <a:t>ABB </a:t>
            </a:r>
          </a:p>
          <a:p>
            <a:pPr lvl="1" eaLnBrk="1" hangingPunct="1">
              <a:lnSpc>
                <a:spcPct val="80000"/>
              </a:lnSpc>
            </a:pPr>
            <a:r>
              <a:rPr lang="en-US" altLang="zh-CN" sz="1600" dirty="0" smtClean="0">
                <a:ea typeface="宋体" pitchFamily="2" charset="-122"/>
              </a:rPr>
              <a:t>ABB with its technology partner </a:t>
            </a:r>
            <a:r>
              <a:rPr lang="en-US" altLang="zh-CN" sz="1600" dirty="0" err="1" smtClean="0">
                <a:ea typeface="宋体" pitchFamily="2" charset="-122"/>
              </a:rPr>
              <a:t>Novatec</a:t>
            </a:r>
            <a:r>
              <a:rPr lang="en-US" altLang="zh-CN" sz="1600" dirty="0" smtClean="0">
                <a:ea typeface="宋体" pitchFamily="2" charset="-122"/>
              </a:rPr>
              <a:t> Solar, delivers a complete turnkey solution comprising solar boiler, solar field, power block (including turbine, air condenser, electrical generator, pumps, all thermal cycle exchangers and piping), electrical balance of plant, plant automation system and grid connection. </a:t>
            </a:r>
          </a:p>
          <a:p>
            <a:pPr lvl="1" eaLnBrk="1" hangingPunct="1">
              <a:lnSpc>
                <a:spcPct val="80000"/>
              </a:lnSpc>
            </a:pPr>
            <a:r>
              <a:rPr lang="en-US" altLang="zh-CN" sz="1600" dirty="0" smtClean="0">
                <a:ea typeface="宋体" pitchFamily="2" charset="-122"/>
              </a:rPr>
              <a:t>They provide AC-500eCo PLC and inverters for tracking. </a:t>
            </a:r>
          </a:p>
          <a:p>
            <a:pPr lvl="1" eaLnBrk="1" hangingPunct="1">
              <a:lnSpc>
                <a:spcPct val="80000"/>
              </a:lnSpc>
              <a:buFont typeface="Arial" pitchFamily="34" charset="0"/>
              <a:buNone/>
            </a:pPr>
            <a:r>
              <a:rPr lang="en-US" altLang="zh-CN" sz="1600" dirty="0" smtClean="0">
                <a:ea typeface="宋体" pitchFamily="2" charset="-122"/>
                <a:sym typeface="Wingdings" pitchFamily="2" charset="2"/>
              </a:rPr>
              <a:t></a:t>
            </a:r>
            <a:r>
              <a:rPr lang="en-US" altLang="zh-CN" sz="1600" dirty="0" smtClean="0">
                <a:ea typeface="宋体" pitchFamily="2" charset="-122"/>
                <a:hlinkClick r:id="rId2"/>
              </a:rPr>
              <a:t>http://www.abb.com/industries/us/9AAC166917.aspx</a:t>
            </a:r>
            <a:r>
              <a:rPr lang="en-US" altLang="zh-CN" sz="1600" dirty="0" smtClean="0">
                <a:ea typeface="宋体" pitchFamily="2" charset="-122"/>
              </a:rPr>
              <a:t> </a:t>
            </a:r>
          </a:p>
          <a:p>
            <a:pPr eaLnBrk="1" hangingPunct="1">
              <a:lnSpc>
                <a:spcPct val="80000"/>
              </a:lnSpc>
            </a:pPr>
            <a:r>
              <a:rPr lang="en-US" altLang="zh-CN" sz="1800" dirty="0" smtClean="0">
                <a:ea typeface="宋体" pitchFamily="2" charset="-122"/>
              </a:rPr>
              <a:t>Siemens</a:t>
            </a:r>
          </a:p>
          <a:p>
            <a:pPr lvl="1" eaLnBrk="1" hangingPunct="1">
              <a:lnSpc>
                <a:spcPct val="80000"/>
              </a:lnSpc>
            </a:pPr>
            <a:r>
              <a:rPr lang="en-US" altLang="zh-CN" sz="1600" dirty="0" smtClean="0">
                <a:ea typeface="宋体" pitchFamily="2" charset="-122"/>
              </a:rPr>
              <a:t>Siemens provides some components of CSP plants, including boiler, turbine, generators. As for tracking, they offer S7-1200 as controller.</a:t>
            </a:r>
          </a:p>
          <a:p>
            <a:pPr lvl="1" eaLnBrk="1" hangingPunct="1">
              <a:lnSpc>
                <a:spcPct val="80000"/>
              </a:lnSpc>
              <a:buFont typeface="Arial" pitchFamily="34" charset="0"/>
              <a:buNone/>
            </a:pPr>
            <a:r>
              <a:rPr lang="en-US" altLang="zh-CN" sz="1600" dirty="0" smtClean="0">
                <a:ea typeface="宋体" pitchFamily="2" charset="-122"/>
                <a:sym typeface="Wingdings" pitchFamily="2" charset="2"/>
              </a:rPr>
              <a:t></a:t>
            </a:r>
            <a:r>
              <a:rPr lang="en-US" altLang="zh-CN" sz="1600" dirty="0" smtClean="0">
                <a:ea typeface="宋体" pitchFamily="2" charset="-122"/>
                <a:hlinkClick r:id="rId3"/>
              </a:rPr>
              <a:t>http://www.energy.siemens.com/mx/en/power-generation/power-plants/csp-power-block/</a:t>
            </a:r>
            <a:r>
              <a:rPr lang="en-US" altLang="zh-CN" sz="1600" dirty="0" smtClean="0">
                <a:ea typeface="宋体" pitchFamily="2" charset="-122"/>
              </a:rPr>
              <a:t> </a:t>
            </a:r>
          </a:p>
          <a:p>
            <a:pPr eaLnBrk="1" hangingPunct="1">
              <a:lnSpc>
                <a:spcPct val="80000"/>
              </a:lnSpc>
            </a:pPr>
            <a:r>
              <a:rPr lang="en-US" altLang="zh-CN" sz="1800" dirty="0" smtClean="0">
                <a:ea typeface="宋体" pitchFamily="2" charset="-122"/>
              </a:rPr>
              <a:t>Rockwell </a:t>
            </a:r>
          </a:p>
          <a:p>
            <a:pPr lvl="1" eaLnBrk="1" hangingPunct="1">
              <a:lnSpc>
                <a:spcPct val="80000"/>
              </a:lnSpc>
            </a:pPr>
            <a:r>
              <a:rPr lang="en-US" altLang="zh-CN" sz="1600" dirty="0" smtClean="0">
                <a:ea typeface="宋体" pitchFamily="2" charset="-122"/>
              </a:rPr>
              <a:t>Allen Bradley only provides a solution of control system, including </a:t>
            </a:r>
            <a:r>
              <a:rPr lang="en-US" altLang="zh-CN" sz="1600" dirty="0" err="1" smtClean="0">
                <a:ea typeface="宋体" pitchFamily="2" charset="-122"/>
              </a:rPr>
              <a:t>Contrologix</a:t>
            </a:r>
            <a:r>
              <a:rPr lang="en-US" altLang="zh-CN" sz="1600" dirty="0" smtClean="0">
                <a:ea typeface="宋体" pitchFamily="2" charset="-122"/>
              </a:rPr>
              <a:t> and </a:t>
            </a:r>
            <a:r>
              <a:rPr lang="en-US" altLang="zh-CN" sz="1600" dirty="0" err="1" smtClean="0">
                <a:ea typeface="宋体" pitchFamily="2" charset="-122"/>
              </a:rPr>
              <a:t>Micologix</a:t>
            </a:r>
            <a:r>
              <a:rPr lang="en-US" altLang="zh-CN" sz="1600" dirty="0" smtClean="0">
                <a:ea typeface="宋体" pitchFamily="2" charset="-122"/>
              </a:rPr>
              <a:t>.</a:t>
            </a:r>
          </a:p>
        </p:txBody>
      </p:sp>
      <p:sp>
        <p:nvSpPr>
          <p:cNvPr id="4" name="Rectangle 2"/>
          <p:cNvSpPr txBox="1">
            <a:spLocks noChangeArrowheads="1"/>
          </p:cNvSpPr>
          <p:nvPr/>
        </p:nvSpPr>
        <p:spPr bwMode="auto">
          <a:xfrm>
            <a:off x="468313" y="465138"/>
            <a:ext cx="8969375" cy="649287"/>
          </a:xfrm>
          <a:prstGeom prst="rect">
            <a:avLst/>
          </a:prstGeom>
          <a:noFill/>
          <a:ln w="9525">
            <a:noFill/>
            <a:miter lim="800000"/>
            <a:headEnd/>
            <a:tailEnd/>
          </a:ln>
        </p:spPr>
        <p:txBody>
          <a:bodyPr lIns="0" tIns="10800" rIns="0" bIns="10800" anchor="ctr"/>
          <a:lstStyle/>
          <a:p>
            <a:pPr>
              <a:defRPr/>
            </a:pPr>
            <a:r>
              <a:rPr lang="en-US" altLang="zh-CN" sz="3600" kern="0" dirty="0">
                <a:solidFill>
                  <a:schemeClr val="accent1"/>
                </a:solidFill>
                <a:latin typeface="+mj-lt"/>
                <a:ea typeface="宋体" pitchFamily="2" charset="-122"/>
                <a:cs typeface="+mj-cs"/>
              </a:rPr>
              <a:t>Competition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Sales Forecast &amp; ASP</a:t>
            </a:r>
          </a:p>
        </p:txBody>
      </p:sp>
      <p:sp>
        <p:nvSpPr>
          <p:cNvPr id="17411" name="Rectangle 3"/>
          <p:cNvSpPr>
            <a:spLocks noGrp="1" noChangeArrowheads="1"/>
          </p:cNvSpPr>
          <p:nvPr>
            <p:ph type="body" idx="1"/>
          </p:nvPr>
        </p:nvSpPr>
        <p:spPr/>
        <p:txBody>
          <a:bodyPr/>
          <a:lstStyle/>
          <a:p>
            <a:r>
              <a:rPr lang="en-US" altLang="zh-CN" dirty="0" smtClean="0">
                <a:ea typeface="宋体" pitchFamily="2" charset="-122"/>
              </a:rPr>
              <a:t>SE sell M80 in the package of CSP project, normally no break down price for each product. </a:t>
            </a:r>
          </a:p>
          <a:p>
            <a:pPr lvl="1"/>
            <a:r>
              <a:rPr lang="en-US" altLang="zh-CN" sz="1800" dirty="0" smtClean="0">
                <a:ea typeface="宋体" pitchFamily="2" charset="-122"/>
              </a:rPr>
              <a:t>Here we set NSP of M80: 350€, it is an estimated price of M80 controller only.  There is not split price for each reference</a:t>
            </a:r>
          </a:p>
          <a:p>
            <a:pPr lvl="1">
              <a:buNone/>
            </a:pPr>
            <a:r>
              <a:rPr lang="en-US" altLang="zh-CN" sz="1800" dirty="0" smtClean="0">
                <a:ea typeface="宋体" pitchFamily="2" charset="-122"/>
              </a:rPr>
              <a:t>   </a:t>
            </a:r>
            <a:r>
              <a:rPr lang="en-US" altLang="zh-CN" sz="1800" dirty="0" smtClean="0">
                <a:ea typeface="宋体" pitchFamily="2" charset="-122"/>
                <a:sym typeface="Wingdings" pitchFamily="2" charset="2"/>
              </a:rPr>
              <a:t> Separated NSP to be defined before DO</a:t>
            </a:r>
            <a:endParaRPr lang="en-US" altLang="zh-CN" sz="1800" dirty="0" smtClean="0">
              <a:ea typeface="宋体" pitchFamily="2" charset="-122"/>
            </a:endParaRPr>
          </a:p>
          <a:p>
            <a:r>
              <a:rPr lang="en-US" altLang="zh-CN" dirty="0" smtClean="0">
                <a:ea typeface="宋体" pitchFamily="2" charset="-122"/>
              </a:rPr>
              <a:t>With M80, SE will defend current market share and keep same growth rate as CSP market </a:t>
            </a:r>
          </a:p>
          <a:p>
            <a:r>
              <a:rPr lang="en-US" altLang="zh-CN" dirty="0" smtClean="0">
                <a:ea typeface="宋体" pitchFamily="2" charset="-122"/>
              </a:rPr>
              <a:t>Forecast in quantities</a:t>
            </a:r>
            <a:endParaRPr lang="zh-CN" altLang="zh-CN" dirty="0" smtClean="0">
              <a:ea typeface="宋体" pitchFamily="2" charset="-122"/>
            </a:endParaRPr>
          </a:p>
        </p:txBody>
      </p:sp>
      <p:graphicFrame>
        <p:nvGraphicFramePr>
          <p:cNvPr id="4" name="Table 3"/>
          <p:cNvGraphicFramePr>
            <a:graphicFrameLocks noGrp="1"/>
          </p:cNvGraphicFramePr>
          <p:nvPr/>
        </p:nvGraphicFramePr>
        <p:xfrm>
          <a:off x="1023910" y="4922786"/>
          <a:ext cx="7429552" cy="670560"/>
        </p:xfrm>
        <a:graphic>
          <a:graphicData uri="http://schemas.openxmlformats.org/drawingml/2006/table">
            <a:tbl>
              <a:tblPr firstRow="1" firstCol="1">
                <a:tableStyleId>{5C22544A-7EE6-4342-B048-85BDC9FD1C3A}</a:tableStyleId>
              </a:tblPr>
              <a:tblGrid>
                <a:gridCol w="1571636"/>
                <a:gridCol w="1000132"/>
                <a:gridCol w="1000132"/>
                <a:gridCol w="928694"/>
                <a:gridCol w="943238"/>
                <a:gridCol w="985588"/>
                <a:gridCol w="1000132"/>
              </a:tblGrid>
              <a:tr h="123825">
                <a:tc>
                  <a:txBody>
                    <a:bodyPr/>
                    <a:lstStyle/>
                    <a:p>
                      <a:pPr fontAlgn="b">
                        <a:spcAft>
                          <a:spcPts val="0"/>
                        </a:spcAft>
                      </a:pPr>
                      <a:r>
                        <a:rPr lang="en-GB" sz="1600" kern="1200" dirty="0"/>
                        <a:t>Year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smtClean="0"/>
                        <a:t>2014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smtClean="0"/>
                        <a:t>2015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smtClean="0"/>
                        <a:t>2016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smtClean="0"/>
                        <a:t>2017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smtClean="0"/>
                        <a:t>2018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smtClean="0"/>
                        <a:t>2019 </a:t>
                      </a:r>
                      <a:endParaRPr lang="zh-CN" sz="1600" kern="100" dirty="0">
                        <a:solidFill>
                          <a:srgbClr val="000000"/>
                        </a:solidFill>
                        <a:latin typeface="Arial"/>
                        <a:ea typeface="宋体"/>
                        <a:cs typeface="Times New Roman"/>
                      </a:endParaRPr>
                    </a:p>
                  </a:txBody>
                  <a:tcPr anchor="b"/>
                </a:tc>
              </a:tr>
              <a:tr h="0">
                <a:tc>
                  <a:txBody>
                    <a:bodyPr/>
                    <a:lstStyle/>
                    <a:p>
                      <a:pPr fontAlgn="b">
                        <a:spcAft>
                          <a:spcPts val="0"/>
                        </a:spcAft>
                      </a:pPr>
                      <a:r>
                        <a:rPr lang="en-GB" sz="1600" kern="1200"/>
                        <a:t>Units </a:t>
                      </a:r>
                      <a:endParaRPr lang="zh-CN" sz="1600" kern="100">
                        <a:solidFill>
                          <a:srgbClr val="000000"/>
                        </a:solidFill>
                        <a:latin typeface="Arial"/>
                        <a:ea typeface="宋体"/>
                        <a:cs typeface="Times New Roman"/>
                      </a:endParaRPr>
                    </a:p>
                  </a:txBody>
                  <a:tcPr anchor="b"/>
                </a:tc>
                <a:tc>
                  <a:txBody>
                    <a:bodyPr/>
                    <a:lstStyle/>
                    <a:p>
                      <a:pPr algn="r" fontAlgn="b">
                        <a:spcAft>
                          <a:spcPts val="0"/>
                        </a:spcAft>
                      </a:pPr>
                      <a:r>
                        <a:rPr lang="en-GB" sz="1600" kern="1200"/>
                        <a:t>10,000 </a:t>
                      </a:r>
                      <a:endParaRPr lang="zh-CN" sz="1600" kern="10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a:t>20,000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a:t>30,000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a:t>50,000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a:t>80,000 </a:t>
                      </a:r>
                      <a:endParaRPr lang="zh-CN" sz="1600" kern="100" dirty="0">
                        <a:solidFill>
                          <a:srgbClr val="000000"/>
                        </a:solidFill>
                        <a:latin typeface="Arial"/>
                        <a:ea typeface="宋体"/>
                        <a:cs typeface="Times New Roman"/>
                      </a:endParaRPr>
                    </a:p>
                  </a:txBody>
                  <a:tcPr anchor="b"/>
                </a:tc>
                <a:tc>
                  <a:txBody>
                    <a:bodyPr/>
                    <a:lstStyle/>
                    <a:p>
                      <a:pPr algn="r" fontAlgn="b">
                        <a:spcAft>
                          <a:spcPts val="0"/>
                        </a:spcAft>
                      </a:pPr>
                      <a:r>
                        <a:rPr lang="en-GB" sz="1600" kern="1200" dirty="0"/>
                        <a:t>120,000 </a:t>
                      </a:r>
                      <a:endParaRPr lang="zh-CN" sz="1600" kern="100" dirty="0">
                        <a:solidFill>
                          <a:srgbClr val="000000"/>
                        </a:solidFill>
                        <a:latin typeface="Arial"/>
                        <a:ea typeface="宋体"/>
                        <a:cs typeface="Times New Roman"/>
                      </a:endParaRPr>
                    </a:p>
                  </a:txBody>
                  <a:tcPr anchor="b"/>
                </a:tc>
              </a:tr>
            </a:tbl>
          </a:graphicData>
        </a:graphic>
      </p:graphicFrame>
      <p:sp>
        <p:nvSpPr>
          <p:cNvPr id="6" name="Right Brace 5"/>
          <p:cNvSpPr/>
          <p:nvPr/>
        </p:nvSpPr>
        <p:spPr bwMode="auto">
          <a:xfrm rot="16200000">
            <a:off x="3434380" y="3779786"/>
            <a:ext cx="357187" cy="1928813"/>
          </a:xfrm>
          <a:prstGeom prst="rightBrace">
            <a:avLst>
              <a:gd name="adj1" fmla="val 8333"/>
              <a:gd name="adj2" fmla="val 49535"/>
            </a:avLst>
          </a:prstGeom>
          <a:solidFill>
            <a:schemeClr val="bg1"/>
          </a:solidFill>
          <a:ln w="38100" cap="flat" cmpd="sng" algn="ctr">
            <a:solidFill>
              <a:schemeClr val="accent6"/>
            </a:solidFill>
            <a:prstDash val="solid"/>
            <a:round/>
            <a:headEnd type="none" w="sm" len="sm"/>
            <a:tailEnd type="none" w="sm" len="sm"/>
          </a:ln>
          <a:effectLst/>
        </p:spPr>
        <p:txBody>
          <a:bodyPr/>
          <a:lstStyle/>
          <a:p>
            <a:pPr>
              <a:defRPr/>
            </a:pPr>
            <a:endParaRPr lang="en-US"/>
          </a:p>
        </p:txBody>
      </p:sp>
      <p:sp>
        <p:nvSpPr>
          <p:cNvPr id="7" name="TextBox 6"/>
          <p:cNvSpPr txBox="1"/>
          <p:nvPr/>
        </p:nvSpPr>
        <p:spPr>
          <a:xfrm>
            <a:off x="2849609" y="4298899"/>
            <a:ext cx="1802659" cy="369332"/>
          </a:xfrm>
          <a:prstGeom prst="rect">
            <a:avLst/>
          </a:prstGeom>
          <a:noFill/>
        </p:spPr>
        <p:txBody>
          <a:bodyPr wrap="square">
            <a:spAutoFit/>
          </a:bodyPr>
          <a:lstStyle/>
          <a:p>
            <a:pPr>
              <a:defRPr/>
            </a:pPr>
            <a:r>
              <a:rPr lang="en-US" b="1" dirty="0" err="1">
                <a:solidFill>
                  <a:schemeClr val="accent6"/>
                </a:solidFill>
              </a:rPr>
              <a:t>Sener</a:t>
            </a:r>
            <a:r>
              <a:rPr lang="en-US" b="1" dirty="0">
                <a:solidFill>
                  <a:schemeClr val="accent6"/>
                </a:solidFill>
              </a:rPr>
              <a:t> </a:t>
            </a:r>
            <a:r>
              <a:rPr lang="en-US" b="1" dirty="0" smtClean="0">
                <a:solidFill>
                  <a:schemeClr val="accent6"/>
                </a:solidFill>
              </a:rPr>
              <a:t>mainly</a:t>
            </a:r>
            <a:endParaRPr lang="en-US" b="1" dirty="0">
              <a:solidFill>
                <a:schemeClr val="accent6"/>
              </a:solidFill>
            </a:endParaRPr>
          </a:p>
        </p:txBody>
      </p:sp>
      <p:sp>
        <p:nvSpPr>
          <p:cNvPr id="8" name="Right Brace 7"/>
          <p:cNvSpPr/>
          <p:nvPr/>
        </p:nvSpPr>
        <p:spPr bwMode="auto">
          <a:xfrm rot="16200000">
            <a:off x="7278551" y="3773983"/>
            <a:ext cx="357187" cy="1928813"/>
          </a:xfrm>
          <a:prstGeom prst="rightBrace">
            <a:avLst>
              <a:gd name="adj1" fmla="val 8333"/>
              <a:gd name="adj2" fmla="val 49535"/>
            </a:avLst>
          </a:prstGeom>
          <a:solidFill>
            <a:schemeClr val="bg1"/>
          </a:solidFill>
          <a:ln w="38100" cap="flat" cmpd="sng" algn="ctr">
            <a:solidFill>
              <a:schemeClr val="accent6"/>
            </a:solidFill>
            <a:prstDash val="solid"/>
            <a:round/>
            <a:headEnd type="none" w="sm" len="sm"/>
            <a:tailEnd type="none" w="sm" len="sm"/>
          </a:ln>
          <a:effectLst/>
        </p:spPr>
        <p:txBody>
          <a:bodyPr/>
          <a:lstStyle/>
          <a:p>
            <a:pPr>
              <a:defRPr/>
            </a:pPr>
            <a:endParaRPr lang="en-US"/>
          </a:p>
        </p:txBody>
      </p:sp>
      <p:sp>
        <p:nvSpPr>
          <p:cNvPr id="9" name="TextBox 8"/>
          <p:cNvSpPr txBox="1"/>
          <p:nvPr/>
        </p:nvSpPr>
        <p:spPr>
          <a:xfrm>
            <a:off x="6564176" y="4293096"/>
            <a:ext cx="2071687" cy="338137"/>
          </a:xfrm>
          <a:prstGeom prst="rect">
            <a:avLst/>
          </a:prstGeom>
          <a:noFill/>
        </p:spPr>
        <p:txBody>
          <a:bodyPr>
            <a:spAutoFit/>
          </a:bodyPr>
          <a:lstStyle/>
          <a:p>
            <a:pPr>
              <a:defRPr/>
            </a:pPr>
            <a:r>
              <a:rPr lang="en-US" b="1" dirty="0" err="1">
                <a:solidFill>
                  <a:schemeClr val="accent6"/>
                </a:solidFill>
              </a:rPr>
              <a:t>Sener</a:t>
            </a:r>
            <a:r>
              <a:rPr lang="en-US" b="1" dirty="0">
                <a:solidFill>
                  <a:schemeClr val="accent6"/>
                </a:solidFill>
              </a:rPr>
              <a:t> + </a:t>
            </a:r>
            <a:r>
              <a:rPr lang="en-US" b="1" dirty="0" err="1">
                <a:solidFill>
                  <a:schemeClr val="accent6"/>
                </a:solidFill>
              </a:rPr>
              <a:t>Abengoa</a:t>
            </a:r>
            <a:endParaRPr lang="en-US" b="1" dirty="0">
              <a:solidFill>
                <a:schemeClr val="accent6"/>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73578" y="1412776"/>
          <a:ext cx="9561512" cy="4297680"/>
        </p:xfrm>
        <a:graphic>
          <a:graphicData uri="http://schemas.openxmlformats.org/drawingml/2006/table">
            <a:tbl>
              <a:tblPr firstRow="1" bandRow="1">
                <a:tableStyleId>{5C22544A-7EE6-4342-B048-85BDC9FD1C3A}</a:tableStyleId>
              </a:tblPr>
              <a:tblGrid>
                <a:gridCol w="1195189"/>
                <a:gridCol w="1195189"/>
                <a:gridCol w="1195189"/>
                <a:gridCol w="797473"/>
                <a:gridCol w="1592905"/>
                <a:gridCol w="1195189"/>
                <a:gridCol w="1195241"/>
                <a:gridCol w="1195137"/>
              </a:tblGrid>
              <a:tr h="370840">
                <a:tc>
                  <a:txBody>
                    <a:bodyPr/>
                    <a:lstStyle/>
                    <a:p>
                      <a:r>
                        <a:rPr lang="en-US" dirty="0" smtClean="0"/>
                        <a:t>Project name</a:t>
                      </a:r>
                      <a:endParaRPr lang="en-US" dirty="0"/>
                    </a:p>
                  </a:txBody>
                  <a:tcPr marL="99060" marR="99060" anchor="ctr"/>
                </a:tc>
                <a:tc>
                  <a:txBody>
                    <a:bodyPr/>
                    <a:lstStyle/>
                    <a:p>
                      <a:r>
                        <a:rPr lang="en-US" dirty="0" smtClean="0"/>
                        <a:t>Country</a:t>
                      </a:r>
                      <a:endParaRPr lang="en-US" dirty="0"/>
                    </a:p>
                  </a:txBody>
                  <a:tcPr marL="99060" marR="99060" anchor="ctr"/>
                </a:tc>
                <a:tc>
                  <a:txBody>
                    <a:bodyPr/>
                    <a:lstStyle/>
                    <a:p>
                      <a:r>
                        <a:rPr lang="en-US" dirty="0" smtClean="0"/>
                        <a:t>Type/power</a:t>
                      </a:r>
                      <a:endParaRPr lang="en-US" dirty="0"/>
                    </a:p>
                  </a:txBody>
                  <a:tcPr marL="99060" marR="99060" anchor="ctr"/>
                </a:tc>
                <a:tc>
                  <a:txBody>
                    <a:bodyPr/>
                    <a:lstStyle/>
                    <a:p>
                      <a:r>
                        <a:rPr lang="en-US" dirty="0" smtClean="0"/>
                        <a:t>M80 </a:t>
                      </a:r>
                      <a:r>
                        <a:rPr lang="en-US" dirty="0" err="1" smtClean="0"/>
                        <a:t>qtties</a:t>
                      </a:r>
                      <a:endParaRPr lang="en-US" dirty="0"/>
                    </a:p>
                  </a:txBody>
                  <a:tcPr marL="99060" marR="99060" anchor="ctr"/>
                </a:tc>
                <a:tc>
                  <a:txBody>
                    <a:bodyPr/>
                    <a:lstStyle/>
                    <a:p>
                      <a:r>
                        <a:rPr lang="en-US" sz="1800" b="1" kern="1200" dirty="0" err="1" smtClean="0">
                          <a:solidFill>
                            <a:schemeClr val="lt1"/>
                          </a:solidFill>
                          <a:latin typeface="+mn-lt"/>
                          <a:ea typeface="+mn-ea"/>
                          <a:cs typeface="+mn-cs"/>
                        </a:rPr>
                        <a:t>Proba</a:t>
                      </a:r>
                      <a:r>
                        <a:rPr lang="en-US" sz="1800" b="1" kern="1200" dirty="0" smtClean="0">
                          <a:solidFill>
                            <a:schemeClr val="lt1"/>
                          </a:solidFill>
                          <a:latin typeface="+mn-lt"/>
                          <a:ea typeface="+mn-ea"/>
                          <a:cs typeface="+mn-cs"/>
                        </a:rPr>
                        <a:t> success w/</a:t>
                      </a:r>
                      <a:r>
                        <a:rPr lang="en-US" sz="1800" b="1" kern="1200" baseline="0" dirty="0" smtClean="0">
                          <a:solidFill>
                            <a:schemeClr val="lt1"/>
                          </a:solidFill>
                          <a:latin typeface="+mn-lt"/>
                          <a:ea typeface="+mn-ea"/>
                          <a:cs typeface="+mn-cs"/>
                        </a:rPr>
                        <a:t> </a:t>
                      </a:r>
                      <a:r>
                        <a:rPr lang="en-US" sz="1800" b="1" kern="1200" dirty="0" smtClean="0">
                          <a:solidFill>
                            <a:schemeClr val="lt1"/>
                          </a:solidFill>
                          <a:latin typeface="+mn-lt"/>
                          <a:ea typeface="+mn-ea"/>
                          <a:cs typeface="+mn-cs"/>
                        </a:rPr>
                        <a:t>M80/M340/Other</a:t>
                      </a:r>
                      <a:endParaRPr lang="en-US" sz="1800" b="1" kern="1200" dirty="0">
                        <a:solidFill>
                          <a:schemeClr val="lt1"/>
                        </a:solidFill>
                        <a:latin typeface="+mn-lt"/>
                        <a:ea typeface="+mn-ea"/>
                        <a:cs typeface="+mn-cs"/>
                      </a:endParaRPr>
                    </a:p>
                  </a:txBody>
                  <a:tcPr marL="99060" marR="99060" anchor="ctr"/>
                </a:tc>
                <a:tc>
                  <a:txBody>
                    <a:bodyPr/>
                    <a:lstStyle/>
                    <a:p>
                      <a:r>
                        <a:rPr lang="en-US" dirty="0" smtClean="0"/>
                        <a:t>Cost saving w/</a:t>
                      </a:r>
                      <a:r>
                        <a:rPr lang="en-US" baseline="0" dirty="0" smtClean="0"/>
                        <a:t> M80</a:t>
                      </a:r>
                      <a:endParaRPr lang="en-US" dirty="0">
                        <a:solidFill>
                          <a:srgbClr val="FF0000"/>
                        </a:solidFill>
                      </a:endParaRPr>
                    </a:p>
                  </a:txBody>
                  <a:tcPr marL="99060" marR="99060" anchor="ctr"/>
                </a:tc>
                <a:tc>
                  <a:txBody>
                    <a:bodyPr/>
                    <a:lstStyle/>
                    <a:p>
                      <a:r>
                        <a:rPr lang="en-US" dirty="0" smtClean="0"/>
                        <a:t>Decision date</a:t>
                      </a:r>
                      <a:endParaRPr lang="en-US" dirty="0"/>
                    </a:p>
                  </a:txBody>
                  <a:tcPr marL="99060" marR="99060" anchor="ctr"/>
                </a:tc>
                <a:tc>
                  <a:txBody>
                    <a:bodyPr/>
                    <a:lstStyle/>
                    <a:p>
                      <a:r>
                        <a:rPr lang="en-US" dirty="0" smtClean="0"/>
                        <a:t>1</a:t>
                      </a:r>
                      <a:r>
                        <a:rPr lang="en-US" baseline="30000" dirty="0" smtClean="0"/>
                        <a:t>st</a:t>
                      </a:r>
                      <a:r>
                        <a:rPr lang="en-US" dirty="0" smtClean="0"/>
                        <a:t> M80 del date</a:t>
                      </a:r>
                      <a:endParaRPr lang="en-US" dirty="0"/>
                    </a:p>
                  </a:txBody>
                  <a:tcPr marL="99060" marR="99060" anchor="ctr"/>
                </a:tc>
              </a:tr>
              <a:tr h="370840">
                <a:tc>
                  <a:txBody>
                    <a:bodyPr/>
                    <a:lstStyle/>
                    <a:p>
                      <a:r>
                        <a:rPr lang="en-US" altLang="en-US" sz="1400" b="0" dirty="0" smtClean="0"/>
                        <a:t>Pedro Valdivia </a:t>
                      </a:r>
                      <a:endParaRPr lang="en-US" sz="1400" b="0" dirty="0"/>
                    </a:p>
                  </a:txBody>
                  <a:tcPr marL="99060" marR="99060" anchor="ctr"/>
                </a:tc>
                <a:tc>
                  <a:txBody>
                    <a:bodyPr/>
                    <a:lstStyle/>
                    <a:p>
                      <a:r>
                        <a:rPr lang="en-US" sz="1400" b="0" dirty="0" smtClean="0"/>
                        <a:t>Chile</a:t>
                      </a:r>
                      <a:endParaRPr lang="en-US" sz="1400" b="0" dirty="0"/>
                    </a:p>
                  </a:txBody>
                  <a:tcPr marL="99060" marR="99060" anchor="ctr"/>
                </a:tc>
                <a:tc>
                  <a:txBody>
                    <a:bodyPr/>
                    <a:lstStyle/>
                    <a:p>
                      <a:r>
                        <a:rPr lang="en-US" sz="1400" b="0" dirty="0" smtClean="0"/>
                        <a:t>Para</a:t>
                      </a:r>
                      <a:r>
                        <a:rPr lang="en-US" sz="1400" b="0" baseline="0" dirty="0" smtClean="0"/>
                        <a:t> 360MW</a:t>
                      </a:r>
                      <a:endParaRPr lang="en-US" sz="1400" b="0" dirty="0"/>
                    </a:p>
                  </a:txBody>
                  <a:tcPr marL="99060" marR="99060" anchor="ctr"/>
                </a:tc>
                <a:tc>
                  <a:txBody>
                    <a:bodyPr/>
                    <a:lstStyle/>
                    <a:p>
                      <a:r>
                        <a:rPr lang="en-US" sz="1400" b="0" dirty="0" smtClean="0"/>
                        <a:t>1200</a:t>
                      </a:r>
                      <a:endParaRPr lang="en-US" sz="1400" b="0" dirty="0"/>
                    </a:p>
                  </a:txBody>
                  <a:tcPr marL="99060" marR="99060" anchor="ctr"/>
                </a:tc>
                <a:tc>
                  <a:txBody>
                    <a:bodyPr/>
                    <a:lstStyle/>
                    <a:p>
                      <a:r>
                        <a:rPr lang="en-US" sz="1400" b="0" dirty="0" smtClean="0"/>
                        <a:t>65%/10%/35%</a:t>
                      </a:r>
                      <a:endParaRPr lang="en-US" sz="1400" b="0" dirty="0"/>
                    </a:p>
                  </a:txBody>
                  <a:tcPr marL="99060" marR="99060" anchor="ctr"/>
                </a:tc>
                <a:tc>
                  <a:txBody>
                    <a:bodyPr/>
                    <a:lstStyle/>
                    <a:p>
                      <a:pPr algn="ctr" fontAlgn="b"/>
                      <a:r>
                        <a:rPr lang="en-US" altLang="zh-CN" sz="1800" b="1" kern="1200" dirty="0" smtClean="0">
                          <a:solidFill>
                            <a:schemeClr val="accent2"/>
                          </a:solidFill>
                          <a:latin typeface="+mn-lt"/>
                          <a:ea typeface="+mn-ea"/>
                          <a:cs typeface="+mn-cs"/>
                        </a:rPr>
                        <a:t>396 K€</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Q1 2013</a:t>
                      </a:r>
                    </a:p>
                  </a:txBody>
                  <a:tcPr marL="99060" marR="9906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Q4 2013/Q1 2014</a:t>
                      </a:r>
                    </a:p>
                  </a:txBody>
                  <a:tcPr marL="99060" marR="99060" anchor="ctr"/>
                </a:tc>
              </a:tr>
              <a:tr h="370840">
                <a:tc>
                  <a:txBody>
                    <a:bodyPr/>
                    <a:lstStyle/>
                    <a:p>
                      <a:r>
                        <a:rPr lang="en-US" altLang="en-US" sz="1400" b="0" dirty="0" err="1" smtClean="0"/>
                        <a:t>Ouarzezate</a:t>
                      </a:r>
                      <a:endParaRPr lang="en-US" sz="1400" b="0" dirty="0"/>
                    </a:p>
                  </a:txBody>
                  <a:tcPr marL="99060" marR="99060" anchor="ctr"/>
                </a:tc>
                <a:tc>
                  <a:txBody>
                    <a:bodyPr/>
                    <a:lstStyle/>
                    <a:p>
                      <a:r>
                        <a:rPr lang="en-US" sz="1400" b="0" dirty="0" smtClean="0"/>
                        <a:t>Morocco</a:t>
                      </a:r>
                      <a:endParaRPr lang="en-US" sz="1400" b="0" dirty="0"/>
                    </a:p>
                  </a:txBody>
                  <a:tcPr marL="99060" marR="99060" anchor="ctr"/>
                </a:tc>
                <a:tc>
                  <a:txBody>
                    <a:bodyPr/>
                    <a:lstStyle/>
                    <a:p>
                      <a:r>
                        <a:rPr lang="en-US" sz="1400" b="0" dirty="0" smtClean="0"/>
                        <a:t>Para</a:t>
                      </a:r>
                      <a:r>
                        <a:rPr lang="en-US" sz="1400" b="0" baseline="0" dirty="0" smtClean="0"/>
                        <a:t> </a:t>
                      </a:r>
                      <a:endParaRPr lang="en-US" sz="1400" b="0" dirty="0"/>
                    </a:p>
                  </a:txBody>
                  <a:tcPr marL="99060" marR="99060" anchor="ctr"/>
                </a:tc>
                <a:tc>
                  <a:txBody>
                    <a:bodyPr/>
                    <a:lstStyle/>
                    <a:p>
                      <a:r>
                        <a:rPr lang="en-US" sz="1400" b="0" dirty="0" smtClean="0"/>
                        <a:t>1200</a:t>
                      </a:r>
                      <a:endParaRPr lang="en-US" sz="1400" b="0" dirty="0"/>
                    </a:p>
                  </a:txBody>
                  <a:tcPr marL="99060" marR="99060" anchor="ctr"/>
                </a:tc>
                <a:tc>
                  <a:txBody>
                    <a:bodyPr/>
                    <a:lstStyle/>
                    <a:p>
                      <a:r>
                        <a:rPr lang="en-US" sz="1400" b="0" dirty="0" smtClean="0"/>
                        <a:t>65%/10%/0?</a:t>
                      </a:r>
                      <a:endParaRPr lang="en-US" sz="1400" b="0" dirty="0"/>
                    </a:p>
                  </a:txBody>
                  <a:tcPr marL="99060" marR="99060" anchor="ctr"/>
                </a:tc>
                <a:tc>
                  <a:txBody>
                    <a:bodyPr/>
                    <a:lstStyle/>
                    <a:p>
                      <a:pPr algn="ctr" fontAlgn="b"/>
                      <a:r>
                        <a:rPr lang="en-US" altLang="zh-CN" sz="1800" b="1" kern="1200" dirty="0" smtClean="0">
                          <a:solidFill>
                            <a:schemeClr val="accent2"/>
                          </a:solidFill>
                          <a:latin typeface="+mn-lt"/>
                          <a:ea typeface="+mn-ea"/>
                          <a:cs typeface="+mn-cs"/>
                        </a:rPr>
                        <a:t>396 K€</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Q2 2013</a:t>
                      </a:r>
                    </a:p>
                  </a:txBody>
                  <a:tcPr marL="99060" marR="9906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Q4 2013/Q1 2014</a:t>
                      </a:r>
                    </a:p>
                  </a:txBody>
                  <a:tcPr marL="99060" marR="99060" anchor="ctr"/>
                </a:tc>
              </a:tr>
              <a:tr h="370840">
                <a:tc>
                  <a:txBody>
                    <a:bodyPr/>
                    <a:lstStyle/>
                    <a:p>
                      <a:r>
                        <a:rPr lang="en-US" sz="1400" b="0" smtClean="0"/>
                        <a:t>ARGELIA </a:t>
                      </a:r>
                      <a:endParaRPr lang="en-US" sz="1400" b="0" dirty="0"/>
                    </a:p>
                  </a:txBody>
                  <a:tcPr marL="99060" marR="99060" anchor="ctr"/>
                </a:tc>
                <a:tc>
                  <a:txBody>
                    <a:bodyPr/>
                    <a:lstStyle/>
                    <a:p>
                      <a:r>
                        <a:rPr lang="en-US" sz="1400" b="0" dirty="0" smtClean="0"/>
                        <a:t>Algeria</a:t>
                      </a:r>
                      <a:endParaRPr lang="en-US" sz="1400" b="0" dirty="0"/>
                    </a:p>
                  </a:txBody>
                  <a:tcPr marL="99060" marR="99060" anchor="ctr"/>
                </a:tc>
                <a:tc>
                  <a:txBody>
                    <a:bodyPr/>
                    <a:lstStyle/>
                    <a:p>
                      <a:r>
                        <a:rPr lang="en-US" sz="1400" b="0" dirty="0" smtClean="0"/>
                        <a:t>Tower 50MW</a:t>
                      </a:r>
                      <a:endParaRPr lang="en-US" sz="1400" b="0" dirty="0"/>
                    </a:p>
                  </a:txBody>
                  <a:tcPr marL="99060" marR="99060" anchor="ctr"/>
                </a:tc>
                <a:tc>
                  <a:txBody>
                    <a:bodyPr/>
                    <a:lstStyle/>
                    <a:p>
                      <a:r>
                        <a:rPr lang="en-US" sz="1400" b="0" dirty="0" smtClean="0"/>
                        <a:t>7000</a:t>
                      </a:r>
                      <a:endParaRPr lang="en-US" sz="1400" b="0" dirty="0"/>
                    </a:p>
                  </a:txBody>
                  <a:tcPr marL="99060" marR="99060" anchor="ctr"/>
                </a:tc>
                <a:tc>
                  <a:txBody>
                    <a:bodyPr/>
                    <a:lstStyle/>
                    <a:p>
                      <a:r>
                        <a:rPr lang="en-US" sz="1400" b="0" dirty="0" smtClean="0"/>
                        <a:t>TBC</a:t>
                      </a:r>
                      <a:endParaRPr lang="en-US" sz="1400" b="0" dirty="0"/>
                    </a:p>
                  </a:txBody>
                  <a:tcPr marL="99060" marR="99060" anchor="ctr"/>
                </a:tc>
                <a:tc>
                  <a:txBody>
                    <a:bodyPr/>
                    <a:lstStyle/>
                    <a:p>
                      <a:pPr algn="ctr" fontAlgn="b"/>
                      <a:r>
                        <a:rPr lang="en-US" altLang="zh-CN" sz="1800" b="1" kern="1200" dirty="0" smtClean="0">
                          <a:solidFill>
                            <a:schemeClr val="accent2"/>
                          </a:solidFill>
                          <a:latin typeface="+mn-lt"/>
                          <a:ea typeface="+mn-ea"/>
                          <a:cs typeface="+mn-cs"/>
                        </a:rPr>
                        <a:t>2.31 M€</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Q3 2013</a:t>
                      </a:r>
                      <a:endParaRPr lang="en-US" sz="1400" b="0" dirty="0"/>
                    </a:p>
                  </a:txBody>
                  <a:tcPr marL="99060" marR="99060" anchor="ctr"/>
                </a:tc>
                <a:tc>
                  <a:txBody>
                    <a:bodyPr/>
                    <a:lstStyle/>
                    <a:p>
                      <a:r>
                        <a:rPr lang="en-US" sz="1400" b="0" dirty="0" smtClean="0"/>
                        <a:t>TBC</a:t>
                      </a:r>
                      <a:endParaRPr lang="en-US" sz="1400" b="0" dirty="0"/>
                    </a:p>
                  </a:txBody>
                  <a:tcPr marL="99060" marR="99060" anchor="ctr"/>
                </a:tc>
              </a:tr>
              <a:tr h="370840">
                <a:tc>
                  <a:txBody>
                    <a:bodyPr/>
                    <a:lstStyle/>
                    <a:p>
                      <a:r>
                        <a:rPr lang="en-US" sz="1400" b="0" dirty="0" smtClean="0"/>
                        <a:t>ESKOM</a:t>
                      </a:r>
                      <a:endParaRPr lang="en-US" sz="1400" b="0" dirty="0"/>
                    </a:p>
                  </a:txBody>
                  <a:tcPr marL="99060" marR="99060" anchor="ctr"/>
                </a:tc>
                <a:tc>
                  <a:txBody>
                    <a:bodyPr/>
                    <a:lstStyle/>
                    <a:p>
                      <a:r>
                        <a:rPr lang="en-US" sz="1400" b="0" dirty="0" smtClean="0"/>
                        <a:t>South Africa</a:t>
                      </a:r>
                      <a:endParaRPr lang="en-US" sz="1400" b="0" dirty="0"/>
                    </a:p>
                  </a:txBody>
                  <a:tcPr marL="99060" marR="9906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Tower 100MW</a:t>
                      </a:r>
                    </a:p>
                  </a:txBody>
                  <a:tcPr marL="99060" marR="99060" anchor="ctr"/>
                </a:tc>
                <a:tc>
                  <a:txBody>
                    <a:bodyPr/>
                    <a:lstStyle/>
                    <a:p>
                      <a:r>
                        <a:rPr lang="en-US" sz="1400" b="0" dirty="0" smtClean="0"/>
                        <a:t>14000</a:t>
                      </a:r>
                      <a:endParaRPr lang="en-US" sz="1400" b="0" dirty="0"/>
                    </a:p>
                  </a:txBody>
                  <a:tcPr marL="99060" marR="99060" anchor="ctr"/>
                </a:tc>
                <a:tc>
                  <a:txBody>
                    <a:bodyPr/>
                    <a:lstStyle/>
                    <a:p>
                      <a:r>
                        <a:rPr lang="en-US" sz="1400" b="0" dirty="0" smtClean="0"/>
                        <a:t>TBC</a:t>
                      </a:r>
                      <a:endParaRPr lang="en-US" sz="1400" b="0" dirty="0"/>
                    </a:p>
                  </a:txBody>
                  <a:tcPr marL="99060" marR="99060" anchor="ctr"/>
                </a:tc>
                <a:tc>
                  <a:txBody>
                    <a:bodyPr/>
                    <a:lstStyle/>
                    <a:p>
                      <a:pPr algn="ctr" fontAlgn="b"/>
                      <a:r>
                        <a:rPr lang="en-US" altLang="zh-CN" sz="1800" b="1" kern="1200" dirty="0" smtClean="0">
                          <a:solidFill>
                            <a:schemeClr val="accent2"/>
                          </a:solidFill>
                          <a:latin typeface="+mn-lt"/>
                          <a:ea typeface="+mn-ea"/>
                          <a:cs typeface="+mn-cs"/>
                        </a:rPr>
                        <a:t>4.62 M€</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Q3 2013</a:t>
                      </a:r>
                      <a:endParaRPr lang="en-US" sz="1400" b="0" dirty="0"/>
                    </a:p>
                  </a:txBody>
                  <a:tcPr marL="99060" marR="99060" anchor="ctr"/>
                </a:tc>
                <a:tc>
                  <a:txBody>
                    <a:bodyPr/>
                    <a:lstStyle/>
                    <a:p>
                      <a:r>
                        <a:rPr lang="en-US" sz="1400" b="0" dirty="0" smtClean="0"/>
                        <a:t>TBC</a:t>
                      </a:r>
                      <a:endParaRPr lang="en-US" sz="1400" b="0" dirty="0"/>
                    </a:p>
                  </a:txBody>
                  <a:tcPr marL="99060" marR="99060"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UPINTONY</a:t>
                      </a:r>
                      <a:endParaRPr lang="en-US" sz="1400" b="0" dirty="0"/>
                    </a:p>
                  </a:txBody>
                  <a:tcPr marL="99060" marR="9906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South Africa</a:t>
                      </a:r>
                    </a:p>
                    <a:p>
                      <a:endParaRPr lang="en-US" sz="1400" b="0" dirty="0"/>
                    </a:p>
                  </a:txBody>
                  <a:tcPr marL="99060" marR="99060" anchor="ctr"/>
                </a:tc>
                <a:tc>
                  <a:txBody>
                    <a:bodyPr/>
                    <a:lstStyle/>
                    <a:p>
                      <a:r>
                        <a:rPr lang="en-US" sz="1400" b="0" dirty="0" smtClean="0"/>
                        <a:t>Para 55MW</a:t>
                      </a:r>
                      <a:endParaRPr lang="en-US" sz="1400" b="0" dirty="0"/>
                    </a:p>
                  </a:txBody>
                  <a:tcPr marL="99060" marR="99060" anchor="ctr"/>
                </a:tc>
                <a:tc>
                  <a:txBody>
                    <a:bodyPr/>
                    <a:lstStyle/>
                    <a:p>
                      <a:r>
                        <a:rPr lang="en-US" sz="1400" b="0" dirty="0" smtClean="0"/>
                        <a:t>180</a:t>
                      </a:r>
                      <a:endParaRPr lang="en-US" sz="1400" b="0" dirty="0"/>
                    </a:p>
                  </a:txBody>
                  <a:tcPr marL="99060" marR="99060" anchor="ctr"/>
                </a:tc>
                <a:tc>
                  <a:txBody>
                    <a:bodyPr/>
                    <a:lstStyle/>
                    <a:p>
                      <a:r>
                        <a:rPr lang="en-US" sz="1400" b="0" dirty="0" smtClean="0"/>
                        <a:t>TBC</a:t>
                      </a:r>
                      <a:endParaRPr lang="en-US" sz="1400" b="0" dirty="0"/>
                    </a:p>
                  </a:txBody>
                  <a:tcPr marL="99060" marR="99060" anchor="ctr"/>
                </a:tc>
                <a:tc>
                  <a:txBody>
                    <a:bodyPr/>
                    <a:lstStyle/>
                    <a:p>
                      <a:pPr algn="ctr" fontAlgn="b"/>
                      <a:r>
                        <a:rPr lang="en-US" altLang="zh-CN" sz="1800" b="1" kern="1200" dirty="0" smtClean="0">
                          <a:solidFill>
                            <a:schemeClr val="accent2"/>
                          </a:solidFill>
                          <a:latin typeface="+mn-lt"/>
                          <a:ea typeface="+mn-ea"/>
                          <a:cs typeface="+mn-cs"/>
                        </a:rPr>
                        <a:t>59.4 K€</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Q3 2013</a:t>
                      </a:r>
                      <a:endParaRPr lang="en-US" sz="1400" b="0" dirty="0"/>
                    </a:p>
                  </a:txBody>
                  <a:tcPr marL="99060" marR="99060" anchor="ctr"/>
                </a:tc>
                <a:tc>
                  <a:txBody>
                    <a:bodyPr/>
                    <a:lstStyle/>
                    <a:p>
                      <a:r>
                        <a:rPr lang="en-US" sz="1400" b="0" dirty="0" smtClean="0"/>
                        <a:t>TBC</a:t>
                      </a:r>
                      <a:endParaRPr lang="en-US" sz="1400" b="0" dirty="0"/>
                    </a:p>
                  </a:txBody>
                  <a:tcPr marL="99060" marR="99060" anchor="ctr"/>
                </a:tc>
              </a:tr>
              <a:tr h="1495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IBEREOLICA</a:t>
                      </a:r>
                    </a:p>
                  </a:txBody>
                  <a:tcPr marL="99060" marR="99060" anchor="ctr"/>
                </a:tc>
                <a:tc>
                  <a:txBody>
                    <a:bodyPr/>
                    <a:lstStyle/>
                    <a:p>
                      <a:r>
                        <a:rPr lang="en-US" sz="1400" b="0" dirty="0" smtClean="0"/>
                        <a:t>Chile</a:t>
                      </a:r>
                      <a:endParaRPr lang="en-US" sz="1400" b="0" dirty="0"/>
                    </a:p>
                  </a:txBody>
                  <a:tcPr marL="99060" marR="99060" anchor="ctr"/>
                </a:tc>
                <a:tc>
                  <a:txBody>
                    <a:bodyPr/>
                    <a:lstStyle/>
                    <a:p>
                      <a:r>
                        <a:rPr lang="en-US" sz="1400" b="0" dirty="0" smtClean="0"/>
                        <a:t>Tower 50MW</a:t>
                      </a:r>
                      <a:endParaRPr lang="en-US" sz="1400" b="0" dirty="0"/>
                    </a:p>
                  </a:txBody>
                  <a:tcPr marL="99060" marR="99060" anchor="ctr"/>
                </a:tc>
                <a:tc>
                  <a:txBody>
                    <a:bodyPr/>
                    <a:lstStyle/>
                    <a:p>
                      <a:r>
                        <a:rPr lang="en-US" sz="1400" b="0" dirty="0" smtClean="0"/>
                        <a:t>7000</a:t>
                      </a:r>
                      <a:endParaRPr lang="en-US" sz="1400" b="0" dirty="0"/>
                    </a:p>
                  </a:txBody>
                  <a:tcPr marL="99060" marR="99060" anchor="ctr"/>
                </a:tc>
                <a:tc>
                  <a:txBody>
                    <a:bodyPr/>
                    <a:lstStyle/>
                    <a:p>
                      <a:r>
                        <a:rPr lang="en-US" sz="1400" b="0" dirty="0" smtClean="0"/>
                        <a:t>TBC</a:t>
                      </a:r>
                      <a:endParaRPr lang="en-US" sz="1400" b="0" dirty="0"/>
                    </a:p>
                  </a:txBody>
                  <a:tcPr marL="99060" marR="99060" anchor="ctr"/>
                </a:tc>
                <a:tc>
                  <a:txBody>
                    <a:bodyPr/>
                    <a:lstStyle/>
                    <a:p>
                      <a:pPr algn="ctr" fontAlgn="b"/>
                      <a:r>
                        <a:rPr lang="en-US" altLang="zh-CN" sz="1800" b="1" kern="1200" dirty="0" smtClean="0">
                          <a:solidFill>
                            <a:schemeClr val="accent2"/>
                          </a:solidFill>
                          <a:latin typeface="+mn-lt"/>
                          <a:ea typeface="+mn-ea"/>
                          <a:cs typeface="+mn-cs"/>
                        </a:rPr>
                        <a:t>2.31 M€</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Q3 2013</a:t>
                      </a:r>
                      <a:endParaRPr lang="en-US" sz="1400" b="0" dirty="0"/>
                    </a:p>
                  </a:txBody>
                  <a:tcPr marL="99060" marR="99060" anchor="ctr"/>
                </a:tc>
                <a:tc>
                  <a:txBody>
                    <a:bodyPr/>
                    <a:lstStyle/>
                    <a:p>
                      <a:r>
                        <a:rPr lang="en-US" sz="1400" b="0" dirty="0" smtClean="0"/>
                        <a:t>TBC</a:t>
                      </a:r>
                      <a:endParaRPr lang="en-US" sz="1400" b="0" dirty="0"/>
                    </a:p>
                  </a:txBody>
                  <a:tcPr marL="99060" marR="99060" anchor="ctr"/>
                </a:tc>
              </a:tr>
            </a:tbl>
          </a:graphicData>
        </a:graphic>
      </p:graphicFrame>
      <p:sp>
        <p:nvSpPr>
          <p:cNvPr id="5" name="Rectangle 2"/>
          <p:cNvSpPr txBox="1">
            <a:spLocks noChangeArrowheads="1"/>
          </p:cNvSpPr>
          <p:nvPr/>
        </p:nvSpPr>
        <p:spPr bwMode="auto">
          <a:xfrm>
            <a:off x="468313" y="465138"/>
            <a:ext cx="8969375" cy="649287"/>
          </a:xfrm>
          <a:prstGeom prst="rect">
            <a:avLst/>
          </a:prstGeom>
          <a:noFill/>
          <a:ln w="9525">
            <a:noFill/>
            <a:miter lim="800000"/>
            <a:headEnd/>
            <a:tailEnd/>
          </a:ln>
        </p:spPr>
        <p:txBody>
          <a:bodyPr vert="horz" wrap="square" lIns="0" tIns="10800" rIns="0" bIns="10800" numCol="1" anchor="ctr" anchorCtr="0" compatLnSpc="1">
            <a:prstTxWarp prst="textNoShape">
              <a:avLst/>
            </a:prstTxWarp>
          </a:bodyPr>
          <a:lstStyle/>
          <a:p>
            <a:pPr lvl="0"/>
            <a:r>
              <a:rPr lang="en-US" sz="3600" kern="0" dirty="0" smtClean="0">
                <a:solidFill>
                  <a:srgbClr val="009530"/>
                </a:solidFill>
                <a:latin typeface="Arial"/>
                <a:ea typeface="+mj-ea"/>
                <a:cs typeface="+mj-cs"/>
              </a:rPr>
              <a:t>Summary – SENER projects</a:t>
            </a:r>
            <a:endParaRPr kumimoji="0" lang="en-US" altLang="zh-CN" sz="3600" b="0" i="0" u="none" strike="noStrike" kern="0" cap="none" spc="0" normalizeH="0" baseline="0" noProof="0" dirty="0" smtClean="0">
              <a:ln>
                <a:noFill/>
              </a:ln>
              <a:solidFill>
                <a:schemeClr val="accent1"/>
              </a:solidFill>
              <a:effectLst/>
              <a:uLnTx/>
              <a:uFillTx/>
              <a:latin typeface="+mj-lt"/>
              <a:ea typeface="宋体" pitchFamily="2" charset="-122"/>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8434" name="Title 3"/>
          <p:cNvSpPr>
            <a:spLocks noGrp="1"/>
          </p:cNvSpPr>
          <p:nvPr>
            <p:ph type="title"/>
          </p:nvPr>
        </p:nvSpPr>
        <p:spPr>
          <a:xfrm>
            <a:off x="468313" y="2563813"/>
            <a:ext cx="8969375" cy="649287"/>
          </a:xfrm>
        </p:spPr>
        <p:txBody>
          <a:bodyPr/>
          <a:lstStyle/>
          <a:p>
            <a:pPr eaLnBrk="1" hangingPunct="1"/>
            <a:r>
              <a:rPr lang="fr-FR" altLang="zh-CN" sz="6000" smtClean="0">
                <a:solidFill>
                  <a:schemeClr val="bg1"/>
                </a:solidFill>
                <a:ea typeface="宋体" pitchFamily="2" charset="-122"/>
              </a:rPr>
              <a:t>Project </a:t>
            </a:r>
            <a:r>
              <a:rPr lang="fr-FR" altLang="zh-CN" sz="9600" smtClean="0">
                <a:solidFill>
                  <a:schemeClr val="bg1"/>
                </a:solidFill>
                <a:ea typeface="宋体" pitchFamily="2" charset="-122"/>
              </a:rPr>
              <a:t/>
            </a:r>
            <a:br>
              <a:rPr lang="fr-FR" altLang="zh-CN" sz="9600" smtClean="0">
                <a:solidFill>
                  <a:schemeClr val="bg1"/>
                </a:solidFill>
                <a:ea typeface="宋体" pitchFamily="2" charset="-122"/>
              </a:rPr>
            </a:br>
            <a:r>
              <a:rPr lang="fr-FR" altLang="zh-CN" sz="4000" smtClean="0">
                <a:solidFill>
                  <a:schemeClr val="bg1"/>
                </a:solidFill>
                <a:ea typeface="宋体" pitchFamily="2" charset="-122"/>
              </a:rPr>
              <a:t>Robin Wan</a:t>
            </a:r>
            <a:endParaRPr lang="en-US" altLang="zh-CN" sz="4000" smtClean="0">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3" name="Rectangle 2"/>
          <p:cNvSpPr>
            <a:spLocks noGrp="1" noChangeArrowheads="1"/>
          </p:cNvSpPr>
          <p:nvPr>
            <p:ph type="title"/>
          </p:nvPr>
        </p:nvSpPr>
        <p:spPr>
          <a:xfrm>
            <a:off x="468313" y="331441"/>
            <a:ext cx="8969375" cy="649287"/>
          </a:xfrm>
          <a:noFill/>
        </p:spPr>
        <p:txBody>
          <a:bodyPr/>
          <a:lstStyle/>
          <a:p>
            <a:pPr eaLnBrk="1" hangingPunct="1"/>
            <a:r>
              <a:rPr lang="en-US" altLang="zh-CN" dirty="0" smtClean="0">
                <a:ea typeface="宋体" pitchFamily="2" charset="-122"/>
              </a:rPr>
              <a:t>Project Objectives &amp; Assumptions</a:t>
            </a:r>
          </a:p>
        </p:txBody>
      </p:sp>
      <p:sp>
        <p:nvSpPr>
          <p:cNvPr id="5" name="Rectangle 5"/>
          <p:cNvSpPr txBox="1">
            <a:spLocks noChangeArrowheads="1"/>
          </p:cNvSpPr>
          <p:nvPr/>
        </p:nvSpPr>
        <p:spPr bwMode="auto">
          <a:xfrm>
            <a:off x="468313" y="1340247"/>
            <a:ext cx="8948737" cy="5545137"/>
          </a:xfrm>
          <a:prstGeom prst="rect">
            <a:avLst/>
          </a:prstGeom>
          <a:noFill/>
          <a:ln w="9525">
            <a:noFill/>
            <a:miter lim="800000"/>
            <a:headEnd/>
            <a:tailEnd/>
          </a:ln>
        </p:spPr>
        <p:txBody>
          <a:bodyPr lIns="0" tIns="0" rIns="18000" bIns="10800"/>
          <a:lstStyle/>
          <a:p>
            <a:pPr marL="541338" lvl="1" indent="-180975" eaLnBrk="0" hangingPunct="0">
              <a:lnSpc>
                <a:spcPct val="80000"/>
              </a:lnSpc>
              <a:spcBef>
                <a:spcPct val="20000"/>
              </a:spcBef>
              <a:buClr>
                <a:schemeClr val="bg2"/>
              </a:buClr>
              <a:buFont typeface="Arial" pitchFamily="34" charset="0"/>
              <a:buChar char="●"/>
              <a:defRPr/>
            </a:pPr>
            <a:r>
              <a:rPr lang="en-US" altLang="zh-CN" sz="1600" kern="0" dirty="0">
                <a:latin typeface="+mj-lt"/>
                <a:ea typeface="宋体" pitchFamily="2" charset="-122"/>
              </a:rPr>
              <a:t>Project scope</a:t>
            </a:r>
          </a:p>
          <a:p>
            <a:pPr marL="998538" lvl="2" indent="-180975" eaLnBrk="0" hangingPunct="0">
              <a:lnSpc>
                <a:spcPct val="80000"/>
              </a:lnSpc>
              <a:spcBef>
                <a:spcPct val="20000"/>
              </a:spcBef>
              <a:buClr>
                <a:schemeClr val="bg2"/>
              </a:buClr>
              <a:buFont typeface="Arial" pitchFamily="34" charset="0"/>
              <a:buChar char="●"/>
              <a:defRPr/>
            </a:pPr>
            <a:r>
              <a:rPr lang="en-US" altLang="zh-CN" sz="1400" b="1" kern="0" dirty="0">
                <a:solidFill>
                  <a:schemeClr val="accent1"/>
                </a:solidFill>
                <a:latin typeface="+mj-lt"/>
                <a:ea typeface="宋体" pitchFamily="2" charset="-122"/>
              </a:rPr>
              <a:t>Two references</a:t>
            </a:r>
          </a:p>
          <a:p>
            <a:pPr marL="180975" indent="-180975" eaLnBrk="0" hangingPunct="0">
              <a:lnSpc>
                <a:spcPct val="80000"/>
              </a:lnSpc>
              <a:spcBef>
                <a:spcPct val="20000"/>
              </a:spcBef>
              <a:buClr>
                <a:schemeClr val="accent1"/>
              </a:buClr>
              <a:buFont typeface="Arial" pitchFamily="34" charset="0"/>
              <a:buChar char="●"/>
              <a:defRPr/>
            </a:pPr>
            <a:endParaRPr lang="en-US" altLang="zh-CN" sz="1600" kern="0" dirty="0">
              <a:solidFill>
                <a:schemeClr val="accent1"/>
              </a:solidFill>
              <a:latin typeface="+mn-lt"/>
              <a:ea typeface="宋体" pitchFamily="2" charset="-122"/>
            </a:endParaRPr>
          </a:p>
          <a:p>
            <a:pPr marL="180975" indent="-180975" eaLnBrk="0" hangingPunct="0">
              <a:lnSpc>
                <a:spcPct val="80000"/>
              </a:lnSpc>
              <a:spcBef>
                <a:spcPct val="20000"/>
              </a:spcBef>
              <a:buClr>
                <a:schemeClr val="accent1"/>
              </a:buClr>
              <a:buFont typeface="Arial" pitchFamily="34" charset="0"/>
              <a:buChar char="●"/>
              <a:defRPr/>
            </a:pPr>
            <a:endParaRPr lang="en-US" altLang="zh-CN" sz="1600" kern="0" dirty="0">
              <a:solidFill>
                <a:schemeClr val="accent1"/>
              </a:solidFill>
              <a:latin typeface="+mn-lt"/>
              <a:ea typeface="宋体" pitchFamily="2" charset="-122"/>
            </a:endParaRPr>
          </a:p>
          <a:p>
            <a:pPr marL="180975" indent="-180975" eaLnBrk="0" hangingPunct="0">
              <a:lnSpc>
                <a:spcPct val="80000"/>
              </a:lnSpc>
              <a:spcBef>
                <a:spcPct val="20000"/>
              </a:spcBef>
              <a:buClr>
                <a:schemeClr val="accent1"/>
              </a:buClr>
              <a:buFont typeface="Arial" pitchFamily="34" charset="0"/>
              <a:buChar char="●"/>
              <a:defRPr/>
            </a:pPr>
            <a:endParaRPr lang="en-US" altLang="zh-CN" sz="1600" kern="0" dirty="0">
              <a:solidFill>
                <a:schemeClr val="accent1"/>
              </a:solidFill>
              <a:latin typeface="+mn-lt"/>
              <a:ea typeface="宋体" pitchFamily="2" charset="-122"/>
            </a:endParaRPr>
          </a:p>
          <a:p>
            <a:pPr marL="180975" indent="-180975" eaLnBrk="0" hangingPunct="0">
              <a:lnSpc>
                <a:spcPct val="80000"/>
              </a:lnSpc>
              <a:spcBef>
                <a:spcPct val="20000"/>
              </a:spcBef>
              <a:buClr>
                <a:schemeClr val="accent1"/>
              </a:buClr>
              <a:buFont typeface="Arial" pitchFamily="34" charset="0"/>
              <a:buChar char="●"/>
              <a:defRPr/>
            </a:pPr>
            <a:endParaRPr lang="en-US" altLang="zh-CN" sz="1600" kern="0" dirty="0">
              <a:solidFill>
                <a:schemeClr val="accent1"/>
              </a:solidFill>
              <a:latin typeface="+mn-lt"/>
              <a:ea typeface="宋体" pitchFamily="2" charset="-122"/>
            </a:endParaRPr>
          </a:p>
          <a:p>
            <a:pPr marL="180975" indent="-180975" eaLnBrk="0" hangingPunct="0">
              <a:lnSpc>
                <a:spcPct val="80000"/>
              </a:lnSpc>
              <a:spcBef>
                <a:spcPct val="20000"/>
              </a:spcBef>
              <a:buClr>
                <a:schemeClr val="accent1"/>
              </a:buClr>
              <a:buFont typeface="Arial" pitchFamily="34" charset="0"/>
              <a:buChar char="●"/>
              <a:defRPr/>
            </a:pPr>
            <a:endParaRPr lang="en-US" altLang="zh-CN" sz="1600" kern="0" dirty="0">
              <a:solidFill>
                <a:schemeClr val="accent1"/>
              </a:solidFill>
              <a:latin typeface="+mn-lt"/>
              <a:ea typeface="宋体" pitchFamily="2" charset="-122"/>
            </a:endParaRPr>
          </a:p>
          <a:p>
            <a:pPr marL="541338" lvl="1" indent="-180975" eaLnBrk="0" hangingPunct="0">
              <a:lnSpc>
                <a:spcPct val="80000"/>
              </a:lnSpc>
              <a:spcBef>
                <a:spcPct val="20000"/>
              </a:spcBef>
              <a:buClr>
                <a:schemeClr val="bg2"/>
              </a:buClr>
              <a:buFont typeface="Arial" pitchFamily="34" charset="0"/>
              <a:buChar char="●"/>
              <a:defRPr/>
            </a:pPr>
            <a:endParaRPr lang="en-US" altLang="zh-CN" sz="1400" kern="0" dirty="0">
              <a:latin typeface="+mn-lt"/>
              <a:ea typeface="宋体" pitchFamily="2" charset="-122"/>
            </a:endParaRPr>
          </a:p>
          <a:p>
            <a:pPr marL="541338" lvl="1" indent="-180975" eaLnBrk="0" hangingPunct="0">
              <a:lnSpc>
                <a:spcPct val="80000"/>
              </a:lnSpc>
              <a:spcBef>
                <a:spcPct val="20000"/>
              </a:spcBef>
              <a:buClr>
                <a:schemeClr val="bg2"/>
              </a:buClr>
              <a:buFont typeface="Arial" pitchFamily="34" charset="0"/>
              <a:buChar char="●"/>
              <a:defRPr/>
            </a:pPr>
            <a:endParaRPr lang="en-US" altLang="zh-CN" sz="1400" kern="0" dirty="0">
              <a:latin typeface="+mn-lt"/>
              <a:ea typeface="宋体" pitchFamily="2" charset="-122"/>
            </a:endParaRPr>
          </a:p>
          <a:p>
            <a:pPr marL="998538" lvl="2" indent="-180975" eaLnBrk="0" hangingPunct="0">
              <a:lnSpc>
                <a:spcPct val="80000"/>
              </a:lnSpc>
              <a:spcBef>
                <a:spcPct val="20000"/>
              </a:spcBef>
              <a:buClr>
                <a:schemeClr val="bg2"/>
              </a:buClr>
              <a:buFont typeface="Arial" pitchFamily="34" charset="0"/>
              <a:buChar char="●"/>
              <a:defRPr/>
            </a:pPr>
            <a:r>
              <a:rPr lang="en-US" altLang="zh-CN" sz="1400" b="1" kern="0" dirty="0">
                <a:solidFill>
                  <a:schemeClr val="accent1"/>
                </a:solidFill>
                <a:ea typeface="宋体" pitchFamily="2" charset="-122"/>
              </a:rPr>
              <a:t>Unity V8.1 or V9</a:t>
            </a:r>
          </a:p>
          <a:p>
            <a:pPr marL="998538" lvl="2" indent="-180975" eaLnBrk="0" hangingPunct="0">
              <a:lnSpc>
                <a:spcPct val="80000"/>
              </a:lnSpc>
              <a:spcBef>
                <a:spcPct val="20000"/>
              </a:spcBef>
              <a:buClr>
                <a:schemeClr val="bg2"/>
              </a:buClr>
              <a:buFont typeface="Arial" pitchFamily="34" charset="0"/>
              <a:buChar char="●"/>
              <a:defRPr/>
            </a:pPr>
            <a:endParaRPr lang="en-US" altLang="zh-CN" sz="1400" kern="0" dirty="0">
              <a:latin typeface="+mn-lt"/>
              <a:ea typeface="宋体" pitchFamily="2" charset="-122"/>
            </a:endParaRPr>
          </a:p>
          <a:p>
            <a:pPr marL="541338" lvl="1" indent="-180975" eaLnBrk="0" hangingPunct="0">
              <a:lnSpc>
                <a:spcPct val="80000"/>
              </a:lnSpc>
              <a:spcBef>
                <a:spcPct val="20000"/>
              </a:spcBef>
              <a:buClr>
                <a:schemeClr val="bg2"/>
              </a:buClr>
              <a:buFont typeface="Arial" pitchFamily="34" charset="0"/>
              <a:buChar char="●"/>
              <a:defRPr/>
            </a:pPr>
            <a:r>
              <a:rPr lang="en-US" altLang="zh-CN" sz="1600" kern="0" dirty="0">
                <a:latin typeface="+mn-lt"/>
                <a:ea typeface="宋体" pitchFamily="2" charset="-122"/>
              </a:rPr>
              <a:t>Main Objectives:</a:t>
            </a:r>
          </a:p>
          <a:p>
            <a:pPr marL="901700" lvl="2" indent="-84138" eaLnBrk="0" hangingPunct="0">
              <a:lnSpc>
                <a:spcPct val="80000"/>
              </a:lnSpc>
              <a:spcBef>
                <a:spcPct val="20000"/>
              </a:spcBef>
              <a:buClr>
                <a:schemeClr val="bg2"/>
              </a:buClr>
              <a:buFont typeface="Arial" pitchFamily="34" charset="0"/>
              <a:buChar char="●"/>
              <a:defRPr/>
            </a:pPr>
            <a:r>
              <a:rPr lang="en-US" altLang="zh-CN" sz="1400" kern="0" dirty="0">
                <a:latin typeface="+mn-lt"/>
                <a:ea typeface="宋体" pitchFamily="2" charset="-122"/>
              </a:rPr>
              <a:t>Targeting countries: Spain, United States &amp; Canada, South Africa and India etc.</a:t>
            </a:r>
          </a:p>
          <a:p>
            <a:pPr marL="901700" lvl="2" indent="-84138" eaLnBrk="0" hangingPunct="0">
              <a:lnSpc>
                <a:spcPct val="80000"/>
              </a:lnSpc>
              <a:spcBef>
                <a:spcPct val="20000"/>
              </a:spcBef>
              <a:buClr>
                <a:schemeClr val="bg2"/>
              </a:buClr>
              <a:buFont typeface="Arial" pitchFamily="34" charset="0"/>
              <a:buChar char="●"/>
              <a:defRPr/>
            </a:pPr>
            <a:r>
              <a:rPr lang="en-US" altLang="zh-CN" sz="1400" kern="0" dirty="0">
                <a:latin typeface="+mn-lt"/>
                <a:ea typeface="宋体" pitchFamily="2" charset="-122"/>
              </a:rPr>
              <a:t>Targeted segments: </a:t>
            </a:r>
            <a:r>
              <a:rPr lang="en-US" sz="1400" dirty="0"/>
              <a:t>Electric energy – CSP Heliostat </a:t>
            </a:r>
            <a:r>
              <a:rPr lang="en-US" sz="1400" dirty="0" smtClean="0"/>
              <a:t>control</a:t>
            </a:r>
          </a:p>
          <a:p>
            <a:pPr marL="1358900" lvl="3" indent="-84138" eaLnBrk="0" hangingPunct="0">
              <a:lnSpc>
                <a:spcPct val="80000"/>
              </a:lnSpc>
              <a:spcBef>
                <a:spcPct val="20000"/>
              </a:spcBef>
              <a:buClr>
                <a:schemeClr val="bg2"/>
              </a:buClr>
              <a:buFont typeface="Arial" pitchFamily="34" charset="0"/>
              <a:buChar char="●"/>
              <a:defRPr/>
            </a:pPr>
            <a:r>
              <a:rPr lang="en-US" altLang="zh-CN" sz="1400" dirty="0" smtClean="0">
                <a:solidFill>
                  <a:schemeClr val="accent1"/>
                </a:solidFill>
                <a:ea typeface="宋体" pitchFamily="2" charset="-122"/>
              </a:rPr>
              <a:t>BMKC18332F – tower, 1 PCs mirror/1 PCs M80</a:t>
            </a:r>
          </a:p>
          <a:p>
            <a:pPr marL="1358900" lvl="3" indent="-84138" eaLnBrk="0" hangingPunct="0">
              <a:lnSpc>
                <a:spcPct val="80000"/>
              </a:lnSpc>
              <a:spcBef>
                <a:spcPct val="20000"/>
              </a:spcBef>
              <a:buClr>
                <a:schemeClr val="bg2"/>
              </a:buClr>
              <a:buFont typeface="Arial" pitchFamily="34" charset="0"/>
              <a:buChar char="●"/>
              <a:defRPr/>
            </a:pPr>
            <a:r>
              <a:rPr lang="en-US" altLang="zh-CN" sz="1400" dirty="0" smtClean="0">
                <a:solidFill>
                  <a:schemeClr val="accent1"/>
                </a:solidFill>
                <a:ea typeface="宋体" pitchFamily="2" charset="-122"/>
              </a:rPr>
              <a:t>BMKC18332F4M - parabolic through, 1 group mirror/1 PCs M80</a:t>
            </a:r>
            <a:endParaRPr lang="en-US" altLang="zh-CN" sz="1400" kern="0" dirty="0">
              <a:latin typeface="+mn-lt"/>
              <a:ea typeface="宋体" pitchFamily="2" charset="-122"/>
            </a:endParaRPr>
          </a:p>
          <a:p>
            <a:pPr marL="901700" lvl="2" indent="-84138" eaLnBrk="0" hangingPunct="0">
              <a:lnSpc>
                <a:spcPct val="80000"/>
              </a:lnSpc>
              <a:spcBef>
                <a:spcPct val="20000"/>
              </a:spcBef>
              <a:buClr>
                <a:schemeClr val="bg2"/>
              </a:buClr>
              <a:buFont typeface="Arial" pitchFamily="34" charset="0"/>
              <a:buChar char="●"/>
              <a:defRPr/>
            </a:pPr>
            <a:r>
              <a:rPr lang="en-US" sz="1400" dirty="0"/>
              <a:t>Coincidental with Unity Pro v8.0 </a:t>
            </a:r>
            <a:r>
              <a:rPr lang="en-US" sz="1400" dirty="0" smtClean="0"/>
              <a:t>SP1 or V9 </a:t>
            </a:r>
            <a:r>
              <a:rPr lang="en-US" sz="1400" dirty="0"/>
              <a:t>(TBD</a:t>
            </a:r>
            <a:r>
              <a:rPr lang="en-US" sz="1400" dirty="0" smtClean="0"/>
              <a:t>)</a:t>
            </a:r>
          </a:p>
          <a:p>
            <a:pPr marL="901700" lvl="2" indent="-84138" eaLnBrk="0" hangingPunct="0">
              <a:lnSpc>
                <a:spcPct val="80000"/>
              </a:lnSpc>
              <a:spcBef>
                <a:spcPct val="20000"/>
              </a:spcBef>
              <a:buClr>
                <a:schemeClr val="bg2"/>
              </a:buClr>
              <a:buFont typeface="Arial" pitchFamily="34" charset="0"/>
              <a:buChar char="●"/>
              <a:defRPr/>
            </a:pPr>
            <a:r>
              <a:rPr lang="en-US" altLang="zh-CN" sz="1400" kern="0" dirty="0" smtClean="0">
                <a:ea typeface="宋体" pitchFamily="2" charset="-122"/>
              </a:rPr>
              <a:t>CCV : type 1 &lt; 150</a:t>
            </a:r>
            <a:r>
              <a:rPr lang="en-US" sz="1400" dirty="0" smtClean="0"/>
              <a:t>€, </a:t>
            </a:r>
            <a:r>
              <a:rPr lang="en-US" altLang="zh-CN" sz="1400" kern="0" dirty="0" smtClean="0">
                <a:ea typeface="宋体" pitchFamily="2" charset="-122"/>
              </a:rPr>
              <a:t>type 2 &lt; 180</a:t>
            </a:r>
            <a:r>
              <a:rPr lang="en-US" sz="1400" dirty="0" smtClean="0"/>
              <a:t>€</a:t>
            </a:r>
            <a:endParaRPr lang="en-US" sz="1400" dirty="0"/>
          </a:p>
          <a:p>
            <a:pPr marL="901700" lvl="2" indent="-84138" eaLnBrk="0" hangingPunct="0">
              <a:lnSpc>
                <a:spcPct val="80000"/>
              </a:lnSpc>
              <a:spcBef>
                <a:spcPct val="20000"/>
              </a:spcBef>
              <a:buClr>
                <a:schemeClr val="bg2"/>
              </a:buClr>
              <a:buFont typeface="Arial" pitchFamily="34" charset="0"/>
              <a:buChar char="●"/>
              <a:defRPr/>
            </a:pPr>
            <a:endParaRPr lang="en-US" altLang="zh-CN" sz="1400" kern="0" dirty="0" smtClean="0">
              <a:latin typeface="+mn-lt"/>
              <a:ea typeface="宋体" pitchFamily="2" charset="-122"/>
            </a:endParaRPr>
          </a:p>
          <a:p>
            <a:pPr marL="901700" lvl="2" indent="-84138" eaLnBrk="0" hangingPunct="0">
              <a:lnSpc>
                <a:spcPct val="80000"/>
              </a:lnSpc>
              <a:spcBef>
                <a:spcPct val="20000"/>
              </a:spcBef>
              <a:buClr>
                <a:schemeClr val="bg2"/>
              </a:buClr>
              <a:buFont typeface="Arial" pitchFamily="34" charset="0"/>
              <a:buChar char="●"/>
              <a:defRPr/>
            </a:pPr>
            <a:endParaRPr lang="en-US" altLang="zh-CN" sz="1400" kern="0" dirty="0">
              <a:latin typeface="+mn-lt"/>
              <a:ea typeface="宋体" pitchFamily="2" charset="-122"/>
            </a:endParaRPr>
          </a:p>
          <a:p>
            <a:pPr marL="901700" lvl="2" indent="-84138" eaLnBrk="0" hangingPunct="0">
              <a:lnSpc>
                <a:spcPct val="80000"/>
              </a:lnSpc>
              <a:spcBef>
                <a:spcPct val="20000"/>
              </a:spcBef>
              <a:buClr>
                <a:schemeClr val="bg2"/>
              </a:buClr>
              <a:buFont typeface="Arial" pitchFamily="34" charset="0"/>
              <a:buChar char="●"/>
              <a:defRPr/>
            </a:pPr>
            <a:endParaRPr lang="en-US" altLang="zh-CN" sz="1400" kern="0" dirty="0">
              <a:latin typeface="+mn-lt"/>
              <a:ea typeface="宋体" pitchFamily="2" charset="-122"/>
            </a:endParaRPr>
          </a:p>
        </p:txBody>
      </p:sp>
      <p:graphicFrame>
        <p:nvGraphicFramePr>
          <p:cNvPr id="6" name="Group 40"/>
          <p:cNvGraphicFramePr>
            <a:graphicFrameLocks noGrp="1"/>
          </p:cNvGraphicFramePr>
          <p:nvPr>
            <p:ph sz="half" idx="4294967295"/>
          </p:nvPr>
        </p:nvGraphicFramePr>
        <p:xfrm>
          <a:off x="849313" y="1844303"/>
          <a:ext cx="8856984" cy="1493520"/>
        </p:xfrm>
        <a:graphic>
          <a:graphicData uri="http://schemas.openxmlformats.org/drawingml/2006/table">
            <a:tbl>
              <a:tblPr/>
              <a:tblGrid>
                <a:gridCol w="2016224"/>
                <a:gridCol w="504056"/>
                <a:gridCol w="514042"/>
                <a:gridCol w="4724826"/>
                <a:gridCol w="1097836"/>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1" i="0" u="none" strike="noStrike" cap="none" normalizeH="0" baseline="0" dirty="0" smtClean="0">
                          <a:ln>
                            <a:noFill/>
                          </a:ln>
                          <a:solidFill>
                            <a:schemeClr val="bg1"/>
                          </a:solidFill>
                          <a:effectLst/>
                          <a:latin typeface="Arial" pitchFamily="34" charset="0"/>
                          <a:ea typeface="宋体" pitchFamily="2" charset="-122"/>
                        </a:rPr>
                        <a:t>Commercial 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PV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SV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1" i="0" u="none" strike="noStrike" cap="none" normalizeH="0" baseline="0" smtClean="0">
                          <a:ln>
                            <a:noFill/>
                          </a:ln>
                          <a:solidFill>
                            <a:schemeClr val="bg1"/>
                          </a:solidFill>
                          <a:effectLst/>
                          <a:latin typeface="Arial" pitchFamily="34" charset="0"/>
                          <a:ea typeface="宋体" pitchFamily="2" charset="-122"/>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0" i="0" u="none" strike="noStrike" kern="1200" cap="none" normalizeH="0" baseline="0" dirty="0" smtClean="0">
                          <a:ln>
                            <a:noFill/>
                          </a:ln>
                          <a:solidFill>
                            <a:schemeClr val="accent1"/>
                          </a:solidFill>
                          <a:effectLst/>
                          <a:latin typeface="Arial" pitchFamily="34" charset="0"/>
                          <a:ea typeface="宋体" pitchFamily="2" charset="-122"/>
                          <a:cs typeface="+mn-cs"/>
                        </a:rPr>
                        <a:t>BMKC18332F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0" i="0" u="none" strike="noStrike" kern="1200" cap="none" normalizeH="0" baseline="0" dirty="0" smtClean="0">
                          <a:ln>
                            <a:noFill/>
                          </a:ln>
                          <a:solidFill>
                            <a:schemeClr val="accent1"/>
                          </a:solidFill>
                          <a:effectLst/>
                          <a:latin typeface="Arial" pitchFamily="34" charset="0"/>
                          <a:ea typeface="宋体" pitchFamily="2" charset="-122"/>
                          <a:cs typeface="+mn-cs"/>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0" i="0" u="none" strike="noStrike" kern="1200" cap="none" normalizeH="0" baseline="0" dirty="0" smtClean="0">
                          <a:ln>
                            <a:noFill/>
                          </a:ln>
                          <a:solidFill>
                            <a:schemeClr val="accent1"/>
                          </a:solidFill>
                          <a:effectLst/>
                          <a:latin typeface="Arial" pitchFamily="34" charset="0"/>
                          <a:ea typeface="宋体" pitchFamily="2" charset="-122"/>
                          <a:cs typeface="+mn-cs"/>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GB" altLang="zh-CN" sz="1600" b="0" i="0" u="none" strike="noStrike" kern="1200" cap="none" normalizeH="0" baseline="0" dirty="0" smtClean="0">
                          <a:ln>
                            <a:noFill/>
                          </a:ln>
                          <a:solidFill>
                            <a:schemeClr val="accent1"/>
                          </a:solidFill>
                          <a:effectLst/>
                          <a:latin typeface="Arial" pitchFamily="34" charset="0"/>
                          <a:ea typeface="宋体" pitchFamily="2" charset="-122"/>
                          <a:cs typeface="+mn-cs"/>
                        </a:rPr>
                        <a:t>M80 TYPE 1 controller for CSP, 8 Dig in, 8 Dig out, 2 EHC</a:t>
                      </a:r>
                      <a:endParaRPr kumimoji="0" lang="en-US" altLang="zh-CN" sz="1600" b="0" i="0" u="none" strike="noStrike" kern="1200" cap="none" normalizeH="0" baseline="0" dirty="0" smtClean="0">
                        <a:ln>
                          <a:noFill/>
                        </a:ln>
                        <a:solidFill>
                          <a:schemeClr val="accent1"/>
                        </a:solidFill>
                        <a:effectLst/>
                        <a:latin typeface="Arial" pitchFamily="34" charset="0"/>
                        <a:ea typeface="宋体"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0" i="0" u="none" strike="noStrike" cap="none" normalizeH="0" baseline="0" dirty="0" smtClean="0">
                          <a:ln>
                            <a:noFill/>
                          </a:ln>
                          <a:solidFill>
                            <a:schemeClr val="accent1"/>
                          </a:solidFill>
                          <a:effectLst/>
                          <a:latin typeface="Arial" pitchFamily="34" charset="0"/>
                          <a:ea typeface="宋体" pitchFamily="2" charset="-122"/>
                        </a:rPr>
                        <a:t>M80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0" i="0" u="none" strike="noStrike" kern="1200" cap="none" normalizeH="0" baseline="0" dirty="0" smtClean="0">
                          <a:ln>
                            <a:noFill/>
                          </a:ln>
                          <a:solidFill>
                            <a:schemeClr val="accent1"/>
                          </a:solidFill>
                          <a:effectLst/>
                          <a:latin typeface="Arial" pitchFamily="34" charset="0"/>
                          <a:ea typeface="宋体" pitchFamily="2" charset="-122"/>
                          <a:cs typeface="+mn-cs"/>
                        </a:rPr>
                        <a:t>BMKC18332F4M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0" i="0" u="none" strike="noStrike" cap="none" normalizeH="0" baseline="0" dirty="0" smtClean="0">
                          <a:ln>
                            <a:noFill/>
                          </a:ln>
                          <a:solidFill>
                            <a:schemeClr val="accent1"/>
                          </a:solidFill>
                          <a:effectLst/>
                          <a:latin typeface="Arial" pitchFamily="34"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600" b="0" i="0" u="none" strike="noStrike" cap="none" normalizeH="0" baseline="0" dirty="0" smtClean="0">
                          <a:ln>
                            <a:noFill/>
                          </a:ln>
                          <a:solidFill>
                            <a:schemeClr val="accent1"/>
                          </a:solidFill>
                          <a:effectLst/>
                          <a:latin typeface="Arial" pitchFamily="34"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GB" altLang="zh-CN" sz="1600" b="0" i="0" u="none" strike="noStrike" kern="1200" cap="none" normalizeH="0" baseline="0" dirty="0" smtClean="0">
                          <a:ln>
                            <a:noFill/>
                          </a:ln>
                          <a:solidFill>
                            <a:schemeClr val="accent1"/>
                          </a:solidFill>
                          <a:effectLst/>
                          <a:latin typeface="Arial" pitchFamily="34" charset="0"/>
                          <a:ea typeface="宋体" pitchFamily="2" charset="-122"/>
                          <a:cs typeface="+mn-cs"/>
                        </a:rPr>
                        <a:t>M80 TYPE 2 controller for CSP, 8 Dig in, 8 Dig out, 2 EHC and 4 Ana in</a:t>
                      </a:r>
                      <a:endParaRPr kumimoji="0" lang="en-US" altLang="zh-CN" sz="1600" b="0" i="0" u="none" strike="noStrike" kern="1200" cap="none" normalizeH="0" baseline="0" dirty="0" smtClean="0">
                        <a:ln>
                          <a:noFill/>
                        </a:ln>
                        <a:solidFill>
                          <a:schemeClr val="accent1"/>
                        </a:solidFill>
                        <a:effectLst/>
                        <a:latin typeface="Arial" pitchFamily="34" charset="0"/>
                        <a:ea typeface="宋体"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Rectangle 177"/>
          <p:cNvSpPr txBox="1">
            <a:spLocks noChangeArrowheads="1"/>
          </p:cNvSpPr>
          <p:nvPr/>
        </p:nvSpPr>
        <p:spPr bwMode="auto">
          <a:xfrm>
            <a:off x="467784" y="1052514"/>
            <a:ext cx="8970433" cy="5246687"/>
          </a:xfrm>
          <a:prstGeom prst="rect">
            <a:avLst/>
          </a:prstGeom>
          <a:noFill/>
          <a:ln w="9525">
            <a:noFill/>
            <a:miter lim="800000"/>
            <a:headEnd/>
            <a:tailEnd/>
          </a:ln>
        </p:spPr>
        <p:txBody>
          <a:bodyPr lIns="0" tIns="0" rIns="18000" bIns="10800"/>
          <a:lstStyle/>
          <a:p>
            <a:pPr marL="180975" indent="-180975">
              <a:spcBef>
                <a:spcPct val="20000"/>
              </a:spcBef>
              <a:buClr>
                <a:schemeClr val="accent1"/>
              </a:buClr>
              <a:buFont typeface="Arial" pitchFamily="34" charset="0"/>
              <a:buChar char="●"/>
              <a:defRPr/>
            </a:pPr>
            <a:endParaRPr lang="en-US" altLang="zh-CN" sz="2000" kern="0" dirty="0">
              <a:solidFill>
                <a:schemeClr val="accent1"/>
              </a:solidFill>
              <a:latin typeface="+mn-lt"/>
              <a:ea typeface="宋体" pitchFamily="2" charset="-122"/>
            </a:endParaRPr>
          </a:p>
        </p:txBody>
      </p:sp>
      <p:sp>
        <p:nvSpPr>
          <p:cNvPr id="73730" name="Rectangle 2"/>
          <p:cNvSpPr>
            <a:spLocks noGrp="1" noChangeArrowheads="1"/>
          </p:cNvSpPr>
          <p:nvPr>
            <p:ph type="title"/>
          </p:nvPr>
        </p:nvSpPr>
        <p:spPr>
          <a:xfrm>
            <a:off x="468313" y="188640"/>
            <a:ext cx="8969375" cy="649288"/>
          </a:xfrm>
        </p:spPr>
        <p:txBody>
          <a:bodyPr/>
          <a:lstStyle/>
          <a:p>
            <a:pPr eaLnBrk="1" hangingPunct="1"/>
            <a:r>
              <a:rPr lang="en-US" altLang="zh-CN" dirty="0" smtClean="0">
                <a:ea typeface="宋体" pitchFamily="2" charset="-122"/>
              </a:rPr>
              <a:t>Project Organization</a:t>
            </a:r>
          </a:p>
        </p:txBody>
      </p:sp>
      <p:grpSp>
        <p:nvGrpSpPr>
          <p:cNvPr id="2" name="Group 2"/>
          <p:cNvGrpSpPr>
            <a:grpSpLocks/>
          </p:cNvGrpSpPr>
          <p:nvPr/>
        </p:nvGrpSpPr>
        <p:grpSpPr bwMode="auto">
          <a:xfrm>
            <a:off x="560653" y="1846264"/>
            <a:ext cx="8569722" cy="4535487"/>
            <a:chOff x="96" y="1026"/>
            <a:chExt cx="5506" cy="3202"/>
          </a:xfrm>
        </p:grpSpPr>
        <p:sp>
          <p:nvSpPr>
            <p:cNvPr id="73748" name="Freeform 3"/>
            <p:cNvSpPr>
              <a:spLocks/>
            </p:cNvSpPr>
            <p:nvPr/>
          </p:nvSpPr>
          <p:spPr bwMode="auto">
            <a:xfrm>
              <a:off x="2457" y="2314"/>
              <a:ext cx="1143" cy="1459"/>
            </a:xfrm>
            <a:custGeom>
              <a:avLst/>
              <a:gdLst>
                <a:gd name="T0" fmla="*/ 68834 w 890"/>
                <a:gd name="T1" fmla="*/ 10216 h 1138"/>
                <a:gd name="T2" fmla="*/ 59209 w 890"/>
                <a:gd name="T3" fmla="*/ 7431 h 1138"/>
                <a:gd name="T4" fmla="*/ 55475 w 890"/>
                <a:gd name="T5" fmla="*/ 12087 h 1138"/>
                <a:gd name="T6" fmla="*/ 51707 w 890"/>
                <a:gd name="T7" fmla="*/ 11137 h 1138"/>
                <a:gd name="T8" fmla="*/ 44836 w 890"/>
                <a:gd name="T9" fmla="*/ 8417 h 1138"/>
                <a:gd name="T10" fmla="*/ 42997 w 890"/>
                <a:gd name="T11" fmla="*/ 4686 h 1138"/>
                <a:gd name="T12" fmla="*/ 38171 w 890"/>
                <a:gd name="T13" fmla="*/ 0 h 1138"/>
                <a:gd name="T14" fmla="*/ 23926 w 890"/>
                <a:gd name="T15" fmla="*/ 2847 h 1138"/>
                <a:gd name="T16" fmla="*/ 16242 w 890"/>
                <a:gd name="T17" fmla="*/ 1915 h 1138"/>
                <a:gd name="T18" fmla="*/ 14285 w 890"/>
                <a:gd name="T19" fmla="*/ 4686 h 1138"/>
                <a:gd name="T20" fmla="*/ 9473 w 890"/>
                <a:gd name="T21" fmla="*/ 13075 h 1138"/>
                <a:gd name="T22" fmla="*/ 3777 w 890"/>
                <a:gd name="T23" fmla="*/ 20371 h 1138"/>
                <a:gd name="T24" fmla="*/ 934 w 890"/>
                <a:gd name="T25" fmla="*/ 26793 h 1138"/>
                <a:gd name="T26" fmla="*/ 0 w 890"/>
                <a:gd name="T27" fmla="*/ 38997 h 1138"/>
                <a:gd name="T28" fmla="*/ 0 w 890"/>
                <a:gd name="T29" fmla="*/ 44491 h 1138"/>
                <a:gd name="T30" fmla="*/ 3777 w 890"/>
                <a:gd name="T31" fmla="*/ 50078 h 1138"/>
                <a:gd name="T32" fmla="*/ 7668 w 890"/>
                <a:gd name="T33" fmla="*/ 56464 h 1138"/>
                <a:gd name="T34" fmla="*/ 15169 w 890"/>
                <a:gd name="T35" fmla="*/ 60220 h 1138"/>
                <a:gd name="T36" fmla="*/ 23926 w 890"/>
                <a:gd name="T37" fmla="*/ 57461 h 1138"/>
                <a:gd name="T38" fmla="*/ 25769 w 890"/>
                <a:gd name="T39" fmla="*/ 54664 h 1138"/>
                <a:gd name="T40" fmla="*/ 32496 w 890"/>
                <a:gd name="T41" fmla="*/ 57461 h 1138"/>
                <a:gd name="T42" fmla="*/ 39147 w 890"/>
                <a:gd name="T43" fmla="*/ 60220 h 1138"/>
                <a:gd name="T44" fmla="*/ 38171 w 890"/>
                <a:gd name="T45" fmla="*/ 68515 h 1138"/>
                <a:gd name="T46" fmla="*/ 42003 w 890"/>
                <a:gd name="T47" fmla="*/ 74944 h 1138"/>
                <a:gd name="T48" fmla="*/ 43962 w 890"/>
                <a:gd name="T49" fmla="*/ 87031 h 1138"/>
                <a:gd name="T50" fmla="*/ 42003 w 890"/>
                <a:gd name="T51" fmla="*/ 99145 h 1138"/>
                <a:gd name="T52" fmla="*/ 44836 w 890"/>
                <a:gd name="T53" fmla="*/ 106558 h 1138"/>
                <a:gd name="T54" fmla="*/ 46939 w 890"/>
                <a:gd name="T55" fmla="*/ 113012 h 1138"/>
                <a:gd name="T56" fmla="*/ 49668 w 890"/>
                <a:gd name="T57" fmla="*/ 119476 h 1138"/>
                <a:gd name="T58" fmla="*/ 51707 w 890"/>
                <a:gd name="T59" fmla="*/ 125973 h 1138"/>
                <a:gd name="T60" fmla="*/ 61102 w 890"/>
                <a:gd name="T61" fmla="*/ 125012 h 1138"/>
                <a:gd name="T62" fmla="*/ 69814 w 890"/>
                <a:gd name="T63" fmla="*/ 120350 h 1138"/>
                <a:gd name="T64" fmla="*/ 73494 w 890"/>
                <a:gd name="T65" fmla="*/ 113874 h 1138"/>
                <a:gd name="T66" fmla="*/ 78410 w 890"/>
                <a:gd name="T67" fmla="*/ 107471 h 1138"/>
                <a:gd name="T68" fmla="*/ 79342 w 890"/>
                <a:gd name="T69" fmla="*/ 99145 h 1138"/>
                <a:gd name="T70" fmla="*/ 87026 w 890"/>
                <a:gd name="T71" fmla="*/ 90736 h 1138"/>
                <a:gd name="T72" fmla="*/ 87026 w 890"/>
                <a:gd name="T73" fmla="*/ 79573 h 1138"/>
                <a:gd name="T74" fmla="*/ 87888 w 890"/>
                <a:gd name="T75" fmla="*/ 69541 h 1138"/>
                <a:gd name="T76" fmla="*/ 95559 w 890"/>
                <a:gd name="T77" fmla="*/ 61225 h 1138"/>
                <a:gd name="T78" fmla="*/ 101392 w 890"/>
                <a:gd name="T79" fmla="*/ 52852 h 1138"/>
                <a:gd name="T80" fmla="*/ 103237 w 890"/>
                <a:gd name="T81" fmla="*/ 47259 h 1138"/>
                <a:gd name="T82" fmla="*/ 98439 w 890"/>
                <a:gd name="T83" fmla="*/ 46285 h 1138"/>
                <a:gd name="T84" fmla="*/ 92701 w 890"/>
                <a:gd name="T85" fmla="*/ 46285 h 1138"/>
                <a:gd name="T86" fmla="*/ 89841 w 890"/>
                <a:gd name="T87" fmla="*/ 41683 h 1138"/>
                <a:gd name="T88" fmla="*/ 84929 w 890"/>
                <a:gd name="T89" fmla="*/ 34211 h 1138"/>
                <a:gd name="T90" fmla="*/ 79342 w 890"/>
                <a:gd name="T91" fmla="*/ 25086 h 1138"/>
                <a:gd name="T92" fmla="*/ 77418 w 890"/>
                <a:gd name="T93" fmla="*/ 20371 h 1138"/>
                <a:gd name="T94" fmla="*/ 75492 w 890"/>
                <a:gd name="T95" fmla="*/ 11137 h 11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90"/>
                <a:gd name="T145" fmla="*/ 0 h 1138"/>
                <a:gd name="T146" fmla="*/ 890 w 890"/>
                <a:gd name="T147" fmla="*/ 1138 h 11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90" h="1138">
                  <a:moveTo>
                    <a:pt x="651" y="99"/>
                  </a:moveTo>
                  <a:lnTo>
                    <a:pt x="634" y="91"/>
                  </a:lnTo>
                  <a:lnTo>
                    <a:pt x="593" y="91"/>
                  </a:lnTo>
                  <a:lnTo>
                    <a:pt x="560" y="83"/>
                  </a:lnTo>
                  <a:lnTo>
                    <a:pt x="536" y="75"/>
                  </a:lnTo>
                  <a:lnTo>
                    <a:pt x="511" y="66"/>
                  </a:lnTo>
                  <a:lnTo>
                    <a:pt x="503" y="75"/>
                  </a:lnTo>
                  <a:lnTo>
                    <a:pt x="478" y="91"/>
                  </a:lnTo>
                  <a:lnTo>
                    <a:pt x="478" y="108"/>
                  </a:lnTo>
                  <a:lnTo>
                    <a:pt x="470" y="116"/>
                  </a:lnTo>
                  <a:lnTo>
                    <a:pt x="445" y="99"/>
                  </a:lnTo>
                  <a:lnTo>
                    <a:pt x="420" y="83"/>
                  </a:lnTo>
                  <a:lnTo>
                    <a:pt x="412" y="75"/>
                  </a:lnTo>
                  <a:lnTo>
                    <a:pt x="387" y="75"/>
                  </a:lnTo>
                  <a:lnTo>
                    <a:pt x="371" y="66"/>
                  </a:lnTo>
                  <a:lnTo>
                    <a:pt x="362" y="50"/>
                  </a:lnTo>
                  <a:lnTo>
                    <a:pt x="371" y="42"/>
                  </a:lnTo>
                  <a:lnTo>
                    <a:pt x="362" y="17"/>
                  </a:lnTo>
                  <a:lnTo>
                    <a:pt x="354" y="9"/>
                  </a:lnTo>
                  <a:lnTo>
                    <a:pt x="329" y="0"/>
                  </a:lnTo>
                  <a:lnTo>
                    <a:pt x="263" y="9"/>
                  </a:lnTo>
                  <a:lnTo>
                    <a:pt x="239" y="9"/>
                  </a:lnTo>
                  <a:lnTo>
                    <a:pt x="206" y="25"/>
                  </a:lnTo>
                  <a:lnTo>
                    <a:pt x="189" y="33"/>
                  </a:lnTo>
                  <a:lnTo>
                    <a:pt x="156" y="33"/>
                  </a:lnTo>
                  <a:lnTo>
                    <a:pt x="140" y="17"/>
                  </a:lnTo>
                  <a:lnTo>
                    <a:pt x="131" y="25"/>
                  </a:lnTo>
                  <a:lnTo>
                    <a:pt x="123" y="42"/>
                  </a:lnTo>
                  <a:lnTo>
                    <a:pt x="107" y="58"/>
                  </a:lnTo>
                  <a:lnTo>
                    <a:pt x="90" y="75"/>
                  </a:lnTo>
                  <a:lnTo>
                    <a:pt x="82" y="116"/>
                  </a:lnTo>
                  <a:lnTo>
                    <a:pt x="82" y="132"/>
                  </a:lnTo>
                  <a:lnTo>
                    <a:pt x="41" y="174"/>
                  </a:lnTo>
                  <a:lnTo>
                    <a:pt x="33" y="182"/>
                  </a:lnTo>
                  <a:lnTo>
                    <a:pt x="33" y="198"/>
                  </a:lnTo>
                  <a:lnTo>
                    <a:pt x="16" y="215"/>
                  </a:lnTo>
                  <a:lnTo>
                    <a:pt x="8" y="239"/>
                  </a:lnTo>
                  <a:lnTo>
                    <a:pt x="8" y="256"/>
                  </a:lnTo>
                  <a:lnTo>
                    <a:pt x="0" y="289"/>
                  </a:lnTo>
                  <a:lnTo>
                    <a:pt x="0" y="347"/>
                  </a:lnTo>
                  <a:lnTo>
                    <a:pt x="0" y="371"/>
                  </a:lnTo>
                  <a:lnTo>
                    <a:pt x="0" y="347"/>
                  </a:lnTo>
                  <a:lnTo>
                    <a:pt x="0" y="396"/>
                  </a:lnTo>
                  <a:lnTo>
                    <a:pt x="8" y="413"/>
                  </a:lnTo>
                  <a:lnTo>
                    <a:pt x="16" y="421"/>
                  </a:lnTo>
                  <a:lnTo>
                    <a:pt x="33" y="446"/>
                  </a:lnTo>
                  <a:lnTo>
                    <a:pt x="33" y="462"/>
                  </a:lnTo>
                  <a:lnTo>
                    <a:pt x="41" y="479"/>
                  </a:lnTo>
                  <a:lnTo>
                    <a:pt x="66" y="503"/>
                  </a:lnTo>
                  <a:lnTo>
                    <a:pt x="98" y="520"/>
                  </a:lnTo>
                  <a:lnTo>
                    <a:pt x="115" y="536"/>
                  </a:lnTo>
                  <a:lnTo>
                    <a:pt x="131" y="536"/>
                  </a:lnTo>
                  <a:lnTo>
                    <a:pt x="148" y="520"/>
                  </a:lnTo>
                  <a:lnTo>
                    <a:pt x="181" y="520"/>
                  </a:lnTo>
                  <a:lnTo>
                    <a:pt x="206" y="512"/>
                  </a:lnTo>
                  <a:lnTo>
                    <a:pt x="222" y="487"/>
                  </a:lnTo>
                  <a:lnTo>
                    <a:pt x="247" y="512"/>
                  </a:lnTo>
                  <a:lnTo>
                    <a:pt x="272" y="512"/>
                  </a:lnTo>
                  <a:lnTo>
                    <a:pt x="280" y="512"/>
                  </a:lnTo>
                  <a:lnTo>
                    <a:pt x="296" y="528"/>
                  </a:lnTo>
                  <a:lnTo>
                    <a:pt x="313" y="528"/>
                  </a:lnTo>
                  <a:lnTo>
                    <a:pt x="338" y="536"/>
                  </a:lnTo>
                  <a:lnTo>
                    <a:pt x="338" y="553"/>
                  </a:lnTo>
                  <a:lnTo>
                    <a:pt x="329" y="578"/>
                  </a:lnTo>
                  <a:lnTo>
                    <a:pt x="329" y="610"/>
                  </a:lnTo>
                  <a:lnTo>
                    <a:pt x="338" y="635"/>
                  </a:lnTo>
                  <a:lnTo>
                    <a:pt x="346" y="643"/>
                  </a:lnTo>
                  <a:lnTo>
                    <a:pt x="362" y="668"/>
                  </a:lnTo>
                  <a:lnTo>
                    <a:pt x="362" y="701"/>
                  </a:lnTo>
                  <a:lnTo>
                    <a:pt x="379" y="759"/>
                  </a:lnTo>
                  <a:lnTo>
                    <a:pt x="379" y="775"/>
                  </a:lnTo>
                  <a:lnTo>
                    <a:pt x="379" y="800"/>
                  </a:lnTo>
                  <a:lnTo>
                    <a:pt x="371" y="825"/>
                  </a:lnTo>
                  <a:lnTo>
                    <a:pt x="362" y="883"/>
                  </a:lnTo>
                  <a:lnTo>
                    <a:pt x="371" y="899"/>
                  </a:lnTo>
                  <a:lnTo>
                    <a:pt x="387" y="924"/>
                  </a:lnTo>
                  <a:lnTo>
                    <a:pt x="387" y="949"/>
                  </a:lnTo>
                  <a:lnTo>
                    <a:pt x="395" y="981"/>
                  </a:lnTo>
                  <a:lnTo>
                    <a:pt x="404" y="1006"/>
                  </a:lnTo>
                  <a:lnTo>
                    <a:pt x="412" y="1023"/>
                  </a:lnTo>
                  <a:lnTo>
                    <a:pt x="420" y="1047"/>
                  </a:lnTo>
                  <a:lnTo>
                    <a:pt x="428" y="1064"/>
                  </a:lnTo>
                  <a:lnTo>
                    <a:pt x="437" y="1089"/>
                  </a:lnTo>
                  <a:lnTo>
                    <a:pt x="437" y="1105"/>
                  </a:lnTo>
                  <a:lnTo>
                    <a:pt x="445" y="1122"/>
                  </a:lnTo>
                  <a:lnTo>
                    <a:pt x="470" y="1138"/>
                  </a:lnTo>
                  <a:lnTo>
                    <a:pt x="486" y="1130"/>
                  </a:lnTo>
                  <a:lnTo>
                    <a:pt x="527" y="1113"/>
                  </a:lnTo>
                  <a:lnTo>
                    <a:pt x="544" y="1113"/>
                  </a:lnTo>
                  <a:lnTo>
                    <a:pt x="585" y="1089"/>
                  </a:lnTo>
                  <a:lnTo>
                    <a:pt x="602" y="1072"/>
                  </a:lnTo>
                  <a:lnTo>
                    <a:pt x="618" y="1056"/>
                  </a:lnTo>
                  <a:lnTo>
                    <a:pt x="626" y="1031"/>
                  </a:lnTo>
                  <a:lnTo>
                    <a:pt x="634" y="1014"/>
                  </a:lnTo>
                  <a:lnTo>
                    <a:pt x="634" y="990"/>
                  </a:lnTo>
                  <a:lnTo>
                    <a:pt x="651" y="973"/>
                  </a:lnTo>
                  <a:lnTo>
                    <a:pt x="676" y="957"/>
                  </a:lnTo>
                  <a:lnTo>
                    <a:pt x="676" y="932"/>
                  </a:lnTo>
                  <a:lnTo>
                    <a:pt x="676" y="907"/>
                  </a:lnTo>
                  <a:lnTo>
                    <a:pt x="684" y="883"/>
                  </a:lnTo>
                  <a:lnTo>
                    <a:pt x="700" y="858"/>
                  </a:lnTo>
                  <a:lnTo>
                    <a:pt x="733" y="825"/>
                  </a:lnTo>
                  <a:lnTo>
                    <a:pt x="750" y="808"/>
                  </a:lnTo>
                  <a:lnTo>
                    <a:pt x="750" y="775"/>
                  </a:lnTo>
                  <a:lnTo>
                    <a:pt x="750" y="726"/>
                  </a:lnTo>
                  <a:lnTo>
                    <a:pt x="750" y="709"/>
                  </a:lnTo>
                  <a:lnTo>
                    <a:pt x="750" y="660"/>
                  </a:lnTo>
                  <a:lnTo>
                    <a:pt x="750" y="643"/>
                  </a:lnTo>
                  <a:lnTo>
                    <a:pt x="758" y="619"/>
                  </a:lnTo>
                  <a:lnTo>
                    <a:pt x="775" y="602"/>
                  </a:lnTo>
                  <a:lnTo>
                    <a:pt x="799" y="569"/>
                  </a:lnTo>
                  <a:lnTo>
                    <a:pt x="824" y="545"/>
                  </a:lnTo>
                  <a:lnTo>
                    <a:pt x="832" y="528"/>
                  </a:lnTo>
                  <a:lnTo>
                    <a:pt x="857" y="503"/>
                  </a:lnTo>
                  <a:lnTo>
                    <a:pt x="874" y="470"/>
                  </a:lnTo>
                  <a:lnTo>
                    <a:pt x="882" y="446"/>
                  </a:lnTo>
                  <a:lnTo>
                    <a:pt x="890" y="429"/>
                  </a:lnTo>
                  <a:lnTo>
                    <a:pt x="890" y="421"/>
                  </a:lnTo>
                  <a:lnTo>
                    <a:pt x="890" y="404"/>
                  </a:lnTo>
                  <a:lnTo>
                    <a:pt x="874" y="396"/>
                  </a:lnTo>
                  <a:lnTo>
                    <a:pt x="849" y="413"/>
                  </a:lnTo>
                  <a:lnTo>
                    <a:pt x="832" y="413"/>
                  </a:lnTo>
                  <a:lnTo>
                    <a:pt x="816" y="413"/>
                  </a:lnTo>
                  <a:lnTo>
                    <a:pt x="799" y="413"/>
                  </a:lnTo>
                  <a:lnTo>
                    <a:pt x="791" y="396"/>
                  </a:lnTo>
                  <a:lnTo>
                    <a:pt x="775" y="371"/>
                  </a:lnTo>
                  <a:lnTo>
                    <a:pt x="742" y="347"/>
                  </a:lnTo>
                  <a:lnTo>
                    <a:pt x="733" y="330"/>
                  </a:lnTo>
                  <a:lnTo>
                    <a:pt x="733" y="305"/>
                  </a:lnTo>
                  <a:lnTo>
                    <a:pt x="717" y="297"/>
                  </a:lnTo>
                  <a:lnTo>
                    <a:pt x="709" y="256"/>
                  </a:lnTo>
                  <a:lnTo>
                    <a:pt x="684" y="223"/>
                  </a:lnTo>
                  <a:lnTo>
                    <a:pt x="684" y="207"/>
                  </a:lnTo>
                  <a:lnTo>
                    <a:pt x="676" y="190"/>
                  </a:lnTo>
                  <a:lnTo>
                    <a:pt x="667" y="182"/>
                  </a:lnTo>
                  <a:lnTo>
                    <a:pt x="659" y="141"/>
                  </a:lnTo>
                  <a:lnTo>
                    <a:pt x="651" y="99"/>
                  </a:lnTo>
                  <a:close/>
                </a:path>
              </a:pathLst>
            </a:custGeom>
            <a:solidFill>
              <a:schemeClr val="folHlink">
                <a:alpha val="41960"/>
              </a:schemeClr>
            </a:solidFill>
            <a:ln w="9525">
              <a:noFill/>
              <a:round/>
              <a:headEnd/>
              <a:tailEnd/>
            </a:ln>
          </p:spPr>
          <p:txBody>
            <a:bodyPr/>
            <a:lstStyle/>
            <a:p>
              <a:endParaRPr lang="en-US"/>
            </a:p>
          </p:txBody>
        </p:sp>
        <p:sp>
          <p:nvSpPr>
            <p:cNvPr id="73749" name="Freeform 4"/>
            <p:cNvSpPr>
              <a:spLocks/>
            </p:cNvSpPr>
            <p:nvPr/>
          </p:nvSpPr>
          <p:spPr bwMode="auto">
            <a:xfrm>
              <a:off x="2573" y="1766"/>
              <a:ext cx="1271" cy="1056"/>
            </a:xfrm>
            <a:custGeom>
              <a:avLst/>
              <a:gdLst>
                <a:gd name="T0" fmla="*/ 48466 w 990"/>
                <a:gd name="T1" fmla="*/ 902 h 824"/>
                <a:gd name="T2" fmla="*/ 47534 w 990"/>
                <a:gd name="T3" fmla="*/ 4578 h 824"/>
                <a:gd name="T4" fmla="*/ 44696 w 990"/>
                <a:gd name="T5" fmla="*/ 4578 h 824"/>
                <a:gd name="T6" fmla="*/ 42734 w 990"/>
                <a:gd name="T7" fmla="*/ 11076 h 824"/>
                <a:gd name="T8" fmla="*/ 31301 w 990"/>
                <a:gd name="T9" fmla="*/ 11984 h 824"/>
                <a:gd name="T10" fmla="*/ 30378 w 990"/>
                <a:gd name="T11" fmla="*/ 7357 h 824"/>
                <a:gd name="T12" fmla="*/ 25683 w 990"/>
                <a:gd name="T13" fmla="*/ 9198 h 824"/>
                <a:gd name="T14" fmla="*/ 20963 w 990"/>
                <a:gd name="T15" fmla="*/ 13706 h 824"/>
                <a:gd name="T16" fmla="*/ 16167 w 990"/>
                <a:gd name="T17" fmla="*/ 17343 h 824"/>
                <a:gd name="T18" fmla="*/ 14244 w 990"/>
                <a:gd name="T19" fmla="*/ 22148 h 824"/>
                <a:gd name="T20" fmla="*/ 10510 w 990"/>
                <a:gd name="T21" fmla="*/ 24811 h 824"/>
                <a:gd name="T22" fmla="*/ 9588 w 990"/>
                <a:gd name="T23" fmla="*/ 27518 h 824"/>
                <a:gd name="T24" fmla="*/ 9588 w 990"/>
                <a:gd name="T25" fmla="*/ 35736 h 824"/>
                <a:gd name="T26" fmla="*/ 1969 w 990"/>
                <a:gd name="T27" fmla="*/ 35736 h 824"/>
                <a:gd name="T28" fmla="*/ 931 w 990"/>
                <a:gd name="T29" fmla="*/ 42261 h 824"/>
                <a:gd name="T30" fmla="*/ 3744 w 990"/>
                <a:gd name="T31" fmla="*/ 46782 h 824"/>
                <a:gd name="T32" fmla="*/ 9588 w 990"/>
                <a:gd name="T33" fmla="*/ 47749 h 824"/>
                <a:gd name="T34" fmla="*/ 16167 w 990"/>
                <a:gd name="T35" fmla="*/ 42261 h 824"/>
                <a:gd name="T36" fmla="*/ 18991 w 990"/>
                <a:gd name="T37" fmla="*/ 39481 h 824"/>
                <a:gd name="T38" fmla="*/ 25683 w 990"/>
                <a:gd name="T39" fmla="*/ 36674 h 824"/>
                <a:gd name="T40" fmla="*/ 26647 w 990"/>
                <a:gd name="T41" fmla="*/ 34918 h 824"/>
                <a:gd name="T42" fmla="*/ 32369 w 990"/>
                <a:gd name="T43" fmla="*/ 38573 h 824"/>
                <a:gd name="T44" fmla="*/ 37999 w 990"/>
                <a:gd name="T45" fmla="*/ 42261 h 824"/>
                <a:gd name="T46" fmla="*/ 39913 w 990"/>
                <a:gd name="T47" fmla="*/ 43132 h 824"/>
                <a:gd name="T48" fmla="*/ 40894 w 990"/>
                <a:gd name="T49" fmla="*/ 42261 h 824"/>
                <a:gd name="T50" fmla="*/ 40894 w 990"/>
                <a:gd name="T51" fmla="*/ 39481 h 824"/>
                <a:gd name="T52" fmla="*/ 34210 w 990"/>
                <a:gd name="T53" fmla="*/ 35736 h 824"/>
                <a:gd name="T54" fmla="*/ 36167 w 990"/>
                <a:gd name="T55" fmla="*/ 32976 h 824"/>
                <a:gd name="T56" fmla="*/ 42734 w 990"/>
                <a:gd name="T57" fmla="*/ 39481 h 824"/>
                <a:gd name="T58" fmla="*/ 45610 w 990"/>
                <a:gd name="T59" fmla="*/ 43132 h 824"/>
                <a:gd name="T60" fmla="*/ 48466 w 990"/>
                <a:gd name="T61" fmla="*/ 45923 h 824"/>
                <a:gd name="T62" fmla="*/ 48466 w 990"/>
                <a:gd name="T63" fmla="*/ 48695 h 824"/>
                <a:gd name="T64" fmla="*/ 51440 w 990"/>
                <a:gd name="T65" fmla="*/ 45923 h 824"/>
                <a:gd name="T66" fmla="*/ 52275 w 990"/>
                <a:gd name="T67" fmla="*/ 43132 h 824"/>
                <a:gd name="T68" fmla="*/ 57151 w 990"/>
                <a:gd name="T69" fmla="*/ 49569 h 824"/>
                <a:gd name="T70" fmla="*/ 64598 w 990"/>
                <a:gd name="T71" fmla="*/ 49569 h 824"/>
                <a:gd name="T72" fmla="*/ 67531 w 990"/>
                <a:gd name="T73" fmla="*/ 51358 h 824"/>
                <a:gd name="T74" fmla="*/ 64598 w 990"/>
                <a:gd name="T75" fmla="*/ 58693 h 824"/>
                <a:gd name="T76" fmla="*/ 70263 w 990"/>
                <a:gd name="T77" fmla="*/ 70756 h 824"/>
                <a:gd name="T78" fmla="*/ 75176 w 990"/>
                <a:gd name="T79" fmla="*/ 78061 h 824"/>
                <a:gd name="T80" fmla="*/ 78907 w 990"/>
                <a:gd name="T81" fmla="*/ 87196 h 824"/>
                <a:gd name="T82" fmla="*/ 83704 w 990"/>
                <a:gd name="T83" fmla="*/ 91007 h 824"/>
                <a:gd name="T84" fmla="*/ 92236 w 990"/>
                <a:gd name="T85" fmla="*/ 86314 h 824"/>
                <a:gd name="T86" fmla="*/ 102719 w 990"/>
                <a:gd name="T87" fmla="*/ 79951 h 824"/>
                <a:gd name="T88" fmla="*/ 102719 w 990"/>
                <a:gd name="T89" fmla="*/ 72508 h 824"/>
                <a:gd name="T90" fmla="*/ 95134 w 990"/>
                <a:gd name="T91" fmla="*/ 68851 h 824"/>
                <a:gd name="T92" fmla="*/ 98031 w 990"/>
                <a:gd name="T93" fmla="*/ 66038 h 824"/>
                <a:gd name="T94" fmla="*/ 105593 w 990"/>
                <a:gd name="T95" fmla="*/ 70756 h 8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990"/>
                <a:gd name="T145" fmla="*/ 0 h 824"/>
                <a:gd name="T146" fmla="*/ 990 w 990"/>
                <a:gd name="T147" fmla="*/ 824 h 82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990" h="824">
                  <a:moveTo>
                    <a:pt x="487" y="0"/>
                  </a:moveTo>
                  <a:lnTo>
                    <a:pt x="470" y="0"/>
                  </a:lnTo>
                  <a:lnTo>
                    <a:pt x="446" y="8"/>
                  </a:lnTo>
                  <a:lnTo>
                    <a:pt x="421" y="8"/>
                  </a:lnTo>
                  <a:lnTo>
                    <a:pt x="421" y="49"/>
                  </a:lnTo>
                  <a:lnTo>
                    <a:pt x="421" y="57"/>
                  </a:lnTo>
                  <a:lnTo>
                    <a:pt x="413" y="41"/>
                  </a:lnTo>
                  <a:lnTo>
                    <a:pt x="404" y="24"/>
                  </a:lnTo>
                  <a:lnTo>
                    <a:pt x="396" y="24"/>
                  </a:lnTo>
                  <a:lnTo>
                    <a:pt x="388" y="41"/>
                  </a:lnTo>
                  <a:lnTo>
                    <a:pt x="388" y="49"/>
                  </a:lnTo>
                  <a:lnTo>
                    <a:pt x="380" y="74"/>
                  </a:lnTo>
                  <a:lnTo>
                    <a:pt x="380" y="99"/>
                  </a:lnTo>
                  <a:lnTo>
                    <a:pt x="371" y="99"/>
                  </a:lnTo>
                  <a:lnTo>
                    <a:pt x="355" y="99"/>
                  </a:lnTo>
                  <a:lnTo>
                    <a:pt x="322" y="99"/>
                  </a:lnTo>
                  <a:lnTo>
                    <a:pt x="297" y="107"/>
                  </a:lnTo>
                  <a:lnTo>
                    <a:pt x="272" y="107"/>
                  </a:lnTo>
                  <a:lnTo>
                    <a:pt x="272" y="90"/>
                  </a:lnTo>
                  <a:lnTo>
                    <a:pt x="264" y="82"/>
                  </a:lnTo>
                  <a:lnTo>
                    <a:pt x="264" y="66"/>
                  </a:lnTo>
                  <a:lnTo>
                    <a:pt x="256" y="57"/>
                  </a:lnTo>
                  <a:lnTo>
                    <a:pt x="231" y="57"/>
                  </a:lnTo>
                  <a:lnTo>
                    <a:pt x="231" y="66"/>
                  </a:lnTo>
                  <a:lnTo>
                    <a:pt x="223" y="82"/>
                  </a:lnTo>
                  <a:lnTo>
                    <a:pt x="231" y="99"/>
                  </a:lnTo>
                  <a:lnTo>
                    <a:pt x="231" y="107"/>
                  </a:lnTo>
                  <a:lnTo>
                    <a:pt x="215" y="115"/>
                  </a:lnTo>
                  <a:lnTo>
                    <a:pt x="182" y="123"/>
                  </a:lnTo>
                  <a:lnTo>
                    <a:pt x="165" y="123"/>
                  </a:lnTo>
                  <a:lnTo>
                    <a:pt x="165" y="132"/>
                  </a:lnTo>
                  <a:lnTo>
                    <a:pt x="157" y="148"/>
                  </a:lnTo>
                  <a:lnTo>
                    <a:pt x="140" y="156"/>
                  </a:lnTo>
                  <a:lnTo>
                    <a:pt x="157" y="181"/>
                  </a:lnTo>
                  <a:lnTo>
                    <a:pt x="149" y="189"/>
                  </a:lnTo>
                  <a:lnTo>
                    <a:pt x="124" y="198"/>
                  </a:lnTo>
                  <a:lnTo>
                    <a:pt x="116" y="198"/>
                  </a:lnTo>
                  <a:lnTo>
                    <a:pt x="99" y="198"/>
                  </a:lnTo>
                  <a:lnTo>
                    <a:pt x="99" y="206"/>
                  </a:lnTo>
                  <a:lnTo>
                    <a:pt x="91" y="222"/>
                  </a:lnTo>
                  <a:lnTo>
                    <a:pt x="66" y="231"/>
                  </a:lnTo>
                  <a:lnTo>
                    <a:pt x="58" y="231"/>
                  </a:lnTo>
                  <a:lnTo>
                    <a:pt x="58" y="239"/>
                  </a:lnTo>
                  <a:lnTo>
                    <a:pt x="83" y="247"/>
                  </a:lnTo>
                  <a:lnTo>
                    <a:pt x="107" y="264"/>
                  </a:lnTo>
                  <a:lnTo>
                    <a:pt x="116" y="288"/>
                  </a:lnTo>
                  <a:lnTo>
                    <a:pt x="116" y="296"/>
                  </a:lnTo>
                  <a:lnTo>
                    <a:pt x="83" y="321"/>
                  </a:lnTo>
                  <a:lnTo>
                    <a:pt x="66" y="313"/>
                  </a:lnTo>
                  <a:lnTo>
                    <a:pt x="58" y="329"/>
                  </a:lnTo>
                  <a:lnTo>
                    <a:pt x="33" y="321"/>
                  </a:lnTo>
                  <a:lnTo>
                    <a:pt x="17" y="321"/>
                  </a:lnTo>
                  <a:lnTo>
                    <a:pt x="8" y="329"/>
                  </a:lnTo>
                  <a:lnTo>
                    <a:pt x="17" y="354"/>
                  </a:lnTo>
                  <a:lnTo>
                    <a:pt x="8" y="379"/>
                  </a:lnTo>
                  <a:lnTo>
                    <a:pt x="0" y="387"/>
                  </a:lnTo>
                  <a:lnTo>
                    <a:pt x="8" y="404"/>
                  </a:lnTo>
                  <a:lnTo>
                    <a:pt x="17" y="420"/>
                  </a:lnTo>
                  <a:lnTo>
                    <a:pt x="33" y="420"/>
                  </a:lnTo>
                  <a:lnTo>
                    <a:pt x="41" y="428"/>
                  </a:lnTo>
                  <a:lnTo>
                    <a:pt x="58" y="437"/>
                  </a:lnTo>
                  <a:lnTo>
                    <a:pt x="74" y="437"/>
                  </a:lnTo>
                  <a:lnTo>
                    <a:pt x="83" y="428"/>
                  </a:lnTo>
                  <a:lnTo>
                    <a:pt x="107" y="428"/>
                  </a:lnTo>
                  <a:lnTo>
                    <a:pt x="124" y="404"/>
                  </a:lnTo>
                  <a:lnTo>
                    <a:pt x="132" y="379"/>
                  </a:lnTo>
                  <a:lnTo>
                    <a:pt x="140" y="379"/>
                  </a:lnTo>
                  <a:lnTo>
                    <a:pt x="149" y="387"/>
                  </a:lnTo>
                  <a:lnTo>
                    <a:pt x="157" y="387"/>
                  </a:lnTo>
                  <a:lnTo>
                    <a:pt x="157" y="371"/>
                  </a:lnTo>
                  <a:lnTo>
                    <a:pt x="165" y="354"/>
                  </a:lnTo>
                  <a:lnTo>
                    <a:pt x="165" y="346"/>
                  </a:lnTo>
                  <a:lnTo>
                    <a:pt x="182" y="338"/>
                  </a:lnTo>
                  <a:lnTo>
                    <a:pt x="198" y="329"/>
                  </a:lnTo>
                  <a:lnTo>
                    <a:pt x="223" y="329"/>
                  </a:lnTo>
                  <a:lnTo>
                    <a:pt x="223" y="321"/>
                  </a:lnTo>
                  <a:lnTo>
                    <a:pt x="231" y="329"/>
                  </a:lnTo>
                  <a:lnTo>
                    <a:pt x="231" y="321"/>
                  </a:lnTo>
                  <a:lnTo>
                    <a:pt x="231" y="313"/>
                  </a:lnTo>
                  <a:lnTo>
                    <a:pt x="239" y="305"/>
                  </a:lnTo>
                  <a:lnTo>
                    <a:pt x="256" y="321"/>
                  </a:lnTo>
                  <a:lnTo>
                    <a:pt x="272" y="338"/>
                  </a:lnTo>
                  <a:lnTo>
                    <a:pt x="281" y="346"/>
                  </a:lnTo>
                  <a:lnTo>
                    <a:pt x="289" y="354"/>
                  </a:lnTo>
                  <a:lnTo>
                    <a:pt x="305" y="362"/>
                  </a:lnTo>
                  <a:lnTo>
                    <a:pt x="330" y="371"/>
                  </a:lnTo>
                  <a:lnTo>
                    <a:pt x="330" y="379"/>
                  </a:lnTo>
                  <a:lnTo>
                    <a:pt x="330" y="404"/>
                  </a:lnTo>
                  <a:lnTo>
                    <a:pt x="347" y="395"/>
                  </a:lnTo>
                  <a:lnTo>
                    <a:pt x="347" y="387"/>
                  </a:lnTo>
                  <a:lnTo>
                    <a:pt x="347" y="379"/>
                  </a:lnTo>
                  <a:lnTo>
                    <a:pt x="347" y="371"/>
                  </a:lnTo>
                  <a:lnTo>
                    <a:pt x="355" y="371"/>
                  </a:lnTo>
                  <a:lnTo>
                    <a:pt x="355" y="379"/>
                  </a:lnTo>
                  <a:lnTo>
                    <a:pt x="363" y="379"/>
                  </a:lnTo>
                  <a:lnTo>
                    <a:pt x="371" y="371"/>
                  </a:lnTo>
                  <a:lnTo>
                    <a:pt x="355" y="354"/>
                  </a:lnTo>
                  <a:lnTo>
                    <a:pt x="338" y="346"/>
                  </a:lnTo>
                  <a:lnTo>
                    <a:pt x="314" y="338"/>
                  </a:lnTo>
                  <a:lnTo>
                    <a:pt x="305" y="329"/>
                  </a:lnTo>
                  <a:lnTo>
                    <a:pt x="297" y="321"/>
                  </a:lnTo>
                  <a:lnTo>
                    <a:pt x="297" y="305"/>
                  </a:lnTo>
                  <a:lnTo>
                    <a:pt x="297" y="296"/>
                  </a:lnTo>
                  <a:lnTo>
                    <a:pt x="305" y="288"/>
                  </a:lnTo>
                  <a:lnTo>
                    <a:pt x="314" y="296"/>
                  </a:lnTo>
                  <a:lnTo>
                    <a:pt x="322" y="313"/>
                  </a:lnTo>
                  <a:lnTo>
                    <a:pt x="338" y="321"/>
                  </a:lnTo>
                  <a:lnTo>
                    <a:pt x="355" y="338"/>
                  </a:lnTo>
                  <a:lnTo>
                    <a:pt x="371" y="354"/>
                  </a:lnTo>
                  <a:lnTo>
                    <a:pt x="380" y="371"/>
                  </a:lnTo>
                  <a:lnTo>
                    <a:pt x="396" y="395"/>
                  </a:lnTo>
                  <a:lnTo>
                    <a:pt x="396" y="387"/>
                  </a:lnTo>
                  <a:lnTo>
                    <a:pt x="404" y="395"/>
                  </a:lnTo>
                  <a:lnTo>
                    <a:pt x="413" y="395"/>
                  </a:lnTo>
                  <a:lnTo>
                    <a:pt x="421" y="404"/>
                  </a:lnTo>
                  <a:lnTo>
                    <a:pt x="421" y="412"/>
                  </a:lnTo>
                  <a:lnTo>
                    <a:pt x="404" y="412"/>
                  </a:lnTo>
                  <a:lnTo>
                    <a:pt x="396" y="420"/>
                  </a:lnTo>
                  <a:lnTo>
                    <a:pt x="404" y="437"/>
                  </a:lnTo>
                  <a:lnTo>
                    <a:pt x="421" y="437"/>
                  </a:lnTo>
                  <a:lnTo>
                    <a:pt x="429" y="428"/>
                  </a:lnTo>
                  <a:lnTo>
                    <a:pt x="437" y="428"/>
                  </a:lnTo>
                  <a:lnTo>
                    <a:pt x="437" y="420"/>
                  </a:lnTo>
                  <a:lnTo>
                    <a:pt x="446" y="412"/>
                  </a:lnTo>
                  <a:lnTo>
                    <a:pt x="437" y="404"/>
                  </a:lnTo>
                  <a:lnTo>
                    <a:pt x="429" y="404"/>
                  </a:lnTo>
                  <a:lnTo>
                    <a:pt x="446" y="395"/>
                  </a:lnTo>
                  <a:lnTo>
                    <a:pt x="454" y="387"/>
                  </a:lnTo>
                  <a:lnTo>
                    <a:pt x="454" y="412"/>
                  </a:lnTo>
                  <a:lnTo>
                    <a:pt x="462" y="420"/>
                  </a:lnTo>
                  <a:lnTo>
                    <a:pt x="479" y="437"/>
                  </a:lnTo>
                  <a:lnTo>
                    <a:pt x="495" y="445"/>
                  </a:lnTo>
                  <a:lnTo>
                    <a:pt x="512" y="453"/>
                  </a:lnTo>
                  <a:lnTo>
                    <a:pt x="528" y="437"/>
                  </a:lnTo>
                  <a:lnTo>
                    <a:pt x="561" y="445"/>
                  </a:lnTo>
                  <a:lnTo>
                    <a:pt x="569" y="445"/>
                  </a:lnTo>
                  <a:lnTo>
                    <a:pt x="577" y="437"/>
                  </a:lnTo>
                  <a:lnTo>
                    <a:pt x="586" y="445"/>
                  </a:lnTo>
                  <a:lnTo>
                    <a:pt x="586" y="461"/>
                  </a:lnTo>
                  <a:lnTo>
                    <a:pt x="577" y="486"/>
                  </a:lnTo>
                  <a:lnTo>
                    <a:pt x="577" y="503"/>
                  </a:lnTo>
                  <a:lnTo>
                    <a:pt x="561" y="519"/>
                  </a:lnTo>
                  <a:lnTo>
                    <a:pt x="561" y="527"/>
                  </a:lnTo>
                  <a:lnTo>
                    <a:pt x="569" y="569"/>
                  </a:lnTo>
                  <a:lnTo>
                    <a:pt x="586" y="593"/>
                  </a:lnTo>
                  <a:lnTo>
                    <a:pt x="602" y="610"/>
                  </a:lnTo>
                  <a:lnTo>
                    <a:pt x="610" y="635"/>
                  </a:lnTo>
                  <a:lnTo>
                    <a:pt x="619" y="659"/>
                  </a:lnTo>
                  <a:lnTo>
                    <a:pt x="627" y="676"/>
                  </a:lnTo>
                  <a:lnTo>
                    <a:pt x="652" y="700"/>
                  </a:lnTo>
                  <a:lnTo>
                    <a:pt x="660" y="725"/>
                  </a:lnTo>
                  <a:lnTo>
                    <a:pt x="676" y="742"/>
                  </a:lnTo>
                  <a:lnTo>
                    <a:pt x="685" y="766"/>
                  </a:lnTo>
                  <a:lnTo>
                    <a:pt x="685" y="783"/>
                  </a:lnTo>
                  <a:lnTo>
                    <a:pt x="701" y="824"/>
                  </a:lnTo>
                  <a:lnTo>
                    <a:pt x="709" y="824"/>
                  </a:lnTo>
                  <a:lnTo>
                    <a:pt x="726" y="816"/>
                  </a:lnTo>
                  <a:lnTo>
                    <a:pt x="742" y="808"/>
                  </a:lnTo>
                  <a:lnTo>
                    <a:pt x="759" y="799"/>
                  </a:lnTo>
                  <a:lnTo>
                    <a:pt x="784" y="783"/>
                  </a:lnTo>
                  <a:lnTo>
                    <a:pt x="800" y="775"/>
                  </a:lnTo>
                  <a:lnTo>
                    <a:pt x="825" y="766"/>
                  </a:lnTo>
                  <a:lnTo>
                    <a:pt x="841" y="750"/>
                  </a:lnTo>
                  <a:lnTo>
                    <a:pt x="866" y="742"/>
                  </a:lnTo>
                  <a:lnTo>
                    <a:pt x="891" y="717"/>
                  </a:lnTo>
                  <a:lnTo>
                    <a:pt x="899" y="700"/>
                  </a:lnTo>
                  <a:lnTo>
                    <a:pt x="907" y="676"/>
                  </a:lnTo>
                  <a:lnTo>
                    <a:pt x="891" y="651"/>
                  </a:lnTo>
                  <a:lnTo>
                    <a:pt x="883" y="626"/>
                  </a:lnTo>
                  <a:lnTo>
                    <a:pt x="850" y="610"/>
                  </a:lnTo>
                  <a:lnTo>
                    <a:pt x="825" y="618"/>
                  </a:lnTo>
                  <a:lnTo>
                    <a:pt x="825" y="610"/>
                  </a:lnTo>
                  <a:lnTo>
                    <a:pt x="833" y="602"/>
                  </a:lnTo>
                  <a:lnTo>
                    <a:pt x="850" y="593"/>
                  </a:lnTo>
                  <a:lnTo>
                    <a:pt x="874" y="610"/>
                  </a:lnTo>
                  <a:lnTo>
                    <a:pt x="907" y="643"/>
                  </a:lnTo>
                  <a:lnTo>
                    <a:pt x="916" y="635"/>
                  </a:lnTo>
                  <a:lnTo>
                    <a:pt x="949" y="626"/>
                  </a:lnTo>
                  <a:lnTo>
                    <a:pt x="990" y="635"/>
                  </a:lnTo>
                  <a:lnTo>
                    <a:pt x="487" y="0"/>
                  </a:lnTo>
                  <a:close/>
                </a:path>
              </a:pathLst>
            </a:custGeom>
            <a:solidFill>
              <a:schemeClr val="folHlink">
                <a:alpha val="41960"/>
              </a:schemeClr>
            </a:solidFill>
            <a:ln w="9525">
              <a:noFill/>
              <a:round/>
              <a:headEnd/>
              <a:tailEnd/>
            </a:ln>
          </p:spPr>
          <p:txBody>
            <a:bodyPr/>
            <a:lstStyle/>
            <a:p>
              <a:endParaRPr lang="en-US"/>
            </a:p>
          </p:txBody>
        </p:sp>
        <p:sp>
          <p:nvSpPr>
            <p:cNvPr id="73750" name="Freeform 5"/>
            <p:cNvSpPr>
              <a:spLocks/>
            </p:cNvSpPr>
            <p:nvPr/>
          </p:nvSpPr>
          <p:spPr bwMode="auto">
            <a:xfrm>
              <a:off x="2807" y="1448"/>
              <a:ext cx="1461" cy="1458"/>
            </a:xfrm>
            <a:custGeom>
              <a:avLst/>
              <a:gdLst>
                <a:gd name="T0" fmla="*/ 99817 w 1138"/>
                <a:gd name="T1" fmla="*/ 101414 h 1138"/>
                <a:gd name="T2" fmla="*/ 100726 w 1138"/>
                <a:gd name="T3" fmla="*/ 103304 h 1138"/>
                <a:gd name="T4" fmla="*/ 104470 w 1138"/>
                <a:gd name="T5" fmla="*/ 112377 h 1138"/>
                <a:gd name="T6" fmla="*/ 108378 w 1138"/>
                <a:gd name="T7" fmla="*/ 119773 h 1138"/>
                <a:gd name="T8" fmla="*/ 110146 w 1138"/>
                <a:gd name="T9" fmla="*/ 125242 h 1138"/>
                <a:gd name="T10" fmla="*/ 113021 w 1138"/>
                <a:gd name="T11" fmla="*/ 125242 h 1138"/>
                <a:gd name="T12" fmla="*/ 114900 w 1138"/>
                <a:gd name="T13" fmla="*/ 120687 h 1138"/>
                <a:gd name="T14" fmla="*/ 117807 w 1138"/>
                <a:gd name="T15" fmla="*/ 112377 h 1138"/>
                <a:gd name="T16" fmla="*/ 122472 w 1138"/>
                <a:gd name="T17" fmla="*/ 107900 h 1138"/>
                <a:gd name="T18" fmla="*/ 125434 w 1138"/>
                <a:gd name="T19" fmla="*/ 104182 h 1138"/>
                <a:gd name="T20" fmla="*/ 75069 w 1138"/>
                <a:gd name="T21" fmla="*/ 3637 h 1138"/>
                <a:gd name="T22" fmla="*/ 73115 w 1138"/>
                <a:gd name="T23" fmla="*/ 5555 h 1138"/>
                <a:gd name="T24" fmla="*/ 65577 w 1138"/>
                <a:gd name="T25" fmla="*/ 5555 h 1138"/>
                <a:gd name="T26" fmla="*/ 57979 w 1138"/>
                <a:gd name="T27" fmla="*/ 9186 h 1138"/>
                <a:gd name="T28" fmla="*/ 56946 w 1138"/>
                <a:gd name="T29" fmla="*/ 8316 h 1138"/>
                <a:gd name="T30" fmla="*/ 52210 w 1138"/>
                <a:gd name="T31" fmla="*/ 5555 h 1138"/>
                <a:gd name="T32" fmla="*/ 53170 w 1138"/>
                <a:gd name="T33" fmla="*/ 9186 h 1138"/>
                <a:gd name="T34" fmla="*/ 47530 w 1138"/>
                <a:gd name="T35" fmla="*/ 13729 h 1138"/>
                <a:gd name="T36" fmla="*/ 47530 w 1138"/>
                <a:gd name="T37" fmla="*/ 16559 h 1138"/>
                <a:gd name="T38" fmla="*/ 39895 w 1138"/>
                <a:gd name="T39" fmla="*/ 10980 h 1138"/>
                <a:gd name="T40" fmla="*/ 45546 w 1138"/>
                <a:gd name="T41" fmla="*/ 11966 h 1138"/>
                <a:gd name="T42" fmla="*/ 49300 w 1138"/>
                <a:gd name="T43" fmla="*/ 10141 h 1138"/>
                <a:gd name="T44" fmla="*/ 47530 w 1138"/>
                <a:gd name="T45" fmla="*/ 7331 h 1138"/>
                <a:gd name="T46" fmla="*/ 37998 w 1138"/>
                <a:gd name="T47" fmla="*/ 4660 h 1138"/>
                <a:gd name="T48" fmla="*/ 34208 w 1138"/>
                <a:gd name="T49" fmla="*/ 3637 h 1138"/>
                <a:gd name="T50" fmla="*/ 35177 w 1138"/>
                <a:gd name="T51" fmla="*/ 1891 h 1138"/>
                <a:gd name="T52" fmla="*/ 32259 w 1138"/>
                <a:gd name="T53" fmla="*/ 0 h 1138"/>
                <a:gd name="T54" fmla="*/ 27564 w 1138"/>
                <a:gd name="T55" fmla="*/ 0 h 1138"/>
                <a:gd name="T56" fmla="*/ 23662 w 1138"/>
                <a:gd name="T57" fmla="*/ 1891 h 1138"/>
                <a:gd name="T58" fmla="*/ 19928 w 1138"/>
                <a:gd name="T59" fmla="*/ 3637 h 1138"/>
                <a:gd name="T60" fmla="*/ 13283 w 1138"/>
                <a:gd name="T61" fmla="*/ 7331 h 1138"/>
                <a:gd name="T62" fmla="*/ 9417 w 1138"/>
                <a:gd name="T63" fmla="*/ 13729 h 1138"/>
                <a:gd name="T64" fmla="*/ 1915 w 1138"/>
                <a:gd name="T65" fmla="*/ 20964 h 1138"/>
                <a:gd name="T66" fmla="*/ 931 w 1138"/>
                <a:gd name="T67" fmla="*/ 25607 h 1138"/>
                <a:gd name="T68" fmla="*/ 2749 w 1138"/>
                <a:gd name="T69" fmla="*/ 31159 h 1138"/>
                <a:gd name="T70" fmla="*/ 4781 w 1138"/>
                <a:gd name="T71" fmla="*/ 31994 h 1138"/>
                <a:gd name="T72" fmla="*/ 9417 w 1138"/>
                <a:gd name="T73" fmla="*/ 30126 h 1138"/>
                <a:gd name="T74" fmla="*/ 12309 w 1138"/>
                <a:gd name="T75" fmla="*/ 36556 h 1138"/>
                <a:gd name="T76" fmla="*/ 15210 w 1138"/>
                <a:gd name="T77" fmla="*/ 36556 h 1138"/>
                <a:gd name="T78" fmla="*/ 17957 w 1138"/>
                <a:gd name="T79" fmla="*/ 31994 h 1138"/>
                <a:gd name="T80" fmla="*/ 18983 w 1138"/>
                <a:gd name="T81" fmla="*/ 26455 h 1138"/>
                <a:gd name="T82" fmla="*/ 19928 w 1138"/>
                <a:gd name="T83" fmla="*/ 20208 h 1138"/>
                <a:gd name="T84" fmla="*/ 24673 w 1138"/>
                <a:gd name="T85" fmla="*/ 13729 h 1138"/>
                <a:gd name="T86" fmla="*/ 27564 w 1138"/>
                <a:gd name="T87" fmla="*/ 13729 h 1138"/>
                <a:gd name="T88" fmla="*/ 23662 w 1138"/>
                <a:gd name="T89" fmla="*/ 18252 h 1138"/>
                <a:gd name="T90" fmla="*/ 23662 w 1138"/>
                <a:gd name="T91" fmla="*/ 25607 h 1138"/>
                <a:gd name="T92" fmla="*/ 32259 w 1138"/>
                <a:gd name="T93" fmla="*/ 25607 h 1138"/>
                <a:gd name="T94" fmla="*/ 93103 w 1138"/>
                <a:gd name="T95" fmla="*/ 97847 h 11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38"/>
                <a:gd name="T145" fmla="*/ 0 h 1138"/>
                <a:gd name="T146" fmla="*/ 1138 w 1138"/>
                <a:gd name="T147" fmla="*/ 1138 h 11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38" h="1138">
                  <a:moveTo>
                    <a:pt x="808" y="883"/>
                  </a:moveTo>
                  <a:lnTo>
                    <a:pt x="833" y="891"/>
                  </a:lnTo>
                  <a:lnTo>
                    <a:pt x="866" y="915"/>
                  </a:lnTo>
                  <a:lnTo>
                    <a:pt x="849" y="915"/>
                  </a:lnTo>
                  <a:lnTo>
                    <a:pt x="849" y="924"/>
                  </a:lnTo>
                  <a:lnTo>
                    <a:pt x="874" y="932"/>
                  </a:lnTo>
                  <a:lnTo>
                    <a:pt x="890" y="948"/>
                  </a:lnTo>
                  <a:lnTo>
                    <a:pt x="899" y="965"/>
                  </a:lnTo>
                  <a:lnTo>
                    <a:pt x="907" y="1014"/>
                  </a:lnTo>
                  <a:lnTo>
                    <a:pt x="907" y="1031"/>
                  </a:lnTo>
                  <a:lnTo>
                    <a:pt x="923" y="1047"/>
                  </a:lnTo>
                  <a:lnTo>
                    <a:pt x="940" y="1080"/>
                  </a:lnTo>
                  <a:lnTo>
                    <a:pt x="948" y="1105"/>
                  </a:lnTo>
                  <a:lnTo>
                    <a:pt x="956" y="1130"/>
                  </a:lnTo>
                  <a:lnTo>
                    <a:pt x="973" y="1138"/>
                  </a:lnTo>
                  <a:lnTo>
                    <a:pt x="981" y="1130"/>
                  </a:lnTo>
                  <a:lnTo>
                    <a:pt x="989" y="1122"/>
                  </a:lnTo>
                  <a:lnTo>
                    <a:pt x="997" y="1097"/>
                  </a:lnTo>
                  <a:lnTo>
                    <a:pt x="997" y="1089"/>
                  </a:lnTo>
                  <a:lnTo>
                    <a:pt x="1006" y="1072"/>
                  </a:lnTo>
                  <a:lnTo>
                    <a:pt x="1006" y="1047"/>
                  </a:lnTo>
                  <a:lnTo>
                    <a:pt x="1022" y="1014"/>
                  </a:lnTo>
                  <a:lnTo>
                    <a:pt x="1039" y="990"/>
                  </a:lnTo>
                  <a:lnTo>
                    <a:pt x="1063" y="973"/>
                  </a:lnTo>
                  <a:lnTo>
                    <a:pt x="1072" y="965"/>
                  </a:lnTo>
                  <a:lnTo>
                    <a:pt x="1080" y="940"/>
                  </a:lnTo>
                  <a:lnTo>
                    <a:pt x="1088" y="940"/>
                  </a:lnTo>
                  <a:lnTo>
                    <a:pt x="1138" y="924"/>
                  </a:lnTo>
                  <a:lnTo>
                    <a:pt x="1138" y="915"/>
                  </a:lnTo>
                  <a:lnTo>
                    <a:pt x="651" y="33"/>
                  </a:lnTo>
                  <a:lnTo>
                    <a:pt x="643" y="50"/>
                  </a:lnTo>
                  <a:lnTo>
                    <a:pt x="635" y="50"/>
                  </a:lnTo>
                  <a:lnTo>
                    <a:pt x="618" y="50"/>
                  </a:lnTo>
                  <a:lnTo>
                    <a:pt x="602" y="58"/>
                  </a:lnTo>
                  <a:lnTo>
                    <a:pt x="569" y="50"/>
                  </a:lnTo>
                  <a:lnTo>
                    <a:pt x="552" y="58"/>
                  </a:lnTo>
                  <a:lnTo>
                    <a:pt x="527" y="66"/>
                  </a:lnTo>
                  <a:lnTo>
                    <a:pt x="503" y="83"/>
                  </a:lnTo>
                  <a:lnTo>
                    <a:pt x="494" y="91"/>
                  </a:lnTo>
                  <a:lnTo>
                    <a:pt x="494" y="75"/>
                  </a:lnTo>
                  <a:lnTo>
                    <a:pt x="486" y="58"/>
                  </a:lnTo>
                  <a:lnTo>
                    <a:pt x="461" y="50"/>
                  </a:lnTo>
                  <a:lnTo>
                    <a:pt x="453" y="50"/>
                  </a:lnTo>
                  <a:lnTo>
                    <a:pt x="461" y="75"/>
                  </a:lnTo>
                  <a:lnTo>
                    <a:pt x="461" y="83"/>
                  </a:lnTo>
                  <a:lnTo>
                    <a:pt x="453" y="99"/>
                  </a:lnTo>
                  <a:lnTo>
                    <a:pt x="453" y="108"/>
                  </a:lnTo>
                  <a:lnTo>
                    <a:pt x="412" y="124"/>
                  </a:lnTo>
                  <a:lnTo>
                    <a:pt x="412" y="132"/>
                  </a:lnTo>
                  <a:lnTo>
                    <a:pt x="420" y="149"/>
                  </a:lnTo>
                  <a:lnTo>
                    <a:pt x="412" y="149"/>
                  </a:lnTo>
                  <a:lnTo>
                    <a:pt x="379" y="124"/>
                  </a:lnTo>
                  <a:lnTo>
                    <a:pt x="362" y="116"/>
                  </a:lnTo>
                  <a:lnTo>
                    <a:pt x="346" y="99"/>
                  </a:lnTo>
                  <a:lnTo>
                    <a:pt x="371" y="108"/>
                  </a:lnTo>
                  <a:lnTo>
                    <a:pt x="379" y="91"/>
                  </a:lnTo>
                  <a:lnTo>
                    <a:pt x="395" y="108"/>
                  </a:lnTo>
                  <a:lnTo>
                    <a:pt x="412" y="108"/>
                  </a:lnTo>
                  <a:lnTo>
                    <a:pt x="420" y="99"/>
                  </a:lnTo>
                  <a:lnTo>
                    <a:pt x="428" y="91"/>
                  </a:lnTo>
                  <a:lnTo>
                    <a:pt x="428" y="83"/>
                  </a:lnTo>
                  <a:lnTo>
                    <a:pt x="420" y="66"/>
                  </a:lnTo>
                  <a:lnTo>
                    <a:pt x="412" y="66"/>
                  </a:lnTo>
                  <a:lnTo>
                    <a:pt x="387" y="50"/>
                  </a:lnTo>
                  <a:lnTo>
                    <a:pt x="362" y="42"/>
                  </a:lnTo>
                  <a:lnTo>
                    <a:pt x="330" y="42"/>
                  </a:lnTo>
                  <a:lnTo>
                    <a:pt x="330" y="25"/>
                  </a:lnTo>
                  <a:lnTo>
                    <a:pt x="321" y="25"/>
                  </a:lnTo>
                  <a:lnTo>
                    <a:pt x="297" y="33"/>
                  </a:lnTo>
                  <a:lnTo>
                    <a:pt x="288" y="33"/>
                  </a:lnTo>
                  <a:lnTo>
                    <a:pt x="305" y="17"/>
                  </a:lnTo>
                  <a:lnTo>
                    <a:pt x="313" y="17"/>
                  </a:lnTo>
                  <a:lnTo>
                    <a:pt x="305" y="9"/>
                  </a:lnTo>
                  <a:lnTo>
                    <a:pt x="280" y="0"/>
                  </a:lnTo>
                  <a:lnTo>
                    <a:pt x="255" y="9"/>
                  </a:lnTo>
                  <a:lnTo>
                    <a:pt x="247" y="0"/>
                  </a:lnTo>
                  <a:lnTo>
                    <a:pt x="239" y="0"/>
                  </a:lnTo>
                  <a:lnTo>
                    <a:pt x="231" y="9"/>
                  </a:lnTo>
                  <a:lnTo>
                    <a:pt x="222" y="9"/>
                  </a:lnTo>
                  <a:lnTo>
                    <a:pt x="206" y="17"/>
                  </a:lnTo>
                  <a:lnTo>
                    <a:pt x="189" y="25"/>
                  </a:lnTo>
                  <a:lnTo>
                    <a:pt x="189" y="33"/>
                  </a:lnTo>
                  <a:lnTo>
                    <a:pt x="173" y="33"/>
                  </a:lnTo>
                  <a:lnTo>
                    <a:pt x="148" y="50"/>
                  </a:lnTo>
                  <a:lnTo>
                    <a:pt x="132" y="58"/>
                  </a:lnTo>
                  <a:lnTo>
                    <a:pt x="115" y="66"/>
                  </a:lnTo>
                  <a:lnTo>
                    <a:pt x="107" y="91"/>
                  </a:lnTo>
                  <a:lnTo>
                    <a:pt x="99" y="108"/>
                  </a:lnTo>
                  <a:lnTo>
                    <a:pt x="82" y="124"/>
                  </a:lnTo>
                  <a:lnTo>
                    <a:pt x="74" y="149"/>
                  </a:lnTo>
                  <a:lnTo>
                    <a:pt x="41" y="182"/>
                  </a:lnTo>
                  <a:lnTo>
                    <a:pt x="16" y="190"/>
                  </a:lnTo>
                  <a:lnTo>
                    <a:pt x="0" y="206"/>
                  </a:lnTo>
                  <a:lnTo>
                    <a:pt x="0" y="215"/>
                  </a:lnTo>
                  <a:lnTo>
                    <a:pt x="8" y="231"/>
                  </a:lnTo>
                  <a:lnTo>
                    <a:pt x="24" y="272"/>
                  </a:lnTo>
                  <a:lnTo>
                    <a:pt x="33" y="272"/>
                  </a:lnTo>
                  <a:lnTo>
                    <a:pt x="24" y="281"/>
                  </a:lnTo>
                  <a:lnTo>
                    <a:pt x="24" y="289"/>
                  </a:lnTo>
                  <a:lnTo>
                    <a:pt x="33" y="289"/>
                  </a:lnTo>
                  <a:lnTo>
                    <a:pt x="41" y="289"/>
                  </a:lnTo>
                  <a:lnTo>
                    <a:pt x="57" y="289"/>
                  </a:lnTo>
                  <a:lnTo>
                    <a:pt x="82" y="272"/>
                  </a:lnTo>
                  <a:lnTo>
                    <a:pt x="90" y="289"/>
                  </a:lnTo>
                  <a:lnTo>
                    <a:pt x="99" y="314"/>
                  </a:lnTo>
                  <a:lnTo>
                    <a:pt x="107" y="330"/>
                  </a:lnTo>
                  <a:lnTo>
                    <a:pt x="123" y="338"/>
                  </a:lnTo>
                  <a:lnTo>
                    <a:pt x="132" y="330"/>
                  </a:lnTo>
                  <a:lnTo>
                    <a:pt x="148" y="322"/>
                  </a:lnTo>
                  <a:lnTo>
                    <a:pt x="156" y="305"/>
                  </a:lnTo>
                  <a:lnTo>
                    <a:pt x="156" y="289"/>
                  </a:lnTo>
                  <a:lnTo>
                    <a:pt x="165" y="272"/>
                  </a:lnTo>
                  <a:lnTo>
                    <a:pt x="156" y="264"/>
                  </a:lnTo>
                  <a:lnTo>
                    <a:pt x="165" y="239"/>
                  </a:lnTo>
                  <a:lnTo>
                    <a:pt x="156" y="231"/>
                  </a:lnTo>
                  <a:lnTo>
                    <a:pt x="165" y="198"/>
                  </a:lnTo>
                  <a:lnTo>
                    <a:pt x="173" y="182"/>
                  </a:lnTo>
                  <a:lnTo>
                    <a:pt x="189" y="173"/>
                  </a:lnTo>
                  <a:lnTo>
                    <a:pt x="206" y="149"/>
                  </a:lnTo>
                  <a:lnTo>
                    <a:pt x="214" y="124"/>
                  </a:lnTo>
                  <a:lnTo>
                    <a:pt x="239" y="116"/>
                  </a:lnTo>
                  <a:lnTo>
                    <a:pt x="239" y="124"/>
                  </a:lnTo>
                  <a:lnTo>
                    <a:pt x="239" y="132"/>
                  </a:lnTo>
                  <a:lnTo>
                    <a:pt x="222" y="149"/>
                  </a:lnTo>
                  <a:lnTo>
                    <a:pt x="206" y="165"/>
                  </a:lnTo>
                  <a:lnTo>
                    <a:pt x="198" y="173"/>
                  </a:lnTo>
                  <a:lnTo>
                    <a:pt x="198" y="198"/>
                  </a:lnTo>
                  <a:lnTo>
                    <a:pt x="206" y="231"/>
                  </a:lnTo>
                  <a:lnTo>
                    <a:pt x="222" y="239"/>
                  </a:lnTo>
                  <a:lnTo>
                    <a:pt x="247" y="239"/>
                  </a:lnTo>
                  <a:lnTo>
                    <a:pt x="280" y="231"/>
                  </a:lnTo>
                  <a:lnTo>
                    <a:pt x="297" y="239"/>
                  </a:lnTo>
                  <a:lnTo>
                    <a:pt x="305" y="248"/>
                  </a:lnTo>
                  <a:lnTo>
                    <a:pt x="808" y="883"/>
                  </a:lnTo>
                  <a:close/>
                </a:path>
              </a:pathLst>
            </a:custGeom>
            <a:solidFill>
              <a:schemeClr val="folHlink">
                <a:alpha val="41960"/>
              </a:schemeClr>
            </a:solidFill>
            <a:ln w="9525">
              <a:noFill/>
              <a:round/>
              <a:headEnd/>
              <a:tailEnd/>
            </a:ln>
          </p:spPr>
          <p:txBody>
            <a:bodyPr/>
            <a:lstStyle/>
            <a:p>
              <a:endParaRPr lang="en-US"/>
            </a:p>
          </p:txBody>
        </p:sp>
        <p:sp>
          <p:nvSpPr>
            <p:cNvPr id="73751" name="Freeform 6"/>
            <p:cNvSpPr>
              <a:spLocks/>
            </p:cNvSpPr>
            <p:nvPr/>
          </p:nvSpPr>
          <p:spPr bwMode="auto">
            <a:xfrm>
              <a:off x="3643" y="1405"/>
              <a:ext cx="1122" cy="1776"/>
            </a:xfrm>
            <a:custGeom>
              <a:avLst/>
              <a:gdLst>
                <a:gd name="T0" fmla="*/ 29469 w 874"/>
                <a:gd name="T1" fmla="*/ 5622 h 1385"/>
                <a:gd name="T2" fmla="*/ 27545 w 874"/>
                <a:gd name="T3" fmla="*/ 4712 h 1385"/>
                <a:gd name="T4" fmla="*/ 23651 w 874"/>
                <a:gd name="T5" fmla="*/ 994 h 1385"/>
                <a:gd name="T6" fmla="*/ 19914 w 874"/>
                <a:gd name="T7" fmla="*/ 1917 h 1385"/>
                <a:gd name="T8" fmla="*/ 20951 w 874"/>
                <a:gd name="T9" fmla="*/ 3675 h 1385"/>
                <a:gd name="T10" fmla="*/ 18976 w 874"/>
                <a:gd name="T11" fmla="*/ 994 h 1385"/>
                <a:gd name="T12" fmla="*/ 18050 w 874"/>
                <a:gd name="T13" fmla="*/ 1917 h 1385"/>
                <a:gd name="T14" fmla="*/ 17136 w 874"/>
                <a:gd name="T15" fmla="*/ 3675 h 1385"/>
                <a:gd name="T16" fmla="*/ 19914 w 874"/>
                <a:gd name="T17" fmla="*/ 9321 h 1385"/>
                <a:gd name="T18" fmla="*/ 18976 w 874"/>
                <a:gd name="T19" fmla="*/ 10226 h 1385"/>
                <a:gd name="T20" fmla="*/ 14216 w 874"/>
                <a:gd name="T21" fmla="*/ 16805 h 1385"/>
                <a:gd name="T22" fmla="*/ 10506 w 874"/>
                <a:gd name="T23" fmla="*/ 14847 h 1385"/>
                <a:gd name="T24" fmla="*/ 13348 w 874"/>
                <a:gd name="T25" fmla="*/ 15893 h 1385"/>
                <a:gd name="T26" fmla="*/ 17136 w 874"/>
                <a:gd name="T27" fmla="*/ 14013 h 1385"/>
                <a:gd name="T28" fmla="*/ 16156 w 874"/>
                <a:gd name="T29" fmla="*/ 8440 h 1385"/>
                <a:gd name="T30" fmla="*/ 15201 w 874"/>
                <a:gd name="T31" fmla="*/ 4712 h 1385"/>
                <a:gd name="T32" fmla="*/ 14216 w 874"/>
                <a:gd name="T33" fmla="*/ 994 h 1385"/>
                <a:gd name="T34" fmla="*/ 10506 w 874"/>
                <a:gd name="T35" fmla="*/ 0 h 1385"/>
                <a:gd name="T36" fmla="*/ 6645 w 874"/>
                <a:gd name="T37" fmla="*/ 5622 h 1385"/>
                <a:gd name="T38" fmla="*/ 7636 w 874"/>
                <a:gd name="T39" fmla="*/ 7507 h 1385"/>
                <a:gd name="T40" fmla="*/ 1969 w 874"/>
                <a:gd name="T41" fmla="*/ 6483 h 1385"/>
                <a:gd name="T42" fmla="*/ 56041 w 874"/>
                <a:gd name="T43" fmla="*/ 106834 h 1385"/>
                <a:gd name="T44" fmla="*/ 59899 w 874"/>
                <a:gd name="T45" fmla="*/ 113368 h 1385"/>
                <a:gd name="T46" fmla="*/ 62570 w 874"/>
                <a:gd name="T47" fmla="*/ 117983 h 1385"/>
                <a:gd name="T48" fmla="*/ 65433 w 874"/>
                <a:gd name="T49" fmla="*/ 118964 h 1385"/>
                <a:gd name="T50" fmla="*/ 68425 w 874"/>
                <a:gd name="T51" fmla="*/ 124552 h 1385"/>
                <a:gd name="T52" fmla="*/ 69258 w 874"/>
                <a:gd name="T53" fmla="*/ 133791 h 1385"/>
                <a:gd name="T54" fmla="*/ 73078 w 874"/>
                <a:gd name="T55" fmla="*/ 140253 h 1385"/>
                <a:gd name="T56" fmla="*/ 69258 w 874"/>
                <a:gd name="T57" fmla="*/ 138509 h 1385"/>
                <a:gd name="T58" fmla="*/ 67424 w 874"/>
                <a:gd name="T59" fmla="*/ 134790 h 1385"/>
                <a:gd name="T60" fmla="*/ 63630 w 874"/>
                <a:gd name="T61" fmla="*/ 135692 h 1385"/>
                <a:gd name="T62" fmla="*/ 66441 w 874"/>
                <a:gd name="T63" fmla="*/ 141286 h 1385"/>
                <a:gd name="T64" fmla="*/ 68425 w 874"/>
                <a:gd name="T65" fmla="*/ 143183 h 1385"/>
                <a:gd name="T66" fmla="*/ 72151 w 874"/>
                <a:gd name="T67" fmla="*/ 146887 h 1385"/>
                <a:gd name="T68" fmla="*/ 73078 w 874"/>
                <a:gd name="T69" fmla="*/ 151418 h 1385"/>
                <a:gd name="T70" fmla="*/ 77828 w 874"/>
                <a:gd name="T71" fmla="*/ 156044 h 1385"/>
                <a:gd name="T72" fmla="*/ 80683 w 874"/>
                <a:gd name="T73" fmla="*/ 152410 h 1385"/>
                <a:gd name="T74" fmla="*/ 77828 w 874"/>
                <a:gd name="T75" fmla="*/ 146887 h 1385"/>
                <a:gd name="T76" fmla="*/ 76896 w 874"/>
                <a:gd name="T77" fmla="*/ 143183 h 1385"/>
                <a:gd name="T78" fmla="*/ 75892 w 874"/>
                <a:gd name="T79" fmla="*/ 138509 h 1385"/>
                <a:gd name="T80" fmla="*/ 71338 w 874"/>
                <a:gd name="T81" fmla="*/ 131056 h 1385"/>
                <a:gd name="T82" fmla="*/ 70183 w 874"/>
                <a:gd name="T83" fmla="*/ 126449 h 1385"/>
                <a:gd name="T84" fmla="*/ 71338 w 874"/>
                <a:gd name="T85" fmla="*/ 122640 h 1385"/>
                <a:gd name="T86" fmla="*/ 76896 w 874"/>
                <a:gd name="T87" fmla="*/ 127371 h 1385"/>
                <a:gd name="T88" fmla="*/ 80683 w 874"/>
                <a:gd name="T89" fmla="*/ 130097 h 1385"/>
                <a:gd name="T90" fmla="*/ 84440 w 874"/>
                <a:gd name="T91" fmla="*/ 123624 h 1385"/>
                <a:gd name="T92" fmla="*/ 83541 w 874"/>
                <a:gd name="T93" fmla="*/ 117053 h 1385"/>
                <a:gd name="T94" fmla="*/ 78777 w 874"/>
                <a:gd name="T95" fmla="*/ 112460 h 1385"/>
                <a:gd name="T96" fmla="*/ 80683 w 874"/>
                <a:gd name="T97" fmla="*/ 109688 h 1385"/>
                <a:gd name="T98" fmla="*/ 80683 w 874"/>
                <a:gd name="T99" fmla="*/ 109688 h 1385"/>
                <a:gd name="T100" fmla="*/ 84440 w 874"/>
                <a:gd name="T101" fmla="*/ 113368 h 1385"/>
                <a:gd name="T102" fmla="*/ 84440 w 874"/>
                <a:gd name="T103" fmla="*/ 109688 h 1385"/>
                <a:gd name="T104" fmla="*/ 91248 w 874"/>
                <a:gd name="T105" fmla="*/ 108691 h 1385"/>
                <a:gd name="T106" fmla="*/ 96809 w 874"/>
                <a:gd name="T107" fmla="*/ 103247 h 1385"/>
                <a:gd name="T108" fmla="*/ 99728 w 874"/>
                <a:gd name="T109" fmla="*/ 92085 h 1385"/>
                <a:gd name="T110" fmla="*/ 97724 w 874"/>
                <a:gd name="T111" fmla="*/ 86473 h 1385"/>
                <a:gd name="T112" fmla="*/ 96809 w 874"/>
                <a:gd name="T113" fmla="*/ 80897 h 1385"/>
                <a:gd name="T114" fmla="*/ 99728 w 874"/>
                <a:gd name="T115" fmla="*/ 78131 h 1385"/>
                <a:gd name="T116" fmla="*/ 92072 w 874"/>
                <a:gd name="T117" fmla="*/ 77187 h 1385"/>
                <a:gd name="T118" fmla="*/ 29469 w 874"/>
                <a:gd name="T119" fmla="*/ 4712 h 13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4"/>
                <a:gd name="T181" fmla="*/ 0 h 1385"/>
                <a:gd name="T182" fmla="*/ 874 w 874"/>
                <a:gd name="T183" fmla="*/ 1385 h 138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4" h="1385">
                  <a:moveTo>
                    <a:pt x="256" y="42"/>
                  </a:moveTo>
                  <a:lnTo>
                    <a:pt x="256" y="42"/>
                  </a:lnTo>
                  <a:lnTo>
                    <a:pt x="256" y="50"/>
                  </a:lnTo>
                  <a:lnTo>
                    <a:pt x="248" y="42"/>
                  </a:lnTo>
                  <a:lnTo>
                    <a:pt x="239" y="42"/>
                  </a:lnTo>
                  <a:lnTo>
                    <a:pt x="239" y="25"/>
                  </a:lnTo>
                  <a:lnTo>
                    <a:pt x="223" y="17"/>
                  </a:lnTo>
                  <a:lnTo>
                    <a:pt x="206" y="9"/>
                  </a:lnTo>
                  <a:lnTo>
                    <a:pt x="198" y="9"/>
                  </a:lnTo>
                  <a:lnTo>
                    <a:pt x="182" y="9"/>
                  </a:lnTo>
                  <a:lnTo>
                    <a:pt x="173" y="17"/>
                  </a:lnTo>
                  <a:lnTo>
                    <a:pt x="182" y="25"/>
                  </a:lnTo>
                  <a:lnTo>
                    <a:pt x="182" y="33"/>
                  </a:lnTo>
                  <a:lnTo>
                    <a:pt x="165" y="33"/>
                  </a:lnTo>
                  <a:lnTo>
                    <a:pt x="165" y="17"/>
                  </a:lnTo>
                  <a:lnTo>
                    <a:pt x="165" y="9"/>
                  </a:lnTo>
                  <a:lnTo>
                    <a:pt x="165" y="0"/>
                  </a:lnTo>
                  <a:lnTo>
                    <a:pt x="157" y="0"/>
                  </a:lnTo>
                  <a:lnTo>
                    <a:pt x="157" y="17"/>
                  </a:lnTo>
                  <a:lnTo>
                    <a:pt x="140" y="17"/>
                  </a:lnTo>
                  <a:lnTo>
                    <a:pt x="140" y="25"/>
                  </a:lnTo>
                  <a:lnTo>
                    <a:pt x="149" y="33"/>
                  </a:lnTo>
                  <a:lnTo>
                    <a:pt x="149" y="42"/>
                  </a:lnTo>
                  <a:lnTo>
                    <a:pt x="149" y="75"/>
                  </a:lnTo>
                  <a:lnTo>
                    <a:pt x="173" y="83"/>
                  </a:lnTo>
                  <a:lnTo>
                    <a:pt x="182" y="83"/>
                  </a:lnTo>
                  <a:lnTo>
                    <a:pt x="182" y="91"/>
                  </a:lnTo>
                  <a:lnTo>
                    <a:pt x="165" y="91"/>
                  </a:lnTo>
                  <a:lnTo>
                    <a:pt x="165" y="116"/>
                  </a:lnTo>
                  <a:lnTo>
                    <a:pt x="157" y="132"/>
                  </a:lnTo>
                  <a:lnTo>
                    <a:pt x="124" y="149"/>
                  </a:lnTo>
                  <a:lnTo>
                    <a:pt x="116" y="149"/>
                  </a:lnTo>
                  <a:lnTo>
                    <a:pt x="107" y="149"/>
                  </a:lnTo>
                  <a:lnTo>
                    <a:pt x="91" y="132"/>
                  </a:lnTo>
                  <a:lnTo>
                    <a:pt x="107" y="141"/>
                  </a:lnTo>
                  <a:lnTo>
                    <a:pt x="116" y="141"/>
                  </a:lnTo>
                  <a:lnTo>
                    <a:pt x="124" y="141"/>
                  </a:lnTo>
                  <a:lnTo>
                    <a:pt x="140" y="132"/>
                  </a:lnTo>
                  <a:lnTo>
                    <a:pt x="149" y="124"/>
                  </a:lnTo>
                  <a:lnTo>
                    <a:pt x="157" y="91"/>
                  </a:lnTo>
                  <a:lnTo>
                    <a:pt x="149" y="83"/>
                  </a:lnTo>
                  <a:lnTo>
                    <a:pt x="140" y="75"/>
                  </a:lnTo>
                  <a:lnTo>
                    <a:pt x="140" y="66"/>
                  </a:lnTo>
                  <a:lnTo>
                    <a:pt x="140" y="50"/>
                  </a:lnTo>
                  <a:lnTo>
                    <a:pt x="132" y="42"/>
                  </a:lnTo>
                  <a:lnTo>
                    <a:pt x="132" y="33"/>
                  </a:lnTo>
                  <a:lnTo>
                    <a:pt x="124" y="25"/>
                  </a:lnTo>
                  <a:lnTo>
                    <a:pt x="124" y="9"/>
                  </a:lnTo>
                  <a:lnTo>
                    <a:pt x="116" y="0"/>
                  </a:lnTo>
                  <a:lnTo>
                    <a:pt x="99" y="0"/>
                  </a:lnTo>
                  <a:lnTo>
                    <a:pt x="91" y="0"/>
                  </a:lnTo>
                  <a:lnTo>
                    <a:pt x="83" y="25"/>
                  </a:lnTo>
                  <a:lnTo>
                    <a:pt x="58" y="42"/>
                  </a:lnTo>
                  <a:lnTo>
                    <a:pt x="58" y="50"/>
                  </a:lnTo>
                  <a:lnTo>
                    <a:pt x="74" y="66"/>
                  </a:lnTo>
                  <a:lnTo>
                    <a:pt x="91" y="91"/>
                  </a:lnTo>
                  <a:lnTo>
                    <a:pt x="66" y="66"/>
                  </a:lnTo>
                  <a:lnTo>
                    <a:pt x="50" y="58"/>
                  </a:lnTo>
                  <a:lnTo>
                    <a:pt x="33" y="66"/>
                  </a:lnTo>
                  <a:lnTo>
                    <a:pt x="17" y="58"/>
                  </a:lnTo>
                  <a:lnTo>
                    <a:pt x="0" y="66"/>
                  </a:lnTo>
                  <a:lnTo>
                    <a:pt x="487" y="948"/>
                  </a:lnTo>
                  <a:lnTo>
                    <a:pt x="495" y="957"/>
                  </a:lnTo>
                  <a:lnTo>
                    <a:pt x="503" y="981"/>
                  </a:lnTo>
                  <a:lnTo>
                    <a:pt x="520" y="1006"/>
                  </a:lnTo>
                  <a:lnTo>
                    <a:pt x="520" y="1031"/>
                  </a:lnTo>
                  <a:lnTo>
                    <a:pt x="528" y="1047"/>
                  </a:lnTo>
                  <a:lnTo>
                    <a:pt x="544" y="1047"/>
                  </a:lnTo>
                  <a:lnTo>
                    <a:pt x="561" y="1047"/>
                  </a:lnTo>
                  <a:lnTo>
                    <a:pt x="569" y="1047"/>
                  </a:lnTo>
                  <a:lnTo>
                    <a:pt x="569" y="1056"/>
                  </a:lnTo>
                  <a:lnTo>
                    <a:pt x="577" y="1080"/>
                  </a:lnTo>
                  <a:lnTo>
                    <a:pt x="586" y="1097"/>
                  </a:lnTo>
                  <a:lnTo>
                    <a:pt x="594" y="1105"/>
                  </a:lnTo>
                  <a:lnTo>
                    <a:pt x="594" y="1146"/>
                  </a:lnTo>
                  <a:lnTo>
                    <a:pt x="594" y="1171"/>
                  </a:lnTo>
                  <a:lnTo>
                    <a:pt x="602" y="1188"/>
                  </a:lnTo>
                  <a:lnTo>
                    <a:pt x="619" y="1212"/>
                  </a:lnTo>
                  <a:lnTo>
                    <a:pt x="635" y="1229"/>
                  </a:lnTo>
                  <a:lnTo>
                    <a:pt x="635" y="1245"/>
                  </a:lnTo>
                  <a:lnTo>
                    <a:pt x="627" y="1254"/>
                  </a:lnTo>
                  <a:lnTo>
                    <a:pt x="602" y="1229"/>
                  </a:lnTo>
                  <a:lnTo>
                    <a:pt x="594" y="1212"/>
                  </a:lnTo>
                  <a:lnTo>
                    <a:pt x="594" y="1204"/>
                  </a:lnTo>
                  <a:lnTo>
                    <a:pt x="586" y="1196"/>
                  </a:lnTo>
                  <a:lnTo>
                    <a:pt x="577" y="1212"/>
                  </a:lnTo>
                  <a:lnTo>
                    <a:pt x="561" y="1204"/>
                  </a:lnTo>
                  <a:lnTo>
                    <a:pt x="553" y="1204"/>
                  </a:lnTo>
                  <a:lnTo>
                    <a:pt x="544" y="1212"/>
                  </a:lnTo>
                  <a:lnTo>
                    <a:pt x="561" y="1237"/>
                  </a:lnTo>
                  <a:lnTo>
                    <a:pt x="577" y="1254"/>
                  </a:lnTo>
                  <a:lnTo>
                    <a:pt x="577" y="1278"/>
                  </a:lnTo>
                  <a:lnTo>
                    <a:pt x="586" y="1287"/>
                  </a:lnTo>
                  <a:lnTo>
                    <a:pt x="594" y="1270"/>
                  </a:lnTo>
                  <a:lnTo>
                    <a:pt x="602" y="1278"/>
                  </a:lnTo>
                  <a:lnTo>
                    <a:pt x="627" y="1303"/>
                  </a:lnTo>
                  <a:lnTo>
                    <a:pt x="627" y="1336"/>
                  </a:lnTo>
                  <a:lnTo>
                    <a:pt x="635" y="1344"/>
                  </a:lnTo>
                  <a:lnTo>
                    <a:pt x="660" y="1361"/>
                  </a:lnTo>
                  <a:lnTo>
                    <a:pt x="668" y="1377"/>
                  </a:lnTo>
                  <a:lnTo>
                    <a:pt x="676" y="1385"/>
                  </a:lnTo>
                  <a:lnTo>
                    <a:pt x="685" y="1377"/>
                  </a:lnTo>
                  <a:lnTo>
                    <a:pt x="693" y="1377"/>
                  </a:lnTo>
                  <a:lnTo>
                    <a:pt x="701" y="1352"/>
                  </a:lnTo>
                  <a:lnTo>
                    <a:pt x="685" y="1328"/>
                  </a:lnTo>
                  <a:lnTo>
                    <a:pt x="685" y="1319"/>
                  </a:lnTo>
                  <a:lnTo>
                    <a:pt x="676" y="1303"/>
                  </a:lnTo>
                  <a:lnTo>
                    <a:pt x="652" y="1278"/>
                  </a:lnTo>
                  <a:lnTo>
                    <a:pt x="652" y="1270"/>
                  </a:lnTo>
                  <a:lnTo>
                    <a:pt x="668" y="1270"/>
                  </a:lnTo>
                  <a:lnTo>
                    <a:pt x="676" y="1262"/>
                  </a:lnTo>
                  <a:lnTo>
                    <a:pt x="676" y="1245"/>
                  </a:lnTo>
                  <a:lnTo>
                    <a:pt x="660" y="1229"/>
                  </a:lnTo>
                  <a:lnTo>
                    <a:pt x="652" y="1204"/>
                  </a:lnTo>
                  <a:lnTo>
                    <a:pt x="635" y="1179"/>
                  </a:lnTo>
                  <a:lnTo>
                    <a:pt x="619" y="1163"/>
                  </a:lnTo>
                  <a:lnTo>
                    <a:pt x="610" y="1146"/>
                  </a:lnTo>
                  <a:lnTo>
                    <a:pt x="610" y="1130"/>
                  </a:lnTo>
                  <a:lnTo>
                    <a:pt x="610" y="1122"/>
                  </a:lnTo>
                  <a:lnTo>
                    <a:pt x="610" y="1097"/>
                  </a:lnTo>
                  <a:lnTo>
                    <a:pt x="610" y="1089"/>
                  </a:lnTo>
                  <a:lnTo>
                    <a:pt x="619" y="1089"/>
                  </a:lnTo>
                  <a:lnTo>
                    <a:pt x="643" y="1113"/>
                  </a:lnTo>
                  <a:lnTo>
                    <a:pt x="652" y="1130"/>
                  </a:lnTo>
                  <a:lnTo>
                    <a:pt x="668" y="1130"/>
                  </a:lnTo>
                  <a:lnTo>
                    <a:pt x="676" y="1155"/>
                  </a:lnTo>
                  <a:lnTo>
                    <a:pt x="685" y="1163"/>
                  </a:lnTo>
                  <a:lnTo>
                    <a:pt x="701" y="1155"/>
                  </a:lnTo>
                  <a:lnTo>
                    <a:pt x="709" y="1138"/>
                  </a:lnTo>
                  <a:lnTo>
                    <a:pt x="726" y="1113"/>
                  </a:lnTo>
                  <a:lnTo>
                    <a:pt x="734" y="1097"/>
                  </a:lnTo>
                  <a:lnTo>
                    <a:pt x="726" y="1080"/>
                  </a:lnTo>
                  <a:lnTo>
                    <a:pt x="734" y="1056"/>
                  </a:lnTo>
                  <a:lnTo>
                    <a:pt x="726" y="1039"/>
                  </a:lnTo>
                  <a:lnTo>
                    <a:pt x="709" y="1023"/>
                  </a:lnTo>
                  <a:lnTo>
                    <a:pt x="693" y="998"/>
                  </a:lnTo>
                  <a:lnTo>
                    <a:pt x="685" y="998"/>
                  </a:lnTo>
                  <a:lnTo>
                    <a:pt x="701" y="973"/>
                  </a:lnTo>
                  <a:lnTo>
                    <a:pt x="709" y="998"/>
                  </a:lnTo>
                  <a:lnTo>
                    <a:pt x="709" y="1014"/>
                  </a:lnTo>
                  <a:lnTo>
                    <a:pt x="734" y="1006"/>
                  </a:lnTo>
                  <a:lnTo>
                    <a:pt x="742" y="998"/>
                  </a:lnTo>
                  <a:lnTo>
                    <a:pt x="734" y="973"/>
                  </a:lnTo>
                  <a:lnTo>
                    <a:pt x="759" y="965"/>
                  </a:lnTo>
                  <a:lnTo>
                    <a:pt x="767" y="965"/>
                  </a:lnTo>
                  <a:lnTo>
                    <a:pt x="792" y="965"/>
                  </a:lnTo>
                  <a:lnTo>
                    <a:pt x="808" y="948"/>
                  </a:lnTo>
                  <a:lnTo>
                    <a:pt x="825" y="932"/>
                  </a:lnTo>
                  <a:lnTo>
                    <a:pt x="841" y="916"/>
                  </a:lnTo>
                  <a:lnTo>
                    <a:pt x="849" y="883"/>
                  </a:lnTo>
                  <a:lnTo>
                    <a:pt x="866" y="858"/>
                  </a:lnTo>
                  <a:lnTo>
                    <a:pt x="866" y="817"/>
                  </a:lnTo>
                  <a:lnTo>
                    <a:pt x="874" y="800"/>
                  </a:lnTo>
                  <a:lnTo>
                    <a:pt x="866" y="784"/>
                  </a:lnTo>
                  <a:lnTo>
                    <a:pt x="849" y="767"/>
                  </a:lnTo>
                  <a:lnTo>
                    <a:pt x="841" y="751"/>
                  </a:lnTo>
                  <a:lnTo>
                    <a:pt x="841" y="742"/>
                  </a:lnTo>
                  <a:lnTo>
                    <a:pt x="841" y="718"/>
                  </a:lnTo>
                  <a:lnTo>
                    <a:pt x="858" y="709"/>
                  </a:lnTo>
                  <a:lnTo>
                    <a:pt x="866" y="701"/>
                  </a:lnTo>
                  <a:lnTo>
                    <a:pt x="866" y="693"/>
                  </a:lnTo>
                  <a:lnTo>
                    <a:pt x="858" y="693"/>
                  </a:lnTo>
                  <a:lnTo>
                    <a:pt x="825" y="693"/>
                  </a:lnTo>
                  <a:lnTo>
                    <a:pt x="800" y="685"/>
                  </a:lnTo>
                  <a:lnTo>
                    <a:pt x="800" y="693"/>
                  </a:lnTo>
                  <a:lnTo>
                    <a:pt x="792" y="676"/>
                  </a:lnTo>
                  <a:lnTo>
                    <a:pt x="256" y="42"/>
                  </a:lnTo>
                  <a:close/>
                </a:path>
              </a:pathLst>
            </a:custGeom>
            <a:solidFill>
              <a:schemeClr val="folHlink">
                <a:alpha val="41960"/>
              </a:schemeClr>
            </a:solidFill>
            <a:ln w="9525">
              <a:noFill/>
              <a:round/>
              <a:headEnd/>
              <a:tailEnd/>
            </a:ln>
          </p:spPr>
          <p:txBody>
            <a:bodyPr/>
            <a:lstStyle/>
            <a:p>
              <a:endParaRPr lang="en-US"/>
            </a:p>
          </p:txBody>
        </p:sp>
        <p:sp>
          <p:nvSpPr>
            <p:cNvPr id="73752" name="Freeform 7"/>
            <p:cNvSpPr>
              <a:spLocks/>
            </p:cNvSpPr>
            <p:nvPr/>
          </p:nvSpPr>
          <p:spPr bwMode="auto">
            <a:xfrm>
              <a:off x="3919" y="1248"/>
              <a:ext cx="1142" cy="1109"/>
            </a:xfrm>
            <a:custGeom>
              <a:avLst/>
              <a:gdLst>
                <a:gd name="T0" fmla="*/ 62116 w 890"/>
                <a:gd name="T1" fmla="*/ 15659 h 865"/>
                <a:gd name="T2" fmla="*/ 60037 w 890"/>
                <a:gd name="T3" fmla="*/ 13838 h 865"/>
                <a:gd name="T4" fmla="*/ 58298 w 890"/>
                <a:gd name="T5" fmla="*/ 10018 h 865"/>
                <a:gd name="T6" fmla="*/ 55504 w 890"/>
                <a:gd name="T7" fmla="*/ 12844 h 865"/>
                <a:gd name="T8" fmla="*/ 49939 w 890"/>
                <a:gd name="T9" fmla="*/ 11137 h 865"/>
                <a:gd name="T10" fmla="*/ 38611 w 890"/>
                <a:gd name="T11" fmla="*/ 11137 h 865"/>
                <a:gd name="T12" fmla="*/ 36670 w 890"/>
                <a:gd name="T13" fmla="*/ 12075 h 865"/>
                <a:gd name="T14" fmla="*/ 33794 w 890"/>
                <a:gd name="T15" fmla="*/ 12075 h 865"/>
                <a:gd name="T16" fmla="*/ 37495 w 890"/>
                <a:gd name="T17" fmla="*/ 10018 h 865"/>
                <a:gd name="T18" fmla="*/ 40431 w 890"/>
                <a:gd name="T19" fmla="*/ 4681 h 865"/>
                <a:gd name="T20" fmla="*/ 33794 w 890"/>
                <a:gd name="T21" fmla="*/ 2681 h 865"/>
                <a:gd name="T22" fmla="*/ 31047 w 890"/>
                <a:gd name="T23" fmla="*/ 2681 h 865"/>
                <a:gd name="T24" fmla="*/ 25382 w 890"/>
                <a:gd name="T25" fmla="*/ 0 h 865"/>
                <a:gd name="T26" fmla="*/ 24471 w 890"/>
                <a:gd name="T27" fmla="*/ 3655 h 865"/>
                <a:gd name="T28" fmla="*/ 21584 w 890"/>
                <a:gd name="T29" fmla="*/ 4681 h 865"/>
                <a:gd name="T30" fmla="*/ 20614 w 890"/>
                <a:gd name="T31" fmla="*/ 5537 h 865"/>
                <a:gd name="T32" fmla="*/ 14065 w 890"/>
                <a:gd name="T33" fmla="*/ 6439 h 865"/>
                <a:gd name="T34" fmla="*/ 9363 w 890"/>
                <a:gd name="T35" fmla="*/ 7431 h 865"/>
                <a:gd name="T36" fmla="*/ 6526 w 890"/>
                <a:gd name="T37" fmla="*/ 12075 h 865"/>
                <a:gd name="T38" fmla="*/ 0 w 890"/>
                <a:gd name="T39" fmla="*/ 12075 h 865"/>
                <a:gd name="T40" fmla="*/ 2729 w 890"/>
                <a:gd name="T41" fmla="*/ 14799 h 865"/>
                <a:gd name="T42" fmla="*/ 4717 w 890"/>
                <a:gd name="T43" fmla="*/ 18589 h 865"/>
                <a:gd name="T44" fmla="*/ 69658 w 890"/>
                <a:gd name="T45" fmla="*/ 87037 h 865"/>
                <a:gd name="T46" fmla="*/ 72373 w 890"/>
                <a:gd name="T47" fmla="*/ 89720 h 865"/>
                <a:gd name="T48" fmla="*/ 76101 w 890"/>
                <a:gd name="T49" fmla="*/ 89720 h 865"/>
                <a:gd name="T50" fmla="*/ 78958 w 890"/>
                <a:gd name="T51" fmla="*/ 93474 h 865"/>
                <a:gd name="T52" fmla="*/ 81771 w 890"/>
                <a:gd name="T53" fmla="*/ 97121 h 865"/>
                <a:gd name="T54" fmla="*/ 83666 w 890"/>
                <a:gd name="T55" fmla="*/ 93474 h 865"/>
                <a:gd name="T56" fmla="*/ 83666 w 890"/>
                <a:gd name="T57" fmla="*/ 84266 h 865"/>
                <a:gd name="T58" fmla="*/ 88351 w 890"/>
                <a:gd name="T59" fmla="*/ 81463 h 865"/>
                <a:gd name="T60" fmla="*/ 93056 w 890"/>
                <a:gd name="T61" fmla="*/ 73131 h 865"/>
                <a:gd name="T62" fmla="*/ 93976 w 890"/>
                <a:gd name="T63" fmla="*/ 64832 h 865"/>
                <a:gd name="T64" fmla="*/ 93976 w 890"/>
                <a:gd name="T65" fmla="*/ 61044 h 865"/>
                <a:gd name="T66" fmla="*/ 94967 w 890"/>
                <a:gd name="T67" fmla="*/ 63926 h 865"/>
                <a:gd name="T68" fmla="*/ 97799 w 890"/>
                <a:gd name="T69" fmla="*/ 73131 h 865"/>
                <a:gd name="T70" fmla="*/ 97799 w 890"/>
                <a:gd name="T71" fmla="*/ 74948 h 865"/>
                <a:gd name="T72" fmla="*/ 98662 w 890"/>
                <a:gd name="T73" fmla="*/ 68522 h 865"/>
                <a:gd name="T74" fmla="*/ 101499 w 890"/>
                <a:gd name="T75" fmla="*/ 69336 h 865"/>
                <a:gd name="T76" fmla="*/ 96869 w 890"/>
                <a:gd name="T77" fmla="*/ 62026 h 865"/>
                <a:gd name="T78" fmla="*/ 100669 w 890"/>
                <a:gd name="T79" fmla="*/ 60224 h 865"/>
                <a:gd name="T80" fmla="*/ 99609 w 890"/>
                <a:gd name="T81" fmla="*/ 58305 h 865"/>
                <a:gd name="T82" fmla="*/ 93976 w 890"/>
                <a:gd name="T83" fmla="*/ 58305 h 865"/>
                <a:gd name="T84" fmla="*/ 90246 w 890"/>
                <a:gd name="T85" fmla="*/ 57431 h 865"/>
                <a:gd name="T86" fmla="*/ 85479 w 890"/>
                <a:gd name="T87" fmla="*/ 56476 h 8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90"/>
                <a:gd name="T133" fmla="*/ 0 h 865"/>
                <a:gd name="T134" fmla="*/ 890 w 890"/>
                <a:gd name="T135" fmla="*/ 865 h 86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90" h="865">
                  <a:moveTo>
                    <a:pt x="593" y="156"/>
                  </a:moveTo>
                  <a:lnTo>
                    <a:pt x="560" y="148"/>
                  </a:lnTo>
                  <a:lnTo>
                    <a:pt x="544" y="140"/>
                  </a:lnTo>
                  <a:lnTo>
                    <a:pt x="527" y="132"/>
                  </a:lnTo>
                  <a:lnTo>
                    <a:pt x="527" y="123"/>
                  </a:lnTo>
                  <a:lnTo>
                    <a:pt x="544" y="115"/>
                  </a:lnTo>
                  <a:lnTo>
                    <a:pt x="527" y="107"/>
                  </a:lnTo>
                  <a:lnTo>
                    <a:pt x="511" y="90"/>
                  </a:lnTo>
                  <a:lnTo>
                    <a:pt x="494" y="90"/>
                  </a:lnTo>
                  <a:lnTo>
                    <a:pt x="486" y="115"/>
                  </a:lnTo>
                  <a:lnTo>
                    <a:pt x="478" y="115"/>
                  </a:lnTo>
                  <a:lnTo>
                    <a:pt x="453" y="115"/>
                  </a:lnTo>
                  <a:lnTo>
                    <a:pt x="437" y="99"/>
                  </a:lnTo>
                  <a:lnTo>
                    <a:pt x="428" y="99"/>
                  </a:lnTo>
                  <a:lnTo>
                    <a:pt x="354" y="90"/>
                  </a:lnTo>
                  <a:lnTo>
                    <a:pt x="338" y="99"/>
                  </a:lnTo>
                  <a:lnTo>
                    <a:pt x="329" y="99"/>
                  </a:lnTo>
                  <a:lnTo>
                    <a:pt x="321" y="107"/>
                  </a:lnTo>
                  <a:lnTo>
                    <a:pt x="305" y="115"/>
                  </a:lnTo>
                  <a:lnTo>
                    <a:pt x="288" y="115"/>
                  </a:lnTo>
                  <a:lnTo>
                    <a:pt x="296" y="107"/>
                  </a:lnTo>
                  <a:lnTo>
                    <a:pt x="313" y="99"/>
                  </a:lnTo>
                  <a:lnTo>
                    <a:pt x="329" y="90"/>
                  </a:lnTo>
                  <a:lnTo>
                    <a:pt x="354" y="74"/>
                  </a:lnTo>
                  <a:lnTo>
                    <a:pt x="354" y="57"/>
                  </a:lnTo>
                  <a:lnTo>
                    <a:pt x="354" y="41"/>
                  </a:lnTo>
                  <a:lnTo>
                    <a:pt x="338" y="33"/>
                  </a:lnTo>
                  <a:lnTo>
                    <a:pt x="313" y="24"/>
                  </a:lnTo>
                  <a:lnTo>
                    <a:pt x="296" y="24"/>
                  </a:lnTo>
                  <a:lnTo>
                    <a:pt x="288" y="33"/>
                  </a:lnTo>
                  <a:lnTo>
                    <a:pt x="272" y="33"/>
                  </a:lnTo>
                  <a:lnTo>
                    <a:pt x="272" y="24"/>
                  </a:lnTo>
                  <a:lnTo>
                    <a:pt x="255" y="0"/>
                  </a:lnTo>
                  <a:lnTo>
                    <a:pt x="239" y="0"/>
                  </a:lnTo>
                  <a:lnTo>
                    <a:pt x="222" y="0"/>
                  </a:lnTo>
                  <a:lnTo>
                    <a:pt x="214" y="16"/>
                  </a:lnTo>
                  <a:lnTo>
                    <a:pt x="214" y="33"/>
                  </a:lnTo>
                  <a:lnTo>
                    <a:pt x="197" y="33"/>
                  </a:lnTo>
                  <a:lnTo>
                    <a:pt x="189" y="41"/>
                  </a:lnTo>
                  <a:lnTo>
                    <a:pt x="197" y="41"/>
                  </a:lnTo>
                  <a:lnTo>
                    <a:pt x="197" y="49"/>
                  </a:lnTo>
                  <a:lnTo>
                    <a:pt x="181" y="49"/>
                  </a:lnTo>
                  <a:lnTo>
                    <a:pt x="164" y="41"/>
                  </a:lnTo>
                  <a:lnTo>
                    <a:pt x="156" y="41"/>
                  </a:lnTo>
                  <a:lnTo>
                    <a:pt x="123" y="57"/>
                  </a:lnTo>
                  <a:lnTo>
                    <a:pt x="107" y="57"/>
                  </a:lnTo>
                  <a:lnTo>
                    <a:pt x="82" y="66"/>
                  </a:lnTo>
                  <a:lnTo>
                    <a:pt x="57" y="74"/>
                  </a:lnTo>
                  <a:lnTo>
                    <a:pt x="57" y="99"/>
                  </a:lnTo>
                  <a:lnTo>
                    <a:pt x="57" y="107"/>
                  </a:lnTo>
                  <a:lnTo>
                    <a:pt x="33" y="107"/>
                  </a:lnTo>
                  <a:lnTo>
                    <a:pt x="16" y="107"/>
                  </a:lnTo>
                  <a:lnTo>
                    <a:pt x="0" y="107"/>
                  </a:lnTo>
                  <a:lnTo>
                    <a:pt x="0" y="115"/>
                  </a:lnTo>
                  <a:lnTo>
                    <a:pt x="16" y="123"/>
                  </a:lnTo>
                  <a:lnTo>
                    <a:pt x="24" y="132"/>
                  </a:lnTo>
                  <a:lnTo>
                    <a:pt x="33" y="140"/>
                  </a:lnTo>
                  <a:lnTo>
                    <a:pt x="41" y="165"/>
                  </a:lnTo>
                  <a:lnTo>
                    <a:pt x="577" y="799"/>
                  </a:lnTo>
                  <a:lnTo>
                    <a:pt x="602" y="783"/>
                  </a:lnTo>
                  <a:lnTo>
                    <a:pt x="610" y="775"/>
                  </a:lnTo>
                  <a:lnTo>
                    <a:pt x="618" y="783"/>
                  </a:lnTo>
                  <a:lnTo>
                    <a:pt x="626" y="799"/>
                  </a:lnTo>
                  <a:lnTo>
                    <a:pt x="634" y="799"/>
                  </a:lnTo>
                  <a:lnTo>
                    <a:pt x="659" y="775"/>
                  </a:lnTo>
                  <a:lnTo>
                    <a:pt x="659" y="783"/>
                  </a:lnTo>
                  <a:lnTo>
                    <a:pt x="667" y="799"/>
                  </a:lnTo>
                  <a:lnTo>
                    <a:pt x="684" y="816"/>
                  </a:lnTo>
                  <a:lnTo>
                    <a:pt x="692" y="832"/>
                  </a:lnTo>
                  <a:lnTo>
                    <a:pt x="700" y="849"/>
                  </a:lnTo>
                  <a:lnTo>
                    <a:pt x="700" y="865"/>
                  </a:lnTo>
                  <a:lnTo>
                    <a:pt x="717" y="865"/>
                  </a:lnTo>
                  <a:lnTo>
                    <a:pt x="733" y="865"/>
                  </a:lnTo>
                  <a:lnTo>
                    <a:pt x="742" y="849"/>
                  </a:lnTo>
                  <a:lnTo>
                    <a:pt x="733" y="832"/>
                  </a:lnTo>
                  <a:lnTo>
                    <a:pt x="733" y="799"/>
                  </a:lnTo>
                  <a:lnTo>
                    <a:pt x="725" y="775"/>
                  </a:lnTo>
                  <a:lnTo>
                    <a:pt x="733" y="750"/>
                  </a:lnTo>
                  <a:lnTo>
                    <a:pt x="750" y="733"/>
                  </a:lnTo>
                  <a:lnTo>
                    <a:pt x="766" y="725"/>
                  </a:lnTo>
                  <a:lnTo>
                    <a:pt x="775" y="725"/>
                  </a:lnTo>
                  <a:lnTo>
                    <a:pt x="799" y="692"/>
                  </a:lnTo>
                  <a:lnTo>
                    <a:pt x="808" y="676"/>
                  </a:lnTo>
                  <a:lnTo>
                    <a:pt x="816" y="651"/>
                  </a:lnTo>
                  <a:lnTo>
                    <a:pt x="824" y="635"/>
                  </a:lnTo>
                  <a:lnTo>
                    <a:pt x="824" y="618"/>
                  </a:lnTo>
                  <a:lnTo>
                    <a:pt x="824" y="577"/>
                  </a:lnTo>
                  <a:lnTo>
                    <a:pt x="816" y="552"/>
                  </a:lnTo>
                  <a:lnTo>
                    <a:pt x="816" y="544"/>
                  </a:lnTo>
                  <a:lnTo>
                    <a:pt x="824" y="544"/>
                  </a:lnTo>
                  <a:lnTo>
                    <a:pt x="832" y="569"/>
                  </a:lnTo>
                  <a:lnTo>
                    <a:pt x="832" y="577"/>
                  </a:lnTo>
                  <a:lnTo>
                    <a:pt x="841" y="593"/>
                  </a:lnTo>
                  <a:lnTo>
                    <a:pt x="857" y="651"/>
                  </a:lnTo>
                  <a:lnTo>
                    <a:pt x="849" y="659"/>
                  </a:lnTo>
                  <a:lnTo>
                    <a:pt x="849" y="668"/>
                  </a:lnTo>
                  <a:lnTo>
                    <a:pt x="857" y="668"/>
                  </a:lnTo>
                  <a:lnTo>
                    <a:pt x="874" y="659"/>
                  </a:lnTo>
                  <a:lnTo>
                    <a:pt x="865" y="651"/>
                  </a:lnTo>
                  <a:lnTo>
                    <a:pt x="865" y="610"/>
                  </a:lnTo>
                  <a:lnTo>
                    <a:pt x="874" y="618"/>
                  </a:lnTo>
                  <a:lnTo>
                    <a:pt x="890" y="626"/>
                  </a:lnTo>
                  <a:lnTo>
                    <a:pt x="890" y="618"/>
                  </a:lnTo>
                  <a:lnTo>
                    <a:pt x="865" y="593"/>
                  </a:lnTo>
                  <a:lnTo>
                    <a:pt x="849" y="577"/>
                  </a:lnTo>
                  <a:lnTo>
                    <a:pt x="849" y="552"/>
                  </a:lnTo>
                  <a:lnTo>
                    <a:pt x="849" y="536"/>
                  </a:lnTo>
                  <a:lnTo>
                    <a:pt x="882" y="536"/>
                  </a:lnTo>
                  <a:lnTo>
                    <a:pt x="882" y="527"/>
                  </a:lnTo>
                  <a:lnTo>
                    <a:pt x="874" y="519"/>
                  </a:lnTo>
                  <a:lnTo>
                    <a:pt x="857" y="519"/>
                  </a:lnTo>
                  <a:lnTo>
                    <a:pt x="824" y="511"/>
                  </a:lnTo>
                  <a:lnTo>
                    <a:pt x="824" y="519"/>
                  </a:lnTo>
                  <a:lnTo>
                    <a:pt x="816" y="519"/>
                  </a:lnTo>
                  <a:lnTo>
                    <a:pt x="791" y="511"/>
                  </a:lnTo>
                  <a:lnTo>
                    <a:pt x="783" y="519"/>
                  </a:lnTo>
                  <a:lnTo>
                    <a:pt x="775" y="519"/>
                  </a:lnTo>
                  <a:lnTo>
                    <a:pt x="750" y="503"/>
                  </a:lnTo>
                  <a:lnTo>
                    <a:pt x="742" y="503"/>
                  </a:lnTo>
                  <a:lnTo>
                    <a:pt x="593" y="156"/>
                  </a:lnTo>
                  <a:close/>
                </a:path>
              </a:pathLst>
            </a:custGeom>
            <a:solidFill>
              <a:schemeClr val="folHlink">
                <a:alpha val="41960"/>
              </a:schemeClr>
            </a:solidFill>
            <a:ln w="9525">
              <a:noFill/>
              <a:round/>
              <a:headEnd/>
              <a:tailEnd/>
            </a:ln>
          </p:spPr>
          <p:txBody>
            <a:bodyPr/>
            <a:lstStyle/>
            <a:p>
              <a:endParaRPr lang="en-US"/>
            </a:p>
          </p:txBody>
        </p:sp>
        <p:sp>
          <p:nvSpPr>
            <p:cNvPr id="73753" name="Freeform 8"/>
            <p:cNvSpPr>
              <a:spLocks/>
            </p:cNvSpPr>
            <p:nvPr/>
          </p:nvSpPr>
          <p:spPr bwMode="auto">
            <a:xfrm>
              <a:off x="3590" y="1459"/>
              <a:ext cx="42" cy="31"/>
            </a:xfrm>
            <a:custGeom>
              <a:avLst/>
              <a:gdLst>
                <a:gd name="T0" fmla="*/ 3136 w 33"/>
                <a:gd name="T1" fmla="*/ 3131 h 24"/>
                <a:gd name="T2" fmla="*/ 2451 w 33"/>
                <a:gd name="T3" fmla="*/ 2082 h 24"/>
                <a:gd name="T4" fmla="*/ 831 w 33"/>
                <a:gd name="T5" fmla="*/ 1024 h 24"/>
                <a:gd name="T6" fmla="*/ 0 w 33"/>
                <a:gd name="T7" fmla="*/ 1024 h 24"/>
                <a:gd name="T8" fmla="*/ 831 w 33"/>
                <a:gd name="T9" fmla="*/ 0 h 24"/>
                <a:gd name="T10" fmla="*/ 1513 w 33"/>
                <a:gd name="T11" fmla="*/ 0 h 24"/>
                <a:gd name="T12" fmla="*/ 3136 w 33"/>
                <a:gd name="T13" fmla="*/ 1024 h 24"/>
                <a:gd name="T14" fmla="*/ 3136 w 33"/>
                <a:gd name="T15" fmla="*/ 2082 h 24"/>
                <a:gd name="T16" fmla="*/ 3136 w 33"/>
                <a:gd name="T17" fmla="*/ 3131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4"/>
                <a:gd name="T29" fmla="*/ 33 w 33"/>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4">
                  <a:moveTo>
                    <a:pt x="33" y="24"/>
                  </a:moveTo>
                  <a:lnTo>
                    <a:pt x="25" y="16"/>
                  </a:lnTo>
                  <a:lnTo>
                    <a:pt x="8" y="8"/>
                  </a:lnTo>
                  <a:lnTo>
                    <a:pt x="0" y="8"/>
                  </a:lnTo>
                  <a:lnTo>
                    <a:pt x="8" y="0"/>
                  </a:lnTo>
                  <a:lnTo>
                    <a:pt x="16" y="0"/>
                  </a:lnTo>
                  <a:lnTo>
                    <a:pt x="33" y="8"/>
                  </a:lnTo>
                  <a:lnTo>
                    <a:pt x="33" y="16"/>
                  </a:lnTo>
                  <a:lnTo>
                    <a:pt x="33" y="24"/>
                  </a:lnTo>
                  <a:close/>
                </a:path>
              </a:pathLst>
            </a:custGeom>
            <a:solidFill>
              <a:schemeClr val="folHlink">
                <a:alpha val="41960"/>
              </a:schemeClr>
            </a:solidFill>
            <a:ln w="9525">
              <a:noFill/>
              <a:round/>
              <a:headEnd/>
              <a:tailEnd/>
            </a:ln>
          </p:spPr>
          <p:txBody>
            <a:bodyPr/>
            <a:lstStyle/>
            <a:p>
              <a:endParaRPr lang="en-US"/>
            </a:p>
          </p:txBody>
        </p:sp>
        <p:sp>
          <p:nvSpPr>
            <p:cNvPr id="73754" name="Freeform 9"/>
            <p:cNvSpPr>
              <a:spLocks/>
            </p:cNvSpPr>
            <p:nvPr/>
          </p:nvSpPr>
          <p:spPr bwMode="auto">
            <a:xfrm>
              <a:off x="3548" y="1141"/>
              <a:ext cx="62" cy="43"/>
            </a:xfrm>
            <a:custGeom>
              <a:avLst/>
              <a:gdLst>
                <a:gd name="T0" fmla="*/ 686 w 49"/>
                <a:gd name="T1" fmla="*/ 5044 h 33"/>
                <a:gd name="T2" fmla="*/ 0 w 49"/>
                <a:gd name="T3" fmla="*/ 2666 h 33"/>
                <a:gd name="T4" fmla="*/ 686 w 49"/>
                <a:gd name="T5" fmla="*/ 1436 h 33"/>
                <a:gd name="T6" fmla="*/ 2910 w 49"/>
                <a:gd name="T7" fmla="*/ 0 h 33"/>
                <a:gd name="T8" fmla="*/ 3616 w 49"/>
                <a:gd name="T9" fmla="*/ 0 h 33"/>
                <a:gd name="T10" fmla="*/ 4259 w 49"/>
                <a:gd name="T11" fmla="*/ 0 h 33"/>
                <a:gd name="T12" fmla="*/ 4259 w 49"/>
                <a:gd name="T13" fmla="*/ 2666 h 33"/>
                <a:gd name="T14" fmla="*/ 3616 w 49"/>
                <a:gd name="T15" fmla="*/ 2666 h 33"/>
                <a:gd name="T16" fmla="*/ 2224 w 49"/>
                <a:gd name="T17" fmla="*/ 3871 h 33"/>
                <a:gd name="T18" fmla="*/ 1389 w 49"/>
                <a:gd name="T19" fmla="*/ 3871 h 33"/>
                <a:gd name="T20" fmla="*/ 686 w 49"/>
                <a:gd name="T21" fmla="*/ 5044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33"/>
                <a:gd name="T35" fmla="*/ 49 w 49"/>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33">
                  <a:moveTo>
                    <a:pt x="8" y="33"/>
                  </a:moveTo>
                  <a:lnTo>
                    <a:pt x="0" y="17"/>
                  </a:lnTo>
                  <a:lnTo>
                    <a:pt x="8" y="9"/>
                  </a:lnTo>
                  <a:lnTo>
                    <a:pt x="33" y="0"/>
                  </a:lnTo>
                  <a:lnTo>
                    <a:pt x="41" y="0"/>
                  </a:lnTo>
                  <a:lnTo>
                    <a:pt x="49" y="0"/>
                  </a:lnTo>
                  <a:lnTo>
                    <a:pt x="49" y="17"/>
                  </a:lnTo>
                  <a:lnTo>
                    <a:pt x="41" y="17"/>
                  </a:lnTo>
                  <a:lnTo>
                    <a:pt x="25" y="25"/>
                  </a:lnTo>
                  <a:lnTo>
                    <a:pt x="16" y="25"/>
                  </a:lnTo>
                  <a:lnTo>
                    <a:pt x="8" y="33"/>
                  </a:lnTo>
                  <a:close/>
                </a:path>
              </a:pathLst>
            </a:custGeom>
            <a:solidFill>
              <a:schemeClr val="folHlink">
                <a:alpha val="41960"/>
              </a:schemeClr>
            </a:solidFill>
            <a:ln w="9525">
              <a:noFill/>
              <a:round/>
              <a:headEnd/>
              <a:tailEnd/>
            </a:ln>
          </p:spPr>
          <p:txBody>
            <a:bodyPr/>
            <a:lstStyle/>
            <a:p>
              <a:endParaRPr lang="en-US"/>
            </a:p>
          </p:txBody>
        </p:sp>
        <p:sp>
          <p:nvSpPr>
            <p:cNvPr id="73755" name="Freeform 10"/>
            <p:cNvSpPr>
              <a:spLocks/>
            </p:cNvSpPr>
            <p:nvPr/>
          </p:nvSpPr>
          <p:spPr bwMode="auto">
            <a:xfrm>
              <a:off x="3622" y="1131"/>
              <a:ext cx="31" cy="22"/>
            </a:xfrm>
            <a:custGeom>
              <a:avLst/>
              <a:gdLst>
                <a:gd name="T0" fmla="*/ 0 w 24"/>
                <a:gd name="T1" fmla="*/ 1038 h 17"/>
                <a:gd name="T2" fmla="*/ 1024 w 24"/>
                <a:gd name="T3" fmla="*/ 1038 h 17"/>
                <a:gd name="T4" fmla="*/ 2082 w 24"/>
                <a:gd name="T5" fmla="*/ 0 h 17"/>
                <a:gd name="T6" fmla="*/ 3131 w 24"/>
                <a:gd name="T7" fmla="*/ 0 h 17"/>
                <a:gd name="T8" fmla="*/ 3131 w 24"/>
                <a:gd name="T9" fmla="*/ 1038 h 17"/>
                <a:gd name="T10" fmla="*/ 1024 w 24"/>
                <a:gd name="T11" fmla="*/ 2249 h 17"/>
                <a:gd name="T12" fmla="*/ 0 w 24"/>
                <a:gd name="T13" fmla="*/ 2249 h 17"/>
                <a:gd name="T14" fmla="*/ 0 w 24"/>
                <a:gd name="T15" fmla="*/ 1038 h 17"/>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7"/>
                <a:gd name="T26" fmla="*/ 24 w 24"/>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7">
                  <a:moveTo>
                    <a:pt x="0" y="8"/>
                  </a:moveTo>
                  <a:lnTo>
                    <a:pt x="8" y="8"/>
                  </a:lnTo>
                  <a:lnTo>
                    <a:pt x="16" y="0"/>
                  </a:lnTo>
                  <a:lnTo>
                    <a:pt x="24" y="0"/>
                  </a:lnTo>
                  <a:lnTo>
                    <a:pt x="24" y="8"/>
                  </a:lnTo>
                  <a:lnTo>
                    <a:pt x="8" y="17"/>
                  </a:lnTo>
                  <a:lnTo>
                    <a:pt x="0" y="17"/>
                  </a:lnTo>
                  <a:lnTo>
                    <a:pt x="0" y="8"/>
                  </a:lnTo>
                  <a:close/>
                </a:path>
              </a:pathLst>
            </a:custGeom>
            <a:solidFill>
              <a:schemeClr val="folHlink">
                <a:alpha val="41960"/>
              </a:schemeClr>
            </a:solidFill>
            <a:ln w="9525">
              <a:noFill/>
              <a:round/>
              <a:headEnd/>
              <a:tailEnd/>
            </a:ln>
          </p:spPr>
          <p:txBody>
            <a:bodyPr/>
            <a:lstStyle/>
            <a:p>
              <a:endParaRPr lang="en-US"/>
            </a:p>
          </p:txBody>
        </p:sp>
        <p:sp>
          <p:nvSpPr>
            <p:cNvPr id="73756" name="Freeform 11"/>
            <p:cNvSpPr>
              <a:spLocks/>
            </p:cNvSpPr>
            <p:nvPr/>
          </p:nvSpPr>
          <p:spPr bwMode="auto">
            <a:xfrm>
              <a:off x="3622" y="3160"/>
              <a:ext cx="21" cy="10"/>
            </a:xfrm>
            <a:custGeom>
              <a:avLst/>
              <a:gdLst>
                <a:gd name="T0" fmla="*/ 0 w 16"/>
                <a:gd name="T1" fmla="*/ 530 h 8"/>
                <a:gd name="T2" fmla="*/ 1410 w 16"/>
                <a:gd name="T3" fmla="*/ 0 h 8"/>
                <a:gd name="T4" fmla="*/ 1410 w 16"/>
                <a:gd name="T5" fmla="*/ 0 h 8"/>
                <a:gd name="T6" fmla="*/ 2865 w 16"/>
                <a:gd name="T7" fmla="*/ 0 h 8"/>
                <a:gd name="T8" fmla="*/ 2865 w 16"/>
                <a:gd name="T9" fmla="*/ 0 h 8"/>
                <a:gd name="T10" fmla="*/ 2865 w 16"/>
                <a:gd name="T11" fmla="*/ 530 h 8"/>
                <a:gd name="T12" fmla="*/ 1410 w 16"/>
                <a:gd name="T13" fmla="*/ 530 h 8"/>
                <a:gd name="T14" fmla="*/ 0 w 16"/>
                <a:gd name="T15" fmla="*/ 530 h 8"/>
                <a:gd name="T16" fmla="*/ 0 60000 65536"/>
                <a:gd name="T17" fmla="*/ 0 60000 65536"/>
                <a:gd name="T18" fmla="*/ 0 60000 65536"/>
                <a:gd name="T19" fmla="*/ 0 60000 65536"/>
                <a:gd name="T20" fmla="*/ 0 60000 65536"/>
                <a:gd name="T21" fmla="*/ 0 60000 65536"/>
                <a:gd name="T22" fmla="*/ 0 60000 65536"/>
                <a:gd name="T23" fmla="*/ 0 60000 65536"/>
                <a:gd name="T24" fmla="*/ 0 w 16"/>
                <a:gd name="T25" fmla="*/ 0 h 8"/>
                <a:gd name="T26" fmla="*/ 16 w 16"/>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 h="8">
                  <a:moveTo>
                    <a:pt x="0" y="8"/>
                  </a:moveTo>
                  <a:lnTo>
                    <a:pt x="8" y="0"/>
                  </a:lnTo>
                  <a:lnTo>
                    <a:pt x="16" y="0"/>
                  </a:lnTo>
                  <a:lnTo>
                    <a:pt x="16" y="8"/>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757" name="Freeform 12"/>
            <p:cNvSpPr>
              <a:spLocks/>
            </p:cNvSpPr>
            <p:nvPr/>
          </p:nvSpPr>
          <p:spPr bwMode="auto">
            <a:xfrm>
              <a:off x="3653" y="3118"/>
              <a:ext cx="11" cy="32"/>
            </a:xfrm>
            <a:custGeom>
              <a:avLst/>
              <a:gdLst>
                <a:gd name="T0" fmla="*/ 0 w 9"/>
                <a:gd name="T1" fmla="*/ 1715 h 25"/>
                <a:gd name="T2" fmla="*/ 0 w 9"/>
                <a:gd name="T3" fmla="*/ 897 h 25"/>
                <a:gd name="T4" fmla="*/ 395 w 9"/>
                <a:gd name="T5" fmla="*/ 0 h 25"/>
                <a:gd name="T6" fmla="*/ 395 w 9"/>
                <a:gd name="T7" fmla="*/ 1715 h 25"/>
                <a:gd name="T8" fmla="*/ 395 w 9"/>
                <a:gd name="T9" fmla="*/ 2710 h 25"/>
                <a:gd name="T10" fmla="*/ 0 w 9"/>
                <a:gd name="T11" fmla="*/ 1715 h 25"/>
                <a:gd name="T12" fmla="*/ 0 60000 65536"/>
                <a:gd name="T13" fmla="*/ 0 60000 65536"/>
                <a:gd name="T14" fmla="*/ 0 60000 65536"/>
                <a:gd name="T15" fmla="*/ 0 60000 65536"/>
                <a:gd name="T16" fmla="*/ 0 60000 65536"/>
                <a:gd name="T17" fmla="*/ 0 60000 65536"/>
                <a:gd name="T18" fmla="*/ 0 w 9"/>
                <a:gd name="T19" fmla="*/ 0 h 25"/>
                <a:gd name="T20" fmla="*/ 9 w 9"/>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9" h="25">
                  <a:moveTo>
                    <a:pt x="0" y="16"/>
                  </a:moveTo>
                  <a:lnTo>
                    <a:pt x="0" y="8"/>
                  </a:lnTo>
                  <a:lnTo>
                    <a:pt x="9" y="0"/>
                  </a:lnTo>
                  <a:lnTo>
                    <a:pt x="9" y="16"/>
                  </a:lnTo>
                  <a:lnTo>
                    <a:pt x="9" y="25"/>
                  </a:lnTo>
                  <a:lnTo>
                    <a:pt x="0" y="16"/>
                  </a:lnTo>
                  <a:close/>
                </a:path>
              </a:pathLst>
            </a:custGeom>
            <a:solidFill>
              <a:schemeClr val="folHlink">
                <a:alpha val="41960"/>
              </a:schemeClr>
            </a:solidFill>
            <a:ln w="9525">
              <a:noFill/>
              <a:round/>
              <a:headEnd/>
              <a:tailEnd/>
            </a:ln>
          </p:spPr>
          <p:txBody>
            <a:bodyPr/>
            <a:lstStyle/>
            <a:p>
              <a:endParaRPr lang="en-US"/>
            </a:p>
          </p:txBody>
        </p:sp>
        <p:sp>
          <p:nvSpPr>
            <p:cNvPr id="73758" name="Freeform 13"/>
            <p:cNvSpPr>
              <a:spLocks/>
            </p:cNvSpPr>
            <p:nvPr/>
          </p:nvSpPr>
          <p:spPr bwMode="auto">
            <a:xfrm>
              <a:off x="3675" y="3245"/>
              <a:ext cx="20" cy="10"/>
            </a:xfrm>
            <a:custGeom>
              <a:avLst/>
              <a:gdLst>
                <a:gd name="T0" fmla="*/ 0 w 16"/>
                <a:gd name="T1" fmla="*/ 530 h 8"/>
                <a:gd name="T2" fmla="*/ 0 w 16"/>
                <a:gd name="T3" fmla="*/ 0 h 8"/>
                <a:gd name="T4" fmla="*/ 530 w 16"/>
                <a:gd name="T5" fmla="*/ 0 h 8"/>
                <a:gd name="T6" fmla="*/ 530 w 16"/>
                <a:gd name="T7" fmla="*/ 0 h 8"/>
                <a:gd name="T8" fmla="*/ 1102 w 16"/>
                <a:gd name="T9" fmla="*/ 0 h 8"/>
                <a:gd name="T10" fmla="*/ 1102 w 16"/>
                <a:gd name="T11" fmla="*/ 530 h 8"/>
                <a:gd name="T12" fmla="*/ 530 w 16"/>
                <a:gd name="T13" fmla="*/ 530 h 8"/>
                <a:gd name="T14" fmla="*/ 0 w 16"/>
                <a:gd name="T15" fmla="*/ 530 h 8"/>
                <a:gd name="T16" fmla="*/ 0 w 16"/>
                <a:gd name="T17" fmla="*/ 53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8"/>
                <a:gd name="T29" fmla="*/ 16 w 16"/>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8">
                  <a:moveTo>
                    <a:pt x="0" y="8"/>
                  </a:moveTo>
                  <a:lnTo>
                    <a:pt x="0" y="0"/>
                  </a:lnTo>
                  <a:lnTo>
                    <a:pt x="8" y="0"/>
                  </a:lnTo>
                  <a:lnTo>
                    <a:pt x="16" y="0"/>
                  </a:lnTo>
                  <a:lnTo>
                    <a:pt x="16" y="8"/>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759" name="Freeform 14"/>
            <p:cNvSpPr>
              <a:spLocks/>
            </p:cNvSpPr>
            <p:nvPr/>
          </p:nvSpPr>
          <p:spPr bwMode="auto">
            <a:xfrm>
              <a:off x="3685" y="3265"/>
              <a:ext cx="22" cy="22"/>
            </a:xfrm>
            <a:custGeom>
              <a:avLst/>
              <a:gdLst>
                <a:gd name="T0" fmla="*/ 0 w 17"/>
                <a:gd name="T1" fmla="*/ 1281 h 17"/>
                <a:gd name="T2" fmla="*/ 0 w 17"/>
                <a:gd name="T3" fmla="*/ 1281 h 17"/>
                <a:gd name="T4" fmla="*/ 1038 w 17"/>
                <a:gd name="T5" fmla="*/ 0 h 17"/>
                <a:gd name="T6" fmla="*/ 2249 w 17"/>
                <a:gd name="T7" fmla="*/ 1281 h 17"/>
                <a:gd name="T8" fmla="*/ 2249 w 17"/>
                <a:gd name="T9" fmla="*/ 1281 h 17"/>
                <a:gd name="T10" fmla="*/ 2249 w 17"/>
                <a:gd name="T11" fmla="*/ 1281 h 17"/>
                <a:gd name="T12" fmla="*/ 1038 w 17"/>
                <a:gd name="T13" fmla="*/ 2249 h 17"/>
                <a:gd name="T14" fmla="*/ 0 w 17"/>
                <a:gd name="T15" fmla="*/ 1281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9"/>
                  </a:moveTo>
                  <a:lnTo>
                    <a:pt x="0" y="9"/>
                  </a:lnTo>
                  <a:lnTo>
                    <a:pt x="8" y="0"/>
                  </a:lnTo>
                  <a:lnTo>
                    <a:pt x="17" y="9"/>
                  </a:lnTo>
                  <a:lnTo>
                    <a:pt x="8" y="17"/>
                  </a:lnTo>
                  <a:lnTo>
                    <a:pt x="0" y="9"/>
                  </a:lnTo>
                  <a:close/>
                </a:path>
              </a:pathLst>
            </a:custGeom>
            <a:solidFill>
              <a:schemeClr val="folHlink">
                <a:alpha val="41960"/>
              </a:schemeClr>
            </a:solidFill>
            <a:ln w="9525">
              <a:noFill/>
              <a:round/>
              <a:headEnd/>
              <a:tailEnd/>
            </a:ln>
          </p:spPr>
          <p:txBody>
            <a:bodyPr/>
            <a:lstStyle/>
            <a:p>
              <a:endParaRPr lang="en-US"/>
            </a:p>
          </p:txBody>
        </p:sp>
        <p:sp>
          <p:nvSpPr>
            <p:cNvPr id="73760" name="Freeform 15"/>
            <p:cNvSpPr>
              <a:spLocks/>
            </p:cNvSpPr>
            <p:nvPr/>
          </p:nvSpPr>
          <p:spPr bwMode="auto">
            <a:xfrm>
              <a:off x="3675" y="3118"/>
              <a:ext cx="10" cy="20"/>
            </a:xfrm>
            <a:custGeom>
              <a:avLst/>
              <a:gdLst>
                <a:gd name="T0" fmla="*/ 0 w 8"/>
                <a:gd name="T1" fmla="*/ 530 h 16"/>
                <a:gd name="T2" fmla="*/ 0 w 8"/>
                <a:gd name="T3" fmla="*/ 0 h 16"/>
                <a:gd name="T4" fmla="*/ 530 w 8"/>
                <a:gd name="T5" fmla="*/ 530 h 16"/>
                <a:gd name="T6" fmla="*/ 530 w 8"/>
                <a:gd name="T7" fmla="*/ 1102 h 16"/>
                <a:gd name="T8" fmla="*/ 530 w 8"/>
                <a:gd name="T9" fmla="*/ 1102 h 16"/>
                <a:gd name="T10" fmla="*/ 0 w 8"/>
                <a:gd name="T11" fmla="*/ 530 h 16"/>
                <a:gd name="T12" fmla="*/ 0 60000 65536"/>
                <a:gd name="T13" fmla="*/ 0 60000 65536"/>
                <a:gd name="T14" fmla="*/ 0 60000 65536"/>
                <a:gd name="T15" fmla="*/ 0 60000 65536"/>
                <a:gd name="T16" fmla="*/ 0 60000 65536"/>
                <a:gd name="T17" fmla="*/ 0 60000 65536"/>
                <a:gd name="T18" fmla="*/ 0 w 8"/>
                <a:gd name="T19" fmla="*/ 0 h 16"/>
                <a:gd name="T20" fmla="*/ 8 w 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8" h="16">
                  <a:moveTo>
                    <a:pt x="0" y="8"/>
                  </a:moveTo>
                  <a:lnTo>
                    <a:pt x="0" y="0"/>
                  </a:lnTo>
                  <a:lnTo>
                    <a:pt x="8" y="8"/>
                  </a:lnTo>
                  <a:lnTo>
                    <a:pt x="8" y="16"/>
                  </a:lnTo>
                  <a:lnTo>
                    <a:pt x="0" y="8"/>
                  </a:lnTo>
                  <a:close/>
                </a:path>
              </a:pathLst>
            </a:custGeom>
            <a:solidFill>
              <a:schemeClr val="folHlink">
                <a:alpha val="41960"/>
              </a:schemeClr>
            </a:solidFill>
            <a:ln w="9525">
              <a:noFill/>
              <a:round/>
              <a:headEnd/>
              <a:tailEnd/>
            </a:ln>
          </p:spPr>
          <p:txBody>
            <a:bodyPr/>
            <a:lstStyle/>
            <a:p>
              <a:endParaRPr lang="en-US"/>
            </a:p>
          </p:txBody>
        </p:sp>
        <p:sp>
          <p:nvSpPr>
            <p:cNvPr id="73761" name="Freeform 16"/>
            <p:cNvSpPr>
              <a:spLocks/>
            </p:cNvSpPr>
            <p:nvPr/>
          </p:nvSpPr>
          <p:spPr bwMode="auto">
            <a:xfrm>
              <a:off x="3695" y="3446"/>
              <a:ext cx="12" cy="21"/>
            </a:xfrm>
            <a:custGeom>
              <a:avLst/>
              <a:gdLst>
                <a:gd name="T0" fmla="*/ 0 w 9"/>
                <a:gd name="T1" fmla="*/ 2865 h 16"/>
                <a:gd name="T2" fmla="*/ 0 w 9"/>
                <a:gd name="T3" fmla="*/ 0 h 16"/>
                <a:gd name="T4" fmla="*/ 0 w 9"/>
                <a:gd name="T5" fmla="*/ 0 h 16"/>
                <a:gd name="T6" fmla="*/ 2069 w 9"/>
                <a:gd name="T7" fmla="*/ 1410 h 16"/>
                <a:gd name="T8" fmla="*/ 0 w 9"/>
                <a:gd name="T9" fmla="*/ 2865 h 16"/>
                <a:gd name="T10" fmla="*/ 0 w 9"/>
                <a:gd name="T11" fmla="*/ 2865 h 16"/>
                <a:gd name="T12" fmla="*/ 0 60000 65536"/>
                <a:gd name="T13" fmla="*/ 0 60000 65536"/>
                <a:gd name="T14" fmla="*/ 0 60000 65536"/>
                <a:gd name="T15" fmla="*/ 0 60000 65536"/>
                <a:gd name="T16" fmla="*/ 0 60000 65536"/>
                <a:gd name="T17" fmla="*/ 0 60000 65536"/>
                <a:gd name="T18" fmla="*/ 0 w 9"/>
                <a:gd name="T19" fmla="*/ 0 h 16"/>
                <a:gd name="T20" fmla="*/ 9 w 9"/>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9" h="16">
                  <a:moveTo>
                    <a:pt x="0" y="16"/>
                  </a:moveTo>
                  <a:lnTo>
                    <a:pt x="0" y="0"/>
                  </a:lnTo>
                  <a:lnTo>
                    <a:pt x="9" y="8"/>
                  </a:lnTo>
                  <a:lnTo>
                    <a:pt x="0" y="16"/>
                  </a:lnTo>
                  <a:close/>
                </a:path>
              </a:pathLst>
            </a:custGeom>
            <a:solidFill>
              <a:schemeClr val="folHlink">
                <a:alpha val="41960"/>
              </a:schemeClr>
            </a:solidFill>
            <a:ln w="9525">
              <a:noFill/>
              <a:round/>
              <a:headEnd/>
              <a:tailEnd/>
            </a:ln>
          </p:spPr>
          <p:txBody>
            <a:bodyPr/>
            <a:lstStyle/>
            <a:p>
              <a:endParaRPr lang="en-US"/>
            </a:p>
          </p:txBody>
        </p:sp>
        <p:sp>
          <p:nvSpPr>
            <p:cNvPr id="73762" name="Freeform 17"/>
            <p:cNvSpPr>
              <a:spLocks/>
            </p:cNvSpPr>
            <p:nvPr/>
          </p:nvSpPr>
          <p:spPr bwMode="auto">
            <a:xfrm>
              <a:off x="3834" y="4069"/>
              <a:ext cx="42" cy="32"/>
            </a:xfrm>
            <a:custGeom>
              <a:avLst/>
              <a:gdLst>
                <a:gd name="T0" fmla="*/ 0 w 33"/>
                <a:gd name="T1" fmla="*/ 2710 h 25"/>
                <a:gd name="T2" fmla="*/ 0 w 33"/>
                <a:gd name="T3" fmla="*/ 0 h 25"/>
                <a:gd name="T4" fmla="*/ 831 w 33"/>
                <a:gd name="T5" fmla="*/ 0 h 25"/>
                <a:gd name="T6" fmla="*/ 1513 w 33"/>
                <a:gd name="T7" fmla="*/ 0 h 25"/>
                <a:gd name="T8" fmla="*/ 3136 w 33"/>
                <a:gd name="T9" fmla="*/ 897 h 25"/>
                <a:gd name="T10" fmla="*/ 3136 w 33"/>
                <a:gd name="T11" fmla="*/ 1715 h 25"/>
                <a:gd name="T12" fmla="*/ 3136 w 33"/>
                <a:gd name="T13" fmla="*/ 2710 h 25"/>
                <a:gd name="T14" fmla="*/ 831 w 33"/>
                <a:gd name="T15" fmla="*/ 2710 h 25"/>
                <a:gd name="T16" fmla="*/ 0 w 33"/>
                <a:gd name="T17" fmla="*/ 271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0" y="25"/>
                  </a:moveTo>
                  <a:lnTo>
                    <a:pt x="0" y="0"/>
                  </a:lnTo>
                  <a:lnTo>
                    <a:pt x="8" y="0"/>
                  </a:lnTo>
                  <a:lnTo>
                    <a:pt x="16" y="0"/>
                  </a:lnTo>
                  <a:lnTo>
                    <a:pt x="33" y="8"/>
                  </a:lnTo>
                  <a:lnTo>
                    <a:pt x="33" y="16"/>
                  </a:lnTo>
                  <a:lnTo>
                    <a:pt x="33" y="25"/>
                  </a:lnTo>
                  <a:lnTo>
                    <a:pt x="8" y="25"/>
                  </a:lnTo>
                  <a:lnTo>
                    <a:pt x="0" y="25"/>
                  </a:lnTo>
                  <a:close/>
                </a:path>
              </a:pathLst>
            </a:custGeom>
            <a:solidFill>
              <a:schemeClr val="folHlink">
                <a:alpha val="41960"/>
              </a:schemeClr>
            </a:solidFill>
            <a:ln w="9525">
              <a:noFill/>
              <a:round/>
              <a:headEnd/>
              <a:tailEnd/>
            </a:ln>
          </p:spPr>
          <p:txBody>
            <a:bodyPr/>
            <a:lstStyle/>
            <a:p>
              <a:endParaRPr lang="en-US"/>
            </a:p>
          </p:txBody>
        </p:sp>
        <p:sp>
          <p:nvSpPr>
            <p:cNvPr id="73763" name="Freeform 18"/>
            <p:cNvSpPr>
              <a:spLocks/>
            </p:cNvSpPr>
            <p:nvPr/>
          </p:nvSpPr>
          <p:spPr bwMode="auto">
            <a:xfrm>
              <a:off x="3939" y="3160"/>
              <a:ext cx="10" cy="32"/>
            </a:xfrm>
            <a:custGeom>
              <a:avLst/>
              <a:gdLst>
                <a:gd name="T0" fmla="*/ 0 w 8"/>
                <a:gd name="T1" fmla="*/ 1715 h 25"/>
                <a:gd name="T2" fmla="*/ 0 w 8"/>
                <a:gd name="T3" fmla="*/ 0 h 25"/>
                <a:gd name="T4" fmla="*/ 0 w 8"/>
                <a:gd name="T5" fmla="*/ 0 h 25"/>
                <a:gd name="T6" fmla="*/ 530 w 8"/>
                <a:gd name="T7" fmla="*/ 897 h 25"/>
                <a:gd name="T8" fmla="*/ 530 w 8"/>
                <a:gd name="T9" fmla="*/ 2710 h 25"/>
                <a:gd name="T10" fmla="*/ 0 w 8"/>
                <a:gd name="T11" fmla="*/ 2710 h 25"/>
                <a:gd name="T12" fmla="*/ 0 w 8"/>
                <a:gd name="T13" fmla="*/ 1715 h 25"/>
                <a:gd name="T14" fmla="*/ 0 60000 65536"/>
                <a:gd name="T15" fmla="*/ 0 60000 65536"/>
                <a:gd name="T16" fmla="*/ 0 60000 65536"/>
                <a:gd name="T17" fmla="*/ 0 60000 65536"/>
                <a:gd name="T18" fmla="*/ 0 60000 65536"/>
                <a:gd name="T19" fmla="*/ 0 60000 65536"/>
                <a:gd name="T20" fmla="*/ 0 60000 65536"/>
                <a:gd name="T21" fmla="*/ 0 w 8"/>
                <a:gd name="T22" fmla="*/ 0 h 25"/>
                <a:gd name="T23" fmla="*/ 8 w 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25">
                  <a:moveTo>
                    <a:pt x="0" y="16"/>
                  </a:moveTo>
                  <a:lnTo>
                    <a:pt x="0" y="0"/>
                  </a:lnTo>
                  <a:lnTo>
                    <a:pt x="8" y="8"/>
                  </a:lnTo>
                  <a:lnTo>
                    <a:pt x="8" y="25"/>
                  </a:lnTo>
                  <a:lnTo>
                    <a:pt x="0" y="25"/>
                  </a:lnTo>
                  <a:lnTo>
                    <a:pt x="0" y="16"/>
                  </a:lnTo>
                  <a:close/>
                </a:path>
              </a:pathLst>
            </a:custGeom>
            <a:solidFill>
              <a:schemeClr val="folHlink">
                <a:alpha val="41960"/>
              </a:schemeClr>
            </a:solidFill>
            <a:ln w="9525">
              <a:noFill/>
              <a:round/>
              <a:headEnd/>
              <a:tailEnd/>
            </a:ln>
          </p:spPr>
          <p:txBody>
            <a:bodyPr/>
            <a:lstStyle/>
            <a:p>
              <a:endParaRPr lang="en-US"/>
            </a:p>
          </p:txBody>
        </p:sp>
        <p:sp>
          <p:nvSpPr>
            <p:cNvPr id="73764" name="Freeform 19"/>
            <p:cNvSpPr>
              <a:spLocks/>
            </p:cNvSpPr>
            <p:nvPr/>
          </p:nvSpPr>
          <p:spPr bwMode="auto">
            <a:xfrm>
              <a:off x="3949" y="2949"/>
              <a:ext cx="22" cy="32"/>
            </a:xfrm>
            <a:custGeom>
              <a:avLst/>
              <a:gdLst>
                <a:gd name="T0" fmla="*/ 0 w 17"/>
                <a:gd name="T1" fmla="*/ 0 h 25"/>
                <a:gd name="T2" fmla="*/ 1281 w 17"/>
                <a:gd name="T3" fmla="*/ 0 h 25"/>
                <a:gd name="T4" fmla="*/ 1281 w 17"/>
                <a:gd name="T5" fmla="*/ 0 h 25"/>
                <a:gd name="T6" fmla="*/ 2249 w 17"/>
                <a:gd name="T7" fmla="*/ 0 h 25"/>
                <a:gd name="T8" fmla="*/ 2249 w 17"/>
                <a:gd name="T9" fmla="*/ 897 h 25"/>
                <a:gd name="T10" fmla="*/ 2249 w 17"/>
                <a:gd name="T11" fmla="*/ 897 h 25"/>
                <a:gd name="T12" fmla="*/ 2249 w 17"/>
                <a:gd name="T13" fmla="*/ 897 h 25"/>
                <a:gd name="T14" fmla="*/ 2249 w 17"/>
                <a:gd name="T15" fmla="*/ 1880 h 25"/>
                <a:gd name="T16" fmla="*/ 2249 w 17"/>
                <a:gd name="T17" fmla="*/ 2710 h 25"/>
                <a:gd name="T18" fmla="*/ 2249 w 17"/>
                <a:gd name="T19" fmla="*/ 2710 h 25"/>
                <a:gd name="T20" fmla="*/ 1281 w 17"/>
                <a:gd name="T21" fmla="*/ 2710 h 25"/>
                <a:gd name="T22" fmla="*/ 1281 w 17"/>
                <a:gd name="T23" fmla="*/ 2710 h 25"/>
                <a:gd name="T24" fmla="*/ 1281 w 17"/>
                <a:gd name="T25" fmla="*/ 1880 h 25"/>
                <a:gd name="T26" fmla="*/ 2249 w 17"/>
                <a:gd name="T27" fmla="*/ 1880 h 25"/>
                <a:gd name="T28" fmla="*/ 0 w 17"/>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5"/>
                <a:gd name="T47" fmla="*/ 17 w 17"/>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5">
                  <a:moveTo>
                    <a:pt x="0" y="0"/>
                  </a:moveTo>
                  <a:lnTo>
                    <a:pt x="9" y="0"/>
                  </a:lnTo>
                  <a:lnTo>
                    <a:pt x="17" y="0"/>
                  </a:lnTo>
                  <a:lnTo>
                    <a:pt x="17" y="8"/>
                  </a:lnTo>
                  <a:lnTo>
                    <a:pt x="17" y="17"/>
                  </a:lnTo>
                  <a:lnTo>
                    <a:pt x="17" y="25"/>
                  </a:lnTo>
                  <a:lnTo>
                    <a:pt x="9" y="25"/>
                  </a:lnTo>
                  <a:lnTo>
                    <a:pt x="9" y="17"/>
                  </a:lnTo>
                  <a:lnTo>
                    <a:pt x="17" y="17"/>
                  </a:lnTo>
                  <a:lnTo>
                    <a:pt x="0" y="0"/>
                  </a:lnTo>
                  <a:close/>
                </a:path>
              </a:pathLst>
            </a:custGeom>
            <a:solidFill>
              <a:schemeClr val="folHlink">
                <a:alpha val="41960"/>
              </a:schemeClr>
            </a:solidFill>
            <a:ln w="9525">
              <a:noFill/>
              <a:round/>
              <a:headEnd/>
              <a:tailEnd/>
            </a:ln>
          </p:spPr>
          <p:txBody>
            <a:bodyPr/>
            <a:lstStyle/>
            <a:p>
              <a:endParaRPr lang="en-US"/>
            </a:p>
          </p:txBody>
        </p:sp>
        <p:sp>
          <p:nvSpPr>
            <p:cNvPr id="73765" name="Freeform 20"/>
            <p:cNvSpPr>
              <a:spLocks/>
            </p:cNvSpPr>
            <p:nvPr/>
          </p:nvSpPr>
          <p:spPr bwMode="auto">
            <a:xfrm>
              <a:off x="3949" y="2949"/>
              <a:ext cx="12" cy="10"/>
            </a:xfrm>
            <a:custGeom>
              <a:avLst/>
              <a:gdLst>
                <a:gd name="T0" fmla="*/ 0 w 9"/>
                <a:gd name="T1" fmla="*/ 0 h 8"/>
                <a:gd name="T2" fmla="*/ 2069 w 9"/>
                <a:gd name="T3" fmla="*/ 530 h 8"/>
                <a:gd name="T4" fmla="*/ 2069 w 9"/>
                <a:gd name="T5" fmla="*/ 530 h 8"/>
                <a:gd name="T6" fmla="*/ 0 w 9"/>
                <a:gd name="T7" fmla="*/ 0 h 8"/>
                <a:gd name="T8" fmla="*/ 0 60000 65536"/>
                <a:gd name="T9" fmla="*/ 0 60000 65536"/>
                <a:gd name="T10" fmla="*/ 0 60000 65536"/>
                <a:gd name="T11" fmla="*/ 0 60000 65536"/>
                <a:gd name="T12" fmla="*/ 0 w 9"/>
                <a:gd name="T13" fmla="*/ 0 h 8"/>
                <a:gd name="T14" fmla="*/ 9 w 9"/>
                <a:gd name="T15" fmla="*/ 8 h 8"/>
              </a:gdLst>
              <a:ahLst/>
              <a:cxnLst>
                <a:cxn ang="T8">
                  <a:pos x="T0" y="T1"/>
                </a:cxn>
                <a:cxn ang="T9">
                  <a:pos x="T2" y="T3"/>
                </a:cxn>
                <a:cxn ang="T10">
                  <a:pos x="T4" y="T5"/>
                </a:cxn>
                <a:cxn ang="T11">
                  <a:pos x="T6" y="T7"/>
                </a:cxn>
              </a:cxnLst>
              <a:rect l="T12" t="T13" r="T14" b="T15"/>
              <a:pathLst>
                <a:path w="9" h="8">
                  <a:moveTo>
                    <a:pt x="0" y="0"/>
                  </a:moveTo>
                  <a:lnTo>
                    <a:pt x="9" y="8"/>
                  </a:lnTo>
                  <a:lnTo>
                    <a:pt x="0" y="0"/>
                  </a:lnTo>
                  <a:close/>
                </a:path>
              </a:pathLst>
            </a:custGeom>
            <a:solidFill>
              <a:schemeClr val="folHlink">
                <a:alpha val="41960"/>
              </a:schemeClr>
            </a:solidFill>
            <a:ln w="9525">
              <a:noFill/>
              <a:round/>
              <a:headEnd/>
              <a:tailEnd/>
            </a:ln>
          </p:spPr>
          <p:txBody>
            <a:bodyPr/>
            <a:lstStyle/>
            <a:p>
              <a:endParaRPr lang="en-US"/>
            </a:p>
          </p:txBody>
        </p:sp>
        <p:sp>
          <p:nvSpPr>
            <p:cNvPr id="73766" name="Freeform 21"/>
            <p:cNvSpPr>
              <a:spLocks/>
            </p:cNvSpPr>
            <p:nvPr/>
          </p:nvSpPr>
          <p:spPr bwMode="auto">
            <a:xfrm>
              <a:off x="3961" y="3150"/>
              <a:ext cx="21" cy="20"/>
            </a:xfrm>
            <a:custGeom>
              <a:avLst/>
              <a:gdLst>
                <a:gd name="T0" fmla="*/ 0 w 16"/>
                <a:gd name="T1" fmla="*/ 530 h 16"/>
                <a:gd name="T2" fmla="*/ 0 w 16"/>
                <a:gd name="T3" fmla="*/ 0 h 16"/>
                <a:gd name="T4" fmla="*/ 0 w 16"/>
                <a:gd name="T5" fmla="*/ 0 h 16"/>
                <a:gd name="T6" fmla="*/ 2865 w 16"/>
                <a:gd name="T7" fmla="*/ 530 h 16"/>
                <a:gd name="T8" fmla="*/ 2865 w 16"/>
                <a:gd name="T9" fmla="*/ 1102 h 16"/>
                <a:gd name="T10" fmla="*/ 1410 w 16"/>
                <a:gd name="T11" fmla="*/ 1102 h 16"/>
                <a:gd name="T12" fmla="*/ 0 w 16"/>
                <a:gd name="T13" fmla="*/ 530 h 16"/>
                <a:gd name="T14" fmla="*/ 0 60000 65536"/>
                <a:gd name="T15" fmla="*/ 0 60000 65536"/>
                <a:gd name="T16" fmla="*/ 0 60000 65536"/>
                <a:gd name="T17" fmla="*/ 0 60000 65536"/>
                <a:gd name="T18" fmla="*/ 0 60000 65536"/>
                <a:gd name="T19" fmla="*/ 0 60000 65536"/>
                <a:gd name="T20" fmla="*/ 0 60000 65536"/>
                <a:gd name="T21" fmla="*/ 0 w 16"/>
                <a:gd name="T22" fmla="*/ 0 h 16"/>
                <a:gd name="T23" fmla="*/ 16 w 16"/>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6">
                  <a:moveTo>
                    <a:pt x="0" y="8"/>
                  </a:moveTo>
                  <a:lnTo>
                    <a:pt x="0" y="0"/>
                  </a:lnTo>
                  <a:lnTo>
                    <a:pt x="16" y="8"/>
                  </a:lnTo>
                  <a:lnTo>
                    <a:pt x="16" y="16"/>
                  </a:lnTo>
                  <a:lnTo>
                    <a:pt x="8" y="16"/>
                  </a:lnTo>
                  <a:lnTo>
                    <a:pt x="0" y="8"/>
                  </a:lnTo>
                  <a:close/>
                </a:path>
              </a:pathLst>
            </a:custGeom>
            <a:solidFill>
              <a:schemeClr val="folHlink">
                <a:alpha val="41960"/>
              </a:schemeClr>
            </a:solidFill>
            <a:ln w="9525">
              <a:noFill/>
              <a:round/>
              <a:headEnd/>
              <a:tailEnd/>
            </a:ln>
          </p:spPr>
          <p:txBody>
            <a:bodyPr/>
            <a:lstStyle/>
            <a:p>
              <a:endParaRPr lang="en-US"/>
            </a:p>
          </p:txBody>
        </p:sp>
        <p:sp>
          <p:nvSpPr>
            <p:cNvPr id="73767" name="Freeform 22"/>
            <p:cNvSpPr>
              <a:spLocks/>
            </p:cNvSpPr>
            <p:nvPr/>
          </p:nvSpPr>
          <p:spPr bwMode="auto">
            <a:xfrm>
              <a:off x="3961" y="3192"/>
              <a:ext cx="10" cy="11"/>
            </a:xfrm>
            <a:custGeom>
              <a:avLst/>
              <a:gdLst>
                <a:gd name="T0" fmla="*/ 0 w 8"/>
                <a:gd name="T1" fmla="*/ 3462 h 8"/>
                <a:gd name="T2" fmla="*/ 530 w 8"/>
                <a:gd name="T3" fmla="*/ 0 h 8"/>
                <a:gd name="T4" fmla="*/ 530 w 8"/>
                <a:gd name="T5" fmla="*/ 0 h 8"/>
                <a:gd name="T6" fmla="*/ 530 w 8"/>
                <a:gd name="T7" fmla="*/ 3462 h 8"/>
                <a:gd name="T8" fmla="*/ 530 w 8"/>
                <a:gd name="T9" fmla="*/ 3462 h 8"/>
                <a:gd name="T10" fmla="*/ 530 w 8"/>
                <a:gd name="T11" fmla="*/ 3462 h 8"/>
                <a:gd name="T12" fmla="*/ 0 w 8"/>
                <a:gd name="T13" fmla="*/ 3462 h 8"/>
                <a:gd name="T14" fmla="*/ 0 60000 65536"/>
                <a:gd name="T15" fmla="*/ 0 60000 65536"/>
                <a:gd name="T16" fmla="*/ 0 60000 65536"/>
                <a:gd name="T17" fmla="*/ 0 60000 65536"/>
                <a:gd name="T18" fmla="*/ 0 60000 65536"/>
                <a:gd name="T19" fmla="*/ 0 60000 65536"/>
                <a:gd name="T20" fmla="*/ 0 60000 65536"/>
                <a:gd name="T21" fmla="*/ 0 w 8"/>
                <a:gd name="T22" fmla="*/ 0 h 8"/>
                <a:gd name="T23" fmla="*/ 8 w 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8">
                  <a:moveTo>
                    <a:pt x="0" y="8"/>
                  </a:moveTo>
                  <a:lnTo>
                    <a:pt x="8" y="0"/>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768" name="Freeform 23"/>
            <p:cNvSpPr>
              <a:spLocks/>
            </p:cNvSpPr>
            <p:nvPr/>
          </p:nvSpPr>
          <p:spPr bwMode="auto">
            <a:xfrm>
              <a:off x="3971" y="3879"/>
              <a:ext cx="11" cy="31"/>
            </a:xfrm>
            <a:custGeom>
              <a:avLst/>
              <a:gdLst>
                <a:gd name="T0" fmla="*/ 0 w 8"/>
                <a:gd name="T1" fmla="*/ 1024 h 24"/>
                <a:gd name="T2" fmla="*/ 0 w 8"/>
                <a:gd name="T3" fmla="*/ 0 h 24"/>
                <a:gd name="T4" fmla="*/ 3462 w 8"/>
                <a:gd name="T5" fmla="*/ 0 h 24"/>
                <a:gd name="T6" fmla="*/ 3462 w 8"/>
                <a:gd name="T7" fmla="*/ 1024 h 24"/>
                <a:gd name="T8" fmla="*/ 3462 w 8"/>
                <a:gd name="T9" fmla="*/ 3131 h 24"/>
                <a:gd name="T10" fmla="*/ 0 w 8"/>
                <a:gd name="T11" fmla="*/ 2082 h 24"/>
                <a:gd name="T12" fmla="*/ 0 w 8"/>
                <a:gd name="T13" fmla="*/ 1024 h 24"/>
                <a:gd name="T14" fmla="*/ 0 60000 65536"/>
                <a:gd name="T15" fmla="*/ 0 60000 65536"/>
                <a:gd name="T16" fmla="*/ 0 60000 65536"/>
                <a:gd name="T17" fmla="*/ 0 60000 65536"/>
                <a:gd name="T18" fmla="*/ 0 60000 65536"/>
                <a:gd name="T19" fmla="*/ 0 60000 65536"/>
                <a:gd name="T20" fmla="*/ 0 60000 65536"/>
                <a:gd name="T21" fmla="*/ 0 w 8"/>
                <a:gd name="T22" fmla="*/ 0 h 24"/>
                <a:gd name="T23" fmla="*/ 8 w 8"/>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24">
                  <a:moveTo>
                    <a:pt x="0" y="8"/>
                  </a:moveTo>
                  <a:lnTo>
                    <a:pt x="0" y="0"/>
                  </a:lnTo>
                  <a:lnTo>
                    <a:pt x="8" y="0"/>
                  </a:lnTo>
                  <a:lnTo>
                    <a:pt x="8" y="8"/>
                  </a:lnTo>
                  <a:lnTo>
                    <a:pt x="8" y="24"/>
                  </a:lnTo>
                  <a:lnTo>
                    <a:pt x="0" y="16"/>
                  </a:lnTo>
                  <a:lnTo>
                    <a:pt x="0" y="8"/>
                  </a:lnTo>
                  <a:close/>
                </a:path>
              </a:pathLst>
            </a:custGeom>
            <a:solidFill>
              <a:schemeClr val="folHlink">
                <a:alpha val="41960"/>
              </a:schemeClr>
            </a:solidFill>
            <a:ln w="9525">
              <a:noFill/>
              <a:round/>
              <a:headEnd/>
              <a:tailEnd/>
            </a:ln>
          </p:spPr>
          <p:txBody>
            <a:bodyPr/>
            <a:lstStyle/>
            <a:p>
              <a:endParaRPr lang="en-US"/>
            </a:p>
          </p:txBody>
        </p:sp>
        <p:sp>
          <p:nvSpPr>
            <p:cNvPr id="73769" name="Freeform 24"/>
            <p:cNvSpPr>
              <a:spLocks/>
            </p:cNvSpPr>
            <p:nvPr/>
          </p:nvSpPr>
          <p:spPr bwMode="auto">
            <a:xfrm>
              <a:off x="3971" y="3055"/>
              <a:ext cx="11" cy="21"/>
            </a:xfrm>
            <a:custGeom>
              <a:avLst/>
              <a:gdLst>
                <a:gd name="T0" fmla="*/ 0 w 8"/>
                <a:gd name="T1" fmla="*/ 1410 h 16"/>
                <a:gd name="T2" fmla="*/ 0 w 8"/>
                <a:gd name="T3" fmla="*/ 0 h 16"/>
                <a:gd name="T4" fmla="*/ 3462 w 8"/>
                <a:gd name="T5" fmla="*/ 0 h 16"/>
                <a:gd name="T6" fmla="*/ 3462 w 8"/>
                <a:gd name="T7" fmla="*/ 2865 h 16"/>
                <a:gd name="T8" fmla="*/ 0 w 8"/>
                <a:gd name="T9" fmla="*/ 2865 h 16"/>
                <a:gd name="T10" fmla="*/ 0 w 8"/>
                <a:gd name="T11" fmla="*/ 1410 h 16"/>
                <a:gd name="T12" fmla="*/ 0 60000 65536"/>
                <a:gd name="T13" fmla="*/ 0 60000 65536"/>
                <a:gd name="T14" fmla="*/ 0 60000 65536"/>
                <a:gd name="T15" fmla="*/ 0 60000 65536"/>
                <a:gd name="T16" fmla="*/ 0 60000 65536"/>
                <a:gd name="T17" fmla="*/ 0 60000 65536"/>
                <a:gd name="T18" fmla="*/ 0 w 8"/>
                <a:gd name="T19" fmla="*/ 0 h 16"/>
                <a:gd name="T20" fmla="*/ 8 w 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8" h="16">
                  <a:moveTo>
                    <a:pt x="0" y="8"/>
                  </a:moveTo>
                  <a:lnTo>
                    <a:pt x="0" y="0"/>
                  </a:lnTo>
                  <a:lnTo>
                    <a:pt x="8" y="0"/>
                  </a:lnTo>
                  <a:lnTo>
                    <a:pt x="8" y="16"/>
                  </a:lnTo>
                  <a:lnTo>
                    <a:pt x="0" y="16"/>
                  </a:lnTo>
                  <a:lnTo>
                    <a:pt x="0" y="8"/>
                  </a:lnTo>
                  <a:close/>
                </a:path>
              </a:pathLst>
            </a:custGeom>
            <a:solidFill>
              <a:schemeClr val="folHlink">
                <a:alpha val="41960"/>
              </a:schemeClr>
            </a:solidFill>
            <a:ln w="9525">
              <a:noFill/>
              <a:round/>
              <a:headEnd/>
              <a:tailEnd/>
            </a:ln>
          </p:spPr>
          <p:txBody>
            <a:bodyPr/>
            <a:lstStyle/>
            <a:p>
              <a:endParaRPr lang="en-US"/>
            </a:p>
          </p:txBody>
        </p:sp>
        <p:sp>
          <p:nvSpPr>
            <p:cNvPr id="73770" name="Freeform 25"/>
            <p:cNvSpPr>
              <a:spLocks/>
            </p:cNvSpPr>
            <p:nvPr/>
          </p:nvSpPr>
          <p:spPr bwMode="auto">
            <a:xfrm>
              <a:off x="3971" y="3001"/>
              <a:ext cx="11" cy="43"/>
            </a:xfrm>
            <a:custGeom>
              <a:avLst/>
              <a:gdLst>
                <a:gd name="T0" fmla="*/ 0 w 8"/>
                <a:gd name="T1" fmla="*/ 2666 h 33"/>
                <a:gd name="T2" fmla="*/ 0 w 8"/>
                <a:gd name="T3" fmla="*/ 0 h 33"/>
                <a:gd name="T4" fmla="*/ 3462 w 8"/>
                <a:gd name="T5" fmla="*/ 1436 h 33"/>
                <a:gd name="T6" fmla="*/ 3462 w 8"/>
                <a:gd name="T7" fmla="*/ 2666 h 33"/>
                <a:gd name="T8" fmla="*/ 3462 w 8"/>
                <a:gd name="T9" fmla="*/ 5044 h 33"/>
                <a:gd name="T10" fmla="*/ 3462 w 8"/>
                <a:gd name="T11" fmla="*/ 5044 h 33"/>
                <a:gd name="T12" fmla="*/ 0 w 8"/>
                <a:gd name="T13" fmla="*/ 5044 h 33"/>
                <a:gd name="T14" fmla="*/ 0 w 8"/>
                <a:gd name="T15" fmla="*/ 3871 h 33"/>
                <a:gd name="T16" fmla="*/ 0 w 8"/>
                <a:gd name="T17" fmla="*/ 2666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33"/>
                <a:gd name="T29" fmla="*/ 8 w 8"/>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33">
                  <a:moveTo>
                    <a:pt x="0" y="17"/>
                  </a:moveTo>
                  <a:lnTo>
                    <a:pt x="0" y="0"/>
                  </a:lnTo>
                  <a:lnTo>
                    <a:pt x="8" y="9"/>
                  </a:lnTo>
                  <a:lnTo>
                    <a:pt x="8" y="17"/>
                  </a:lnTo>
                  <a:lnTo>
                    <a:pt x="8" y="33"/>
                  </a:lnTo>
                  <a:lnTo>
                    <a:pt x="0" y="33"/>
                  </a:lnTo>
                  <a:lnTo>
                    <a:pt x="0" y="25"/>
                  </a:lnTo>
                  <a:lnTo>
                    <a:pt x="0" y="17"/>
                  </a:lnTo>
                  <a:close/>
                </a:path>
              </a:pathLst>
            </a:custGeom>
            <a:solidFill>
              <a:schemeClr val="folHlink">
                <a:alpha val="41960"/>
              </a:schemeClr>
            </a:solidFill>
            <a:ln w="9525">
              <a:noFill/>
              <a:round/>
              <a:headEnd/>
              <a:tailEnd/>
            </a:ln>
          </p:spPr>
          <p:txBody>
            <a:bodyPr/>
            <a:lstStyle/>
            <a:p>
              <a:endParaRPr lang="en-US"/>
            </a:p>
          </p:txBody>
        </p:sp>
        <p:sp>
          <p:nvSpPr>
            <p:cNvPr id="73771" name="Rectangle 26"/>
            <p:cNvSpPr>
              <a:spLocks noChangeArrowheads="1"/>
            </p:cNvSpPr>
            <p:nvPr/>
          </p:nvSpPr>
          <p:spPr bwMode="auto">
            <a:xfrm>
              <a:off x="3971" y="2854"/>
              <a:ext cx="11" cy="0"/>
            </a:xfrm>
            <a:prstGeom prst="rect">
              <a:avLst/>
            </a:prstGeom>
            <a:solidFill>
              <a:schemeClr val="folHlink">
                <a:alpha val="41960"/>
              </a:schemeClr>
            </a:solidFill>
            <a:ln w="9525">
              <a:noFill/>
              <a:miter lim="800000"/>
              <a:headEnd/>
              <a:tailEnd/>
            </a:ln>
          </p:spPr>
          <p:txBody>
            <a:bodyPr/>
            <a:lstStyle/>
            <a:p>
              <a:endParaRPr lang="de-AT" altLang="zh-CN">
                <a:solidFill>
                  <a:srgbClr val="626469"/>
                </a:solidFill>
                <a:ea typeface="宋体" pitchFamily="2" charset="-122"/>
                <a:cs typeface="Arial" pitchFamily="34" charset="0"/>
              </a:endParaRPr>
            </a:p>
          </p:txBody>
        </p:sp>
        <p:sp>
          <p:nvSpPr>
            <p:cNvPr id="73772" name="Freeform 27"/>
            <p:cNvSpPr>
              <a:spLocks/>
            </p:cNvSpPr>
            <p:nvPr/>
          </p:nvSpPr>
          <p:spPr bwMode="auto">
            <a:xfrm>
              <a:off x="3982" y="2981"/>
              <a:ext cx="10" cy="20"/>
            </a:xfrm>
            <a:custGeom>
              <a:avLst/>
              <a:gdLst>
                <a:gd name="T0" fmla="*/ 0 w 8"/>
                <a:gd name="T1" fmla="*/ 530 h 16"/>
                <a:gd name="T2" fmla="*/ 0 w 8"/>
                <a:gd name="T3" fmla="*/ 0 h 16"/>
                <a:gd name="T4" fmla="*/ 530 w 8"/>
                <a:gd name="T5" fmla="*/ 530 h 16"/>
                <a:gd name="T6" fmla="*/ 530 w 8"/>
                <a:gd name="T7" fmla="*/ 1102 h 16"/>
                <a:gd name="T8" fmla="*/ 0 w 8"/>
                <a:gd name="T9" fmla="*/ 1102 h 16"/>
                <a:gd name="T10" fmla="*/ 0 w 8"/>
                <a:gd name="T11" fmla="*/ 530 h 16"/>
                <a:gd name="T12" fmla="*/ 0 60000 65536"/>
                <a:gd name="T13" fmla="*/ 0 60000 65536"/>
                <a:gd name="T14" fmla="*/ 0 60000 65536"/>
                <a:gd name="T15" fmla="*/ 0 60000 65536"/>
                <a:gd name="T16" fmla="*/ 0 60000 65536"/>
                <a:gd name="T17" fmla="*/ 0 60000 65536"/>
                <a:gd name="T18" fmla="*/ 0 w 8"/>
                <a:gd name="T19" fmla="*/ 0 h 16"/>
                <a:gd name="T20" fmla="*/ 8 w 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8" h="16">
                  <a:moveTo>
                    <a:pt x="0" y="8"/>
                  </a:moveTo>
                  <a:lnTo>
                    <a:pt x="0" y="0"/>
                  </a:lnTo>
                  <a:lnTo>
                    <a:pt x="8" y="8"/>
                  </a:lnTo>
                  <a:lnTo>
                    <a:pt x="8" y="16"/>
                  </a:lnTo>
                  <a:lnTo>
                    <a:pt x="0" y="16"/>
                  </a:lnTo>
                  <a:lnTo>
                    <a:pt x="0" y="8"/>
                  </a:lnTo>
                  <a:close/>
                </a:path>
              </a:pathLst>
            </a:custGeom>
            <a:solidFill>
              <a:schemeClr val="folHlink">
                <a:alpha val="41960"/>
              </a:schemeClr>
            </a:solidFill>
            <a:ln w="9525">
              <a:noFill/>
              <a:round/>
              <a:headEnd/>
              <a:tailEnd/>
            </a:ln>
          </p:spPr>
          <p:txBody>
            <a:bodyPr/>
            <a:lstStyle/>
            <a:p>
              <a:endParaRPr lang="en-US"/>
            </a:p>
          </p:txBody>
        </p:sp>
        <p:sp>
          <p:nvSpPr>
            <p:cNvPr id="73773" name="Freeform 28"/>
            <p:cNvSpPr>
              <a:spLocks/>
            </p:cNvSpPr>
            <p:nvPr/>
          </p:nvSpPr>
          <p:spPr bwMode="auto">
            <a:xfrm>
              <a:off x="4002" y="3837"/>
              <a:ext cx="12" cy="21"/>
            </a:xfrm>
            <a:custGeom>
              <a:avLst/>
              <a:gdLst>
                <a:gd name="T0" fmla="*/ 0 w 9"/>
                <a:gd name="T1" fmla="*/ 1410 h 16"/>
                <a:gd name="T2" fmla="*/ 2069 w 9"/>
                <a:gd name="T3" fmla="*/ 0 h 16"/>
                <a:gd name="T4" fmla="*/ 2069 w 9"/>
                <a:gd name="T5" fmla="*/ 0 h 16"/>
                <a:gd name="T6" fmla="*/ 2069 w 9"/>
                <a:gd name="T7" fmla="*/ 1410 h 16"/>
                <a:gd name="T8" fmla="*/ 2069 w 9"/>
                <a:gd name="T9" fmla="*/ 1410 h 16"/>
                <a:gd name="T10" fmla="*/ 2069 w 9"/>
                <a:gd name="T11" fmla="*/ 2865 h 16"/>
                <a:gd name="T12" fmla="*/ 2069 w 9"/>
                <a:gd name="T13" fmla="*/ 2865 h 16"/>
                <a:gd name="T14" fmla="*/ 0 w 9"/>
                <a:gd name="T15" fmla="*/ 1410 h 16"/>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16"/>
                <a:gd name="T26" fmla="*/ 9 w 9"/>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16">
                  <a:moveTo>
                    <a:pt x="0" y="8"/>
                  </a:moveTo>
                  <a:lnTo>
                    <a:pt x="9" y="0"/>
                  </a:lnTo>
                  <a:lnTo>
                    <a:pt x="9" y="8"/>
                  </a:lnTo>
                  <a:lnTo>
                    <a:pt x="9" y="16"/>
                  </a:lnTo>
                  <a:lnTo>
                    <a:pt x="0" y="8"/>
                  </a:lnTo>
                  <a:close/>
                </a:path>
              </a:pathLst>
            </a:custGeom>
            <a:solidFill>
              <a:schemeClr val="folHlink">
                <a:alpha val="41960"/>
              </a:schemeClr>
            </a:solidFill>
            <a:ln w="9525">
              <a:noFill/>
              <a:round/>
              <a:headEnd/>
              <a:tailEnd/>
            </a:ln>
          </p:spPr>
          <p:txBody>
            <a:bodyPr/>
            <a:lstStyle/>
            <a:p>
              <a:endParaRPr lang="en-US"/>
            </a:p>
          </p:txBody>
        </p:sp>
        <p:sp>
          <p:nvSpPr>
            <p:cNvPr id="73774" name="Freeform 29"/>
            <p:cNvSpPr>
              <a:spLocks/>
            </p:cNvSpPr>
            <p:nvPr/>
          </p:nvSpPr>
          <p:spPr bwMode="auto">
            <a:xfrm>
              <a:off x="4014" y="3805"/>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60000 65536"/>
                <a:gd name="T13" fmla="*/ 0 60000 65536"/>
                <a:gd name="T14" fmla="*/ 0 60000 65536"/>
                <a:gd name="T15" fmla="*/ 0 60000 65536"/>
                <a:gd name="T16" fmla="*/ 0 60000 65536"/>
                <a:gd name="T17" fmla="*/ 0 60000 65536"/>
                <a:gd name="T18" fmla="*/ 0 w 1"/>
                <a:gd name="T19" fmla="*/ 0 h 1"/>
                <a:gd name="T20" fmla="*/ 1 w 1"/>
                <a:gd name="T21" fmla="*/ 1 h 1"/>
              </a:gdLst>
              <a:ahLst/>
              <a:cxnLst>
                <a:cxn ang="T12">
                  <a:pos x="T0" y="T1"/>
                </a:cxn>
                <a:cxn ang="T13">
                  <a:pos x="T2" y="T3"/>
                </a:cxn>
                <a:cxn ang="T14">
                  <a:pos x="T4" y="T5"/>
                </a:cxn>
                <a:cxn ang="T15">
                  <a:pos x="T6" y="T7"/>
                </a:cxn>
                <a:cxn ang="T16">
                  <a:pos x="T8" y="T9"/>
                </a:cxn>
                <a:cxn ang="T17">
                  <a:pos x="T10" y="T11"/>
                </a:cxn>
              </a:cxnLst>
              <a:rect l="T18" t="T19" r="T20" b="T21"/>
              <a:pathLst>
                <a:path w="1" h="1">
                  <a:moveTo>
                    <a:pt x="0" y="0"/>
                  </a:moveTo>
                  <a:lnTo>
                    <a:pt x="0" y="0"/>
                  </a:lnTo>
                  <a:close/>
                </a:path>
              </a:pathLst>
            </a:custGeom>
            <a:solidFill>
              <a:schemeClr val="folHlink">
                <a:alpha val="41960"/>
              </a:schemeClr>
            </a:solidFill>
            <a:ln w="9525">
              <a:noFill/>
              <a:round/>
              <a:headEnd/>
              <a:tailEnd/>
            </a:ln>
          </p:spPr>
          <p:txBody>
            <a:bodyPr/>
            <a:lstStyle/>
            <a:p>
              <a:endParaRPr lang="en-US"/>
            </a:p>
          </p:txBody>
        </p:sp>
        <p:sp>
          <p:nvSpPr>
            <p:cNvPr id="73775" name="Freeform 30"/>
            <p:cNvSpPr>
              <a:spLocks/>
            </p:cNvSpPr>
            <p:nvPr/>
          </p:nvSpPr>
          <p:spPr bwMode="auto">
            <a:xfrm>
              <a:off x="4024" y="1111"/>
              <a:ext cx="74" cy="42"/>
            </a:xfrm>
            <a:custGeom>
              <a:avLst/>
              <a:gdLst>
                <a:gd name="T0" fmla="*/ 5014 w 58"/>
                <a:gd name="T1" fmla="*/ 2375 h 33"/>
                <a:gd name="T2" fmla="*/ 1631 w 58"/>
                <a:gd name="T3" fmla="*/ 3136 h 33"/>
                <a:gd name="T4" fmla="*/ 0 w 58"/>
                <a:gd name="T5" fmla="*/ 3136 h 33"/>
                <a:gd name="T6" fmla="*/ 1631 w 58"/>
                <a:gd name="T7" fmla="*/ 831 h 33"/>
                <a:gd name="T8" fmla="*/ 3387 w 58"/>
                <a:gd name="T9" fmla="*/ 0 h 33"/>
                <a:gd name="T10" fmla="*/ 5014 w 58"/>
                <a:gd name="T11" fmla="*/ 831 h 33"/>
                <a:gd name="T12" fmla="*/ 5924 w 58"/>
                <a:gd name="T13" fmla="*/ 2375 h 33"/>
                <a:gd name="T14" fmla="*/ 5014 w 58"/>
                <a:gd name="T15" fmla="*/ 2375 h 33"/>
                <a:gd name="T16" fmla="*/ 0 60000 65536"/>
                <a:gd name="T17" fmla="*/ 0 60000 65536"/>
                <a:gd name="T18" fmla="*/ 0 60000 65536"/>
                <a:gd name="T19" fmla="*/ 0 60000 65536"/>
                <a:gd name="T20" fmla="*/ 0 60000 65536"/>
                <a:gd name="T21" fmla="*/ 0 60000 65536"/>
                <a:gd name="T22" fmla="*/ 0 60000 65536"/>
                <a:gd name="T23" fmla="*/ 0 60000 65536"/>
                <a:gd name="T24" fmla="*/ 0 w 58"/>
                <a:gd name="T25" fmla="*/ 0 h 33"/>
                <a:gd name="T26" fmla="*/ 58 w 5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 h="33">
                  <a:moveTo>
                    <a:pt x="49" y="24"/>
                  </a:moveTo>
                  <a:lnTo>
                    <a:pt x="16" y="33"/>
                  </a:lnTo>
                  <a:lnTo>
                    <a:pt x="0" y="33"/>
                  </a:lnTo>
                  <a:lnTo>
                    <a:pt x="16" y="8"/>
                  </a:lnTo>
                  <a:lnTo>
                    <a:pt x="33" y="0"/>
                  </a:lnTo>
                  <a:lnTo>
                    <a:pt x="49" y="8"/>
                  </a:lnTo>
                  <a:lnTo>
                    <a:pt x="58" y="24"/>
                  </a:lnTo>
                  <a:lnTo>
                    <a:pt x="49" y="24"/>
                  </a:lnTo>
                  <a:close/>
                </a:path>
              </a:pathLst>
            </a:custGeom>
            <a:solidFill>
              <a:schemeClr val="folHlink">
                <a:alpha val="41960"/>
              </a:schemeClr>
            </a:solidFill>
            <a:ln w="9525">
              <a:noFill/>
              <a:round/>
              <a:headEnd/>
              <a:tailEnd/>
            </a:ln>
          </p:spPr>
          <p:txBody>
            <a:bodyPr/>
            <a:lstStyle/>
            <a:p>
              <a:endParaRPr lang="en-US"/>
            </a:p>
          </p:txBody>
        </p:sp>
        <p:sp>
          <p:nvSpPr>
            <p:cNvPr id="73776" name="Freeform 31"/>
            <p:cNvSpPr>
              <a:spLocks/>
            </p:cNvSpPr>
            <p:nvPr/>
          </p:nvSpPr>
          <p:spPr bwMode="auto">
            <a:xfrm>
              <a:off x="4014" y="1153"/>
              <a:ext cx="147" cy="63"/>
            </a:xfrm>
            <a:custGeom>
              <a:avLst/>
              <a:gdLst>
                <a:gd name="T0" fmla="*/ 12183 w 115"/>
                <a:gd name="T1" fmla="*/ 5787 h 49"/>
                <a:gd name="T2" fmla="*/ 9531 w 115"/>
                <a:gd name="T3" fmla="*/ 5787 h 49"/>
                <a:gd name="T4" fmla="*/ 6965 w 115"/>
                <a:gd name="T5" fmla="*/ 3766 h 49"/>
                <a:gd name="T6" fmla="*/ 5274 w 115"/>
                <a:gd name="T7" fmla="*/ 3766 h 49"/>
                <a:gd name="T8" fmla="*/ 2565 w 115"/>
                <a:gd name="T9" fmla="*/ 1950 h 49"/>
                <a:gd name="T10" fmla="*/ 879 w 115"/>
                <a:gd name="T11" fmla="*/ 3766 h 49"/>
                <a:gd name="T12" fmla="*/ 879 w 115"/>
                <a:gd name="T13" fmla="*/ 3766 h 49"/>
                <a:gd name="T14" fmla="*/ 0 w 115"/>
                <a:gd name="T15" fmla="*/ 3766 h 49"/>
                <a:gd name="T16" fmla="*/ 879 w 115"/>
                <a:gd name="T17" fmla="*/ 1950 h 49"/>
                <a:gd name="T18" fmla="*/ 879 w 115"/>
                <a:gd name="T19" fmla="*/ 1950 h 49"/>
                <a:gd name="T20" fmla="*/ 2565 w 115"/>
                <a:gd name="T21" fmla="*/ 937 h 49"/>
                <a:gd name="T22" fmla="*/ 4263 w 115"/>
                <a:gd name="T23" fmla="*/ 937 h 49"/>
                <a:gd name="T24" fmla="*/ 5274 w 115"/>
                <a:gd name="T25" fmla="*/ 937 h 49"/>
                <a:gd name="T26" fmla="*/ 6032 w 115"/>
                <a:gd name="T27" fmla="*/ 0 h 49"/>
                <a:gd name="T28" fmla="*/ 6965 w 115"/>
                <a:gd name="T29" fmla="*/ 0 h 49"/>
                <a:gd name="T30" fmla="*/ 7859 w 115"/>
                <a:gd name="T31" fmla="*/ 1950 h 49"/>
                <a:gd name="T32" fmla="*/ 9531 w 115"/>
                <a:gd name="T33" fmla="*/ 1950 h 49"/>
                <a:gd name="T34" fmla="*/ 10535 w 115"/>
                <a:gd name="T35" fmla="*/ 2850 h 49"/>
                <a:gd name="T36" fmla="*/ 10535 w 115"/>
                <a:gd name="T37" fmla="*/ 3766 h 49"/>
                <a:gd name="T38" fmla="*/ 11380 w 115"/>
                <a:gd name="T39" fmla="*/ 4842 h 49"/>
                <a:gd name="T40" fmla="*/ 12183 w 115"/>
                <a:gd name="T41" fmla="*/ 5787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5"/>
                <a:gd name="T64" fmla="*/ 0 h 49"/>
                <a:gd name="T65" fmla="*/ 115 w 115"/>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5" h="49">
                  <a:moveTo>
                    <a:pt x="115" y="49"/>
                  </a:moveTo>
                  <a:lnTo>
                    <a:pt x="90" y="49"/>
                  </a:lnTo>
                  <a:lnTo>
                    <a:pt x="66" y="32"/>
                  </a:lnTo>
                  <a:lnTo>
                    <a:pt x="49" y="32"/>
                  </a:lnTo>
                  <a:lnTo>
                    <a:pt x="24" y="16"/>
                  </a:lnTo>
                  <a:lnTo>
                    <a:pt x="8" y="32"/>
                  </a:lnTo>
                  <a:lnTo>
                    <a:pt x="0" y="32"/>
                  </a:lnTo>
                  <a:lnTo>
                    <a:pt x="8" y="16"/>
                  </a:lnTo>
                  <a:lnTo>
                    <a:pt x="24" y="8"/>
                  </a:lnTo>
                  <a:lnTo>
                    <a:pt x="41" y="8"/>
                  </a:lnTo>
                  <a:lnTo>
                    <a:pt x="49" y="8"/>
                  </a:lnTo>
                  <a:lnTo>
                    <a:pt x="57" y="0"/>
                  </a:lnTo>
                  <a:lnTo>
                    <a:pt x="66" y="0"/>
                  </a:lnTo>
                  <a:lnTo>
                    <a:pt x="74" y="16"/>
                  </a:lnTo>
                  <a:lnTo>
                    <a:pt x="90" y="16"/>
                  </a:lnTo>
                  <a:lnTo>
                    <a:pt x="99" y="24"/>
                  </a:lnTo>
                  <a:lnTo>
                    <a:pt x="99" y="32"/>
                  </a:lnTo>
                  <a:lnTo>
                    <a:pt x="107" y="41"/>
                  </a:lnTo>
                  <a:lnTo>
                    <a:pt x="115" y="49"/>
                  </a:lnTo>
                  <a:close/>
                </a:path>
              </a:pathLst>
            </a:custGeom>
            <a:solidFill>
              <a:schemeClr val="folHlink">
                <a:alpha val="41960"/>
              </a:schemeClr>
            </a:solidFill>
            <a:ln w="9525">
              <a:noFill/>
              <a:round/>
              <a:headEnd/>
              <a:tailEnd/>
            </a:ln>
          </p:spPr>
          <p:txBody>
            <a:bodyPr/>
            <a:lstStyle/>
            <a:p>
              <a:endParaRPr lang="en-US"/>
            </a:p>
          </p:txBody>
        </p:sp>
        <p:sp>
          <p:nvSpPr>
            <p:cNvPr id="73777" name="Freeform 32"/>
            <p:cNvSpPr>
              <a:spLocks/>
            </p:cNvSpPr>
            <p:nvPr/>
          </p:nvSpPr>
          <p:spPr bwMode="auto">
            <a:xfrm>
              <a:off x="4680" y="1385"/>
              <a:ext cx="910" cy="581"/>
            </a:xfrm>
            <a:custGeom>
              <a:avLst/>
              <a:gdLst>
                <a:gd name="T0" fmla="*/ 18908 w 709"/>
                <a:gd name="T1" fmla="*/ 43762 h 453"/>
                <a:gd name="T2" fmla="*/ 21798 w 709"/>
                <a:gd name="T3" fmla="*/ 39109 h 453"/>
                <a:gd name="T4" fmla="*/ 24611 w 709"/>
                <a:gd name="T5" fmla="*/ 35324 h 453"/>
                <a:gd name="T6" fmla="*/ 28444 w 709"/>
                <a:gd name="T7" fmla="*/ 35324 h 453"/>
                <a:gd name="T8" fmla="*/ 32199 w 709"/>
                <a:gd name="T9" fmla="*/ 35324 h 453"/>
                <a:gd name="T10" fmla="*/ 34941 w 709"/>
                <a:gd name="T11" fmla="*/ 36258 h 453"/>
                <a:gd name="T12" fmla="*/ 40742 w 709"/>
                <a:gd name="T13" fmla="*/ 36258 h 453"/>
                <a:gd name="T14" fmla="*/ 42506 w 709"/>
                <a:gd name="T15" fmla="*/ 31637 h 453"/>
                <a:gd name="T16" fmla="*/ 46347 w 709"/>
                <a:gd name="T17" fmla="*/ 30783 h 453"/>
                <a:gd name="T18" fmla="*/ 49207 w 709"/>
                <a:gd name="T19" fmla="*/ 29918 h 453"/>
                <a:gd name="T20" fmla="*/ 49207 w 709"/>
                <a:gd name="T21" fmla="*/ 31637 h 453"/>
                <a:gd name="T22" fmla="*/ 48217 w 709"/>
                <a:gd name="T23" fmla="*/ 36258 h 453"/>
                <a:gd name="T24" fmla="*/ 44442 w 709"/>
                <a:gd name="T25" fmla="*/ 36258 h 453"/>
                <a:gd name="T26" fmla="*/ 44442 w 709"/>
                <a:gd name="T27" fmla="*/ 39990 h 453"/>
                <a:gd name="T28" fmla="*/ 45384 w 709"/>
                <a:gd name="T29" fmla="*/ 44809 h 453"/>
                <a:gd name="T30" fmla="*/ 47351 w 709"/>
                <a:gd name="T31" fmla="*/ 50294 h 453"/>
                <a:gd name="T32" fmla="*/ 50113 w 709"/>
                <a:gd name="T33" fmla="*/ 50294 h 453"/>
                <a:gd name="T34" fmla="*/ 51105 w 709"/>
                <a:gd name="T35" fmla="*/ 48435 h 453"/>
                <a:gd name="T36" fmla="*/ 53876 w 709"/>
                <a:gd name="T37" fmla="*/ 45695 h 453"/>
                <a:gd name="T38" fmla="*/ 53014 w 709"/>
                <a:gd name="T39" fmla="*/ 42866 h 453"/>
                <a:gd name="T40" fmla="*/ 54940 w 709"/>
                <a:gd name="T41" fmla="*/ 41908 h 453"/>
                <a:gd name="T42" fmla="*/ 55846 w 709"/>
                <a:gd name="T43" fmla="*/ 41132 h 453"/>
                <a:gd name="T44" fmla="*/ 53876 w 709"/>
                <a:gd name="T45" fmla="*/ 38288 h 453"/>
                <a:gd name="T46" fmla="*/ 53014 w 709"/>
                <a:gd name="T47" fmla="*/ 34487 h 453"/>
                <a:gd name="T48" fmla="*/ 57725 w 709"/>
                <a:gd name="T49" fmla="*/ 32542 h 453"/>
                <a:gd name="T50" fmla="*/ 63389 w 709"/>
                <a:gd name="T51" fmla="*/ 31637 h 453"/>
                <a:gd name="T52" fmla="*/ 67215 w 709"/>
                <a:gd name="T53" fmla="*/ 28813 h 453"/>
                <a:gd name="T54" fmla="*/ 71927 w 709"/>
                <a:gd name="T55" fmla="*/ 27080 h 453"/>
                <a:gd name="T56" fmla="*/ 72845 w 709"/>
                <a:gd name="T57" fmla="*/ 26146 h 453"/>
                <a:gd name="T58" fmla="*/ 72845 w 709"/>
                <a:gd name="T59" fmla="*/ 25156 h 453"/>
                <a:gd name="T60" fmla="*/ 69944 w 709"/>
                <a:gd name="T61" fmla="*/ 22379 h 453"/>
                <a:gd name="T62" fmla="*/ 72845 w 709"/>
                <a:gd name="T63" fmla="*/ 20449 h 453"/>
                <a:gd name="T64" fmla="*/ 73666 w 709"/>
                <a:gd name="T65" fmla="*/ 20449 h 453"/>
                <a:gd name="T66" fmla="*/ 80369 w 709"/>
                <a:gd name="T67" fmla="*/ 23327 h 453"/>
                <a:gd name="T68" fmla="*/ 81288 w 709"/>
                <a:gd name="T69" fmla="*/ 21474 h 453"/>
                <a:gd name="T70" fmla="*/ 76564 w 709"/>
                <a:gd name="T71" fmla="*/ 15895 h 453"/>
                <a:gd name="T72" fmla="*/ 72845 w 709"/>
                <a:gd name="T73" fmla="*/ 12958 h 453"/>
                <a:gd name="T74" fmla="*/ 68081 w 709"/>
                <a:gd name="T75" fmla="*/ 11213 h 453"/>
                <a:gd name="T76" fmla="*/ 65257 w 709"/>
                <a:gd name="T77" fmla="*/ 11213 h 453"/>
                <a:gd name="T78" fmla="*/ 62559 w 709"/>
                <a:gd name="T79" fmla="*/ 10282 h 453"/>
                <a:gd name="T80" fmla="*/ 57725 w 709"/>
                <a:gd name="T81" fmla="*/ 8385 h 453"/>
                <a:gd name="T82" fmla="*/ 53876 w 709"/>
                <a:gd name="T83" fmla="*/ 7534 h 453"/>
                <a:gd name="T84" fmla="*/ 52037 w 709"/>
                <a:gd name="T85" fmla="*/ 8385 h 453"/>
                <a:gd name="T86" fmla="*/ 51105 w 709"/>
                <a:gd name="T87" fmla="*/ 9297 h 453"/>
                <a:gd name="T88" fmla="*/ 48217 w 709"/>
                <a:gd name="T89" fmla="*/ 9297 h 453"/>
                <a:gd name="T90" fmla="*/ 44442 w 709"/>
                <a:gd name="T91" fmla="*/ 9297 h 453"/>
                <a:gd name="T92" fmla="*/ 41689 w 709"/>
                <a:gd name="T93" fmla="*/ 10282 h 453"/>
                <a:gd name="T94" fmla="*/ 40742 w 709"/>
                <a:gd name="T95" fmla="*/ 9297 h 453"/>
                <a:gd name="T96" fmla="*/ 34041 w 709"/>
                <a:gd name="T97" fmla="*/ 4692 h 453"/>
                <a:gd name="T98" fmla="*/ 29405 w 709"/>
                <a:gd name="T99" fmla="*/ 5575 h 453"/>
                <a:gd name="T100" fmla="*/ 23580 w 709"/>
                <a:gd name="T101" fmla="*/ 2852 h 453"/>
                <a:gd name="T102" fmla="*/ 19852 w 709"/>
                <a:gd name="T103" fmla="*/ 2852 h 453"/>
                <a:gd name="T104" fmla="*/ 18908 w 709"/>
                <a:gd name="T105" fmla="*/ 1884 h 453"/>
                <a:gd name="T106" fmla="*/ 12239 w 709"/>
                <a:gd name="T107" fmla="*/ 909 h 453"/>
                <a:gd name="T108" fmla="*/ 10481 w 709"/>
                <a:gd name="T109" fmla="*/ 909 h 453"/>
                <a:gd name="T110" fmla="*/ 8517 w 709"/>
                <a:gd name="T111" fmla="*/ 3698 h 453"/>
                <a:gd name="T112" fmla="*/ 1969 w 709"/>
                <a:gd name="T113" fmla="*/ 3698 h 453"/>
                <a:gd name="T114" fmla="*/ 17037 w 709"/>
                <a:gd name="T115" fmla="*/ 44809 h 45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09"/>
                <a:gd name="T175" fmla="*/ 0 h 453"/>
                <a:gd name="T176" fmla="*/ 709 w 709"/>
                <a:gd name="T177" fmla="*/ 453 h 45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09" h="453">
                  <a:moveTo>
                    <a:pt x="149" y="396"/>
                  </a:moveTo>
                  <a:lnTo>
                    <a:pt x="165" y="387"/>
                  </a:lnTo>
                  <a:lnTo>
                    <a:pt x="173" y="363"/>
                  </a:lnTo>
                  <a:lnTo>
                    <a:pt x="190" y="346"/>
                  </a:lnTo>
                  <a:lnTo>
                    <a:pt x="198" y="321"/>
                  </a:lnTo>
                  <a:lnTo>
                    <a:pt x="215" y="313"/>
                  </a:lnTo>
                  <a:lnTo>
                    <a:pt x="231" y="305"/>
                  </a:lnTo>
                  <a:lnTo>
                    <a:pt x="248" y="313"/>
                  </a:lnTo>
                  <a:lnTo>
                    <a:pt x="264" y="313"/>
                  </a:lnTo>
                  <a:lnTo>
                    <a:pt x="281" y="313"/>
                  </a:lnTo>
                  <a:lnTo>
                    <a:pt x="289" y="305"/>
                  </a:lnTo>
                  <a:lnTo>
                    <a:pt x="305" y="321"/>
                  </a:lnTo>
                  <a:lnTo>
                    <a:pt x="322" y="313"/>
                  </a:lnTo>
                  <a:lnTo>
                    <a:pt x="355" y="321"/>
                  </a:lnTo>
                  <a:lnTo>
                    <a:pt x="371" y="313"/>
                  </a:lnTo>
                  <a:lnTo>
                    <a:pt x="371" y="280"/>
                  </a:lnTo>
                  <a:lnTo>
                    <a:pt x="396" y="255"/>
                  </a:lnTo>
                  <a:lnTo>
                    <a:pt x="404" y="272"/>
                  </a:lnTo>
                  <a:lnTo>
                    <a:pt x="413" y="280"/>
                  </a:lnTo>
                  <a:lnTo>
                    <a:pt x="429" y="264"/>
                  </a:lnTo>
                  <a:lnTo>
                    <a:pt x="437" y="255"/>
                  </a:lnTo>
                  <a:lnTo>
                    <a:pt x="429" y="280"/>
                  </a:lnTo>
                  <a:lnTo>
                    <a:pt x="421" y="297"/>
                  </a:lnTo>
                  <a:lnTo>
                    <a:pt x="421" y="321"/>
                  </a:lnTo>
                  <a:lnTo>
                    <a:pt x="396" y="321"/>
                  </a:lnTo>
                  <a:lnTo>
                    <a:pt x="388" y="321"/>
                  </a:lnTo>
                  <a:lnTo>
                    <a:pt x="388" y="338"/>
                  </a:lnTo>
                  <a:lnTo>
                    <a:pt x="388" y="354"/>
                  </a:lnTo>
                  <a:lnTo>
                    <a:pt x="388" y="379"/>
                  </a:lnTo>
                  <a:lnTo>
                    <a:pt x="396" y="396"/>
                  </a:lnTo>
                  <a:lnTo>
                    <a:pt x="404" y="412"/>
                  </a:lnTo>
                  <a:lnTo>
                    <a:pt x="413" y="445"/>
                  </a:lnTo>
                  <a:lnTo>
                    <a:pt x="421" y="453"/>
                  </a:lnTo>
                  <a:lnTo>
                    <a:pt x="437" y="445"/>
                  </a:lnTo>
                  <a:lnTo>
                    <a:pt x="446" y="437"/>
                  </a:lnTo>
                  <a:lnTo>
                    <a:pt x="446" y="429"/>
                  </a:lnTo>
                  <a:lnTo>
                    <a:pt x="462" y="420"/>
                  </a:lnTo>
                  <a:lnTo>
                    <a:pt x="470" y="404"/>
                  </a:lnTo>
                  <a:lnTo>
                    <a:pt x="470" y="396"/>
                  </a:lnTo>
                  <a:lnTo>
                    <a:pt x="462" y="379"/>
                  </a:lnTo>
                  <a:lnTo>
                    <a:pt x="462" y="371"/>
                  </a:lnTo>
                  <a:lnTo>
                    <a:pt x="479" y="371"/>
                  </a:lnTo>
                  <a:lnTo>
                    <a:pt x="487" y="363"/>
                  </a:lnTo>
                  <a:lnTo>
                    <a:pt x="479" y="354"/>
                  </a:lnTo>
                  <a:lnTo>
                    <a:pt x="470" y="338"/>
                  </a:lnTo>
                  <a:lnTo>
                    <a:pt x="462" y="330"/>
                  </a:lnTo>
                  <a:lnTo>
                    <a:pt x="462" y="305"/>
                  </a:lnTo>
                  <a:lnTo>
                    <a:pt x="479" y="297"/>
                  </a:lnTo>
                  <a:lnTo>
                    <a:pt x="503" y="288"/>
                  </a:lnTo>
                  <a:lnTo>
                    <a:pt x="536" y="288"/>
                  </a:lnTo>
                  <a:lnTo>
                    <a:pt x="553" y="280"/>
                  </a:lnTo>
                  <a:lnTo>
                    <a:pt x="569" y="264"/>
                  </a:lnTo>
                  <a:lnTo>
                    <a:pt x="586" y="255"/>
                  </a:lnTo>
                  <a:lnTo>
                    <a:pt x="610" y="247"/>
                  </a:lnTo>
                  <a:lnTo>
                    <a:pt x="627" y="239"/>
                  </a:lnTo>
                  <a:lnTo>
                    <a:pt x="643" y="239"/>
                  </a:lnTo>
                  <a:lnTo>
                    <a:pt x="635" y="231"/>
                  </a:lnTo>
                  <a:lnTo>
                    <a:pt x="635" y="222"/>
                  </a:lnTo>
                  <a:lnTo>
                    <a:pt x="610" y="206"/>
                  </a:lnTo>
                  <a:lnTo>
                    <a:pt x="610" y="198"/>
                  </a:lnTo>
                  <a:lnTo>
                    <a:pt x="627" y="198"/>
                  </a:lnTo>
                  <a:lnTo>
                    <a:pt x="635" y="181"/>
                  </a:lnTo>
                  <a:lnTo>
                    <a:pt x="635" y="165"/>
                  </a:lnTo>
                  <a:lnTo>
                    <a:pt x="643" y="181"/>
                  </a:lnTo>
                  <a:lnTo>
                    <a:pt x="685" y="206"/>
                  </a:lnTo>
                  <a:lnTo>
                    <a:pt x="701" y="206"/>
                  </a:lnTo>
                  <a:lnTo>
                    <a:pt x="709" y="198"/>
                  </a:lnTo>
                  <a:lnTo>
                    <a:pt x="709" y="190"/>
                  </a:lnTo>
                  <a:lnTo>
                    <a:pt x="685" y="165"/>
                  </a:lnTo>
                  <a:lnTo>
                    <a:pt x="668" y="140"/>
                  </a:lnTo>
                  <a:lnTo>
                    <a:pt x="660" y="124"/>
                  </a:lnTo>
                  <a:lnTo>
                    <a:pt x="635" y="115"/>
                  </a:lnTo>
                  <a:lnTo>
                    <a:pt x="619" y="107"/>
                  </a:lnTo>
                  <a:lnTo>
                    <a:pt x="594" y="99"/>
                  </a:lnTo>
                  <a:lnTo>
                    <a:pt x="586" y="99"/>
                  </a:lnTo>
                  <a:lnTo>
                    <a:pt x="569" y="99"/>
                  </a:lnTo>
                  <a:lnTo>
                    <a:pt x="553" y="91"/>
                  </a:lnTo>
                  <a:lnTo>
                    <a:pt x="545" y="91"/>
                  </a:lnTo>
                  <a:lnTo>
                    <a:pt x="520" y="82"/>
                  </a:lnTo>
                  <a:lnTo>
                    <a:pt x="503" y="74"/>
                  </a:lnTo>
                  <a:lnTo>
                    <a:pt x="487" y="66"/>
                  </a:lnTo>
                  <a:lnTo>
                    <a:pt x="470" y="66"/>
                  </a:lnTo>
                  <a:lnTo>
                    <a:pt x="462" y="66"/>
                  </a:lnTo>
                  <a:lnTo>
                    <a:pt x="454" y="74"/>
                  </a:lnTo>
                  <a:lnTo>
                    <a:pt x="454" y="91"/>
                  </a:lnTo>
                  <a:lnTo>
                    <a:pt x="446" y="82"/>
                  </a:lnTo>
                  <a:lnTo>
                    <a:pt x="437" y="82"/>
                  </a:lnTo>
                  <a:lnTo>
                    <a:pt x="421" y="82"/>
                  </a:lnTo>
                  <a:lnTo>
                    <a:pt x="404" y="82"/>
                  </a:lnTo>
                  <a:lnTo>
                    <a:pt x="388" y="82"/>
                  </a:lnTo>
                  <a:lnTo>
                    <a:pt x="380" y="74"/>
                  </a:lnTo>
                  <a:lnTo>
                    <a:pt x="363" y="91"/>
                  </a:lnTo>
                  <a:lnTo>
                    <a:pt x="355" y="91"/>
                  </a:lnTo>
                  <a:lnTo>
                    <a:pt x="355" y="82"/>
                  </a:lnTo>
                  <a:lnTo>
                    <a:pt x="338" y="66"/>
                  </a:lnTo>
                  <a:lnTo>
                    <a:pt x="297" y="41"/>
                  </a:lnTo>
                  <a:lnTo>
                    <a:pt x="272" y="49"/>
                  </a:lnTo>
                  <a:lnTo>
                    <a:pt x="256" y="49"/>
                  </a:lnTo>
                  <a:lnTo>
                    <a:pt x="239" y="41"/>
                  </a:lnTo>
                  <a:lnTo>
                    <a:pt x="206" y="25"/>
                  </a:lnTo>
                  <a:lnTo>
                    <a:pt x="198" y="16"/>
                  </a:lnTo>
                  <a:lnTo>
                    <a:pt x="173" y="25"/>
                  </a:lnTo>
                  <a:lnTo>
                    <a:pt x="165" y="25"/>
                  </a:lnTo>
                  <a:lnTo>
                    <a:pt x="165" y="16"/>
                  </a:lnTo>
                  <a:lnTo>
                    <a:pt x="149" y="8"/>
                  </a:lnTo>
                  <a:lnTo>
                    <a:pt x="107" y="8"/>
                  </a:lnTo>
                  <a:lnTo>
                    <a:pt x="83" y="0"/>
                  </a:lnTo>
                  <a:lnTo>
                    <a:pt x="91" y="8"/>
                  </a:lnTo>
                  <a:lnTo>
                    <a:pt x="83" y="25"/>
                  </a:lnTo>
                  <a:lnTo>
                    <a:pt x="74" y="33"/>
                  </a:lnTo>
                  <a:lnTo>
                    <a:pt x="33" y="33"/>
                  </a:lnTo>
                  <a:lnTo>
                    <a:pt x="17" y="33"/>
                  </a:lnTo>
                  <a:lnTo>
                    <a:pt x="0" y="49"/>
                  </a:lnTo>
                  <a:lnTo>
                    <a:pt x="149" y="396"/>
                  </a:lnTo>
                  <a:close/>
                </a:path>
              </a:pathLst>
            </a:custGeom>
            <a:solidFill>
              <a:schemeClr val="folHlink">
                <a:alpha val="41960"/>
              </a:schemeClr>
            </a:solidFill>
            <a:ln w="9525">
              <a:noFill/>
              <a:round/>
              <a:headEnd/>
              <a:tailEnd/>
            </a:ln>
          </p:spPr>
          <p:txBody>
            <a:bodyPr/>
            <a:lstStyle/>
            <a:p>
              <a:endParaRPr lang="en-US"/>
            </a:p>
          </p:txBody>
        </p:sp>
        <p:sp>
          <p:nvSpPr>
            <p:cNvPr id="73778" name="Freeform 33"/>
            <p:cNvSpPr>
              <a:spLocks/>
            </p:cNvSpPr>
            <p:nvPr/>
          </p:nvSpPr>
          <p:spPr bwMode="auto">
            <a:xfrm>
              <a:off x="4077" y="2874"/>
              <a:ext cx="32" cy="75"/>
            </a:xfrm>
            <a:custGeom>
              <a:avLst/>
              <a:gdLst>
                <a:gd name="T0" fmla="*/ 1880 w 25"/>
                <a:gd name="T1" fmla="*/ 0 h 58"/>
                <a:gd name="T2" fmla="*/ 1880 w 25"/>
                <a:gd name="T3" fmla="*/ 0 h 58"/>
                <a:gd name="T4" fmla="*/ 2710 w 25"/>
                <a:gd name="T5" fmla="*/ 4376 h 58"/>
                <a:gd name="T6" fmla="*/ 2710 w 25"/>
                <a:gd name="T7" fmla="*/ 5591 h 58"/>
                <a:gd name="T8" fmla="*/ 2710 w 25"/>
                <a:gd name="T9" fmla="*/ 7623 h 58"/>
                <a:gd name="T10" fmla="*/ 1880 w 25"/>
                <a:gd name="T11" fmla="*/ 7623 h 58"/>
                <a:gd name="T12" fmla="*/ 897 w 25"/>
                <a:gd name="T13" fmla="*/ 6647 h 58"/>
                <a:gd name="T14" fmla="*/ 0 w 25"/>
                <a:gd name="T15" fmla="*/ 4376 h 58"/>
                <a:gd name="T16" fmla="*/ 0 w 25"/>
                <a:gd name="T17" fmla="*/ 4376 h 58"/>
                <a:gd name="T18" fmla="*/ 1880 w 25"/>
                <a:gd name="T19" fmla="*/ 0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58"/>
                <a:gd name="T32" fmla="*/ 25 w 25"/>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58">
                  <a:moveTo>
                    <a:pt x="17" y="0"/>
                  </a:moveTo>
                  <a:lnTo>
                    <a:pt x="17" y="0"/>
                  </a:lnTo>
                  <a:lnTo>
                    <a:pt x="25" y="33"/>
                  </a:lnTo>
                  <a:lnTo>
                    <a:pt x="25" y="42"/>
                  </a:lnTo>
                  <a:lnTo>
                    <a:pt x="25" y="58"/>
                  </a:lnTo>
                  <a:lnTo>
                    <a:pt x="17" y="58"/>
                  </a:lnTo>
                  <a:lnTo>
                    <a:pt x="8" y="50"/>
                  </a:lnTo>
                  <a:lnTo>
                    <a:pt x="0" y="33"/>
                  </a:lnTo>
                  <a:lnTo>
                    <a:pt x="17" y="0"/>
                  </a:lnTo>
                  <a:close/>
                </a:path>
              </a:pathLst>
            </a:custGeom>
            <a:solidFill>
              <a:schemeClr val="folHlink">
                <a:alpha val="41960"/>
              </a:schemeClr>
            </a:solidFill>
            <a:ln w="9525">
              <a:noFill/>
              <a:round/>
              <a:headEnd/>
              <a:tailEnd/>
            </a:ln>
          </p:spPr>
          <p:txBody>
            <a:bodyPr/>
            <a:lstStyle/>
            <a:p>
              <a:endParaRPr lang="en-US"/>
            </a:p>
          </p:txBody>
        </p:sp>
        <p:sp>
          <p:nvSpPr>
            <p:cNvPr id="73779" name="Freeform 34"/>
            <p:cNvSpPr>
              <a:spLocks/>
            </p:cNvSpPr>
            <p:nvPr/>
          </p:nvSpPr>
          <p:spPr bwMode="auto">
            <a:xfrm>
              <a:off x="4172" y="1184"/>
              <a:ext cx="64" cy="52"/>
            </a:xfrm>
            <a:custGeom>
              <a:avLst/>
              <a:gdLst>
                <a:gd name="T0" fmla="*/ 0 w 50"/>
                <a:gd name="T1" fmla="*/ 2344 h 41"/>
                <a:gd name="T2" fmla="*/ 0 w 50"/>
                <a:gd name="T3" fmla="*/ 714 h 41"/>
                <a:gd name="T4" fmla="*/ 0 w 50"/>
                <a:gd name="T5" fmla="*/ 714 h 41"/>
                <a:gd name="T6" fmla="*/ 979 w 50"/>
                <a:gd name="T7" fmla="*/ 0 h 41"/>
                <a:gd name="T8" fmla="*/ 1880 w 50"/>
                <a:gd name="T9" fmla="*/ 714 h 41"/>
                <a:gd name="T10" fmla="*/ 3597 w 50"/>
                <a:gd name="T11" fmla="*/ 0 h 41"/>
                <a:gd name="T12" fmla="*/ 4604 w 50"/>
                <a:gd name="T13" fmla="*/ 714 h 41"/>
                <a:gd name="T14" fmla="*/ 4604 w 50"/>
                <a:gd name="T15" fmla="*/ 1630 h 41"/>
                <a:gd name="T16" fmla="*/ 4604 w 50"/>
                <a:gd name="T17" fmla="*/ 2344 h 41"/>
                <a:gd name="T18" fmla="*/ 5448 w 50"/>
                <a:gd name="T19" fmla="*/ 3011 h 41"/>
                <a:gd name="T20" fmla="*/ 4604 w 50"/>
                <a:gd name="T21" fmla="*/ 3011 h 41"/>
                <a:gd name="T22" fmla="*/ 2710 w 50"/>
                <a:gd name="T23" fmla="*/ 3011 h 41"/>
                <a:gd name="T24" fmla="*/ 1880 w 50"/>
                <a:gd name="T25" fmla="*/ 3011 h 41"/>
                <a:gd name="T26" fmla="*/ 979 w 50"/>
                <a:gd name="T27" fmla="*/ 3771 h 41"/>
                <a:gd name="T28" fmla="*/ 0 w 50"/>
                <a:gd name="T29" fmla="*/ 3011 h 41"/>
                <a:gd name="T30" fmla="*/ 0 w 50"/>
                <a:gd name="T31" fmla="*/ 2344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0"/>
                <a:gd name="T49" fmla="*/ 0 h 41"/>
                <a:gd name="T50" fmla="*/ 50 w 50"/>
                <a:gd name="T51" fmla="*/ 41 h 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0" h="41">
                  <a:moveTo>
                    <a:pt x="0" y="25"/>
                  </a:moveTo>
                  <a:lnTo>
                    <a:pt x="0" y="8"/>
                  </a:lnTo>
                  <a:lnTo>
                    <a:pt x="9" y="0"/>
                  </a:lnTo>
                  <a:lnTo>
                    <a:pt x="17" y="8"/>
                  </a:lnTo>
                  <a:lnTo>
                    <a:pt x="33" y="0"/>
                  </a:lnTo>
                  <a:lnTo>
                    <a:pt x="42" y="8"/>
                  </a:lnTo>
                  <a:lnTo>
                    <a:pt x="42" y="17"/>
                  </a:lnTo>
                  <a:lnTo>
                    <a:pt x="42" y="25"/>
                  </a:lnTo>
                  <a:lnTo>
                    <a:pt x="50" y="33"/>
                  </a:lnTo>
                  <a:lnTo>
                    <a:pt x="42" y="33"/>
                  </a:lnTo>
                  <a:lnTo>
                    <a:pt x="25" y="33"/>
                  </a:lnTo>
                  <a:lnTo>
                    <a:pt x="17" y="33"/>
                  </a:lnTo>
                  <a:lnTo>
                    <a:pt x="9" y="41"/>
                  </a:lnTo>
                  <a:lnTo>
                    <a:pt x="0" y="33"/>
                  </a:lnTo>
                  <a:lnTo>
                    <a:pt x="0" y="25"/>
                  </a:lnTo>
                  <a:close/>
                </a:path>
              </a:pathLst>
            </a:custGeom>
            <a:solidFill>
              <a:schemeClr val="folHlink">
                <a:alpha val="41960"/>
              </a:schemeClr>
            </a:solidFill>
            <a:ln w="9525">
              <a:noFill/>
              <a:round/>
              <a:headEnd/>
              <a:tailEnd/>
            </a:ln>
          </p:spPr>
          <p:txBody>
            <a:bodyPr/>
            <a:lstStyle/>
            <a:p>
              <a:endParaRPr lang="en-US"/>
            </a:p>
          </p:txBody>
        </p:sp>
        <p:sp>
          <p:nvSpPr>
            <p:cNvPr id="73780" name="Freeform 35"/>
            <p:cNvSpPr>
              <a:spLocks/>
            </p:cNvSpPr>
            <p:nvPr/>
          </p:nvSpPr>
          <p:spPr bwMode="auto">
            <a:xfrm>
              <a:off x="4246" y="1226"/>
              <a:ext cx="32" cy="1"/>
            </a:xfrm>
            <a:custGeom>
              <a:avLst/>
              <a:gdLst>
                <a:gd name="T0" fmla="*/ 0 w 25"/>
                <a:gd name="T1" fmla="*/ 0 h 1"/>
                <a:gd name="T2" fmla="*/ 897 w 25"/>
                <a:gd name="T3" fmla="*/ 0 h 1"/>
                <a:gd name="T4" fmla="*/ 2710 w 25"/>
                <a:gd name="T5" fmla="*/ 0 h 1"/>
                <a:gd name="T6" fmla="*/ 1880 w 25"/>
                <a:gd name="T7" fmla="*/ 0 h 1"/>
                <a:gd name="T8" fmla="*/ 0 w 25"/>
                <a:gd name="T9" fmla="*/ 0 h 1"/>
                <a:gd name="T10" fmla="*/ 0 60000 65536"/>
                <a:gd name="T11" fmla="*/ 0 60000 65536"/>
                <a:gd name="T12" fmla="*/ 0 60000 65536"/>
                <a:gd name="T13" fmla="*/ 0 60000 65536"/>
                <a:gd name="T14" fmla="*/ 0 60000 65536"/>
                <a:gd name="T15" fmla="*/ 0 w 25"/>
                <a:gd name="T16" fmla="*/ 0 h 1"/>
                <a:gd name="T17" fmla="*/ 25 w 25"/>
                <a:gd name="T18" fmla="*/ 1 h 1"/>
              </a:gdLst>
              <a:ahLst/>
              <a:cxnLst>
                <a:cxn ang="T10">
                  <a:pos x="T0" y="T1"/>
                </a:cxn>
                <a:cxn ang="T11">
                  <a:pos x="T2" y="T3"/>
                </a:cxn>
                <a:cxn ang="T12">
                  <a:pos x="T4" y="T5"/>
                </a:cxn>
                <a:cxn ang="T13">
                  <a:pos x="T6" y="T7"/>
                </a:cxn>
                <a:cxn ang="T14">
                  <a:pos x="T8" y="T9"/>
                </a:cxn>
              </a:cxnLst>
              <a:rect l="T15" t="T16" r="T17" b="T18"/>
              <a:pathLst>
                <a:path w="25" h="1">
                  <a:moveTo>
                    <a:pt x="0" y="0"/>
                  </a:moveTo>
                  <a:lnTo>
                    <a:pt x="8" y="0"/>
                  </a:lnTo>
                  <a:lnTo>
                    <a:pt x="25" y="0"/>
                  </a:lnTo>
                  <a:lnTo>
                    <a:pt x="17" y="0"/>
                  </a:lnTo>
                  <a:lnTo>
                    <a:pt x="0" y="0"/>
                  </a:lnTo>
                  <a:close/>
                </a:path>
              </a:pathLst>
            </a:custGeom>
            <a:solidFill>
              <a:schemeClr val="folHlink">
                <a:alpha val="41960"/>
              </a:schemeClr>
            </a:solidFill>
            <a:ln w="9525">
              <a:noFill/>
              <a:round/>
              <a:headEnd/>
              <a:tailEnd/>
            </a:ln>
          </p:spPr>
          <p:txBody>
            <a:bodyPr/>
            <a:lstStyle/>
            <a:p>
              <a:endParaRPr lang="en-US"/>
            </a:p>
          </p:txBody>
        </p:sp>
        <p:sp>
          <p:nvSpPr>
            <p:cNvPr id="73781" name="Freeform 36"/>
            <p:cNvSpPr>
              <a:spLocks/>
            </p:cNvSpPr>
            <p:nvPr/>
          </p:nvSpPr>
          <p:spPr bwMode="auto">
            <a:xfrm>
              <a:off x="4288" y="2832"/>
              <a:ext cx="22" cy="22"/>
            </a:xfrm>
            <a:custGeom>
              <a:avLst/>
              <a:gdLst>
                <a:gd name="T0" fmla="*/ 0 w 17"/>
                <a:gd name="T1" fmla="*/ 1281 h 17"/>
                <a:gd name="T2" fmla="*/ 1038 w 17"/>
                <a:gd name="T3" fmla="*/ 0 h 17"/>
                <a:gd name="T4" fmla="*/ 1038 w 17"/>
                <a:gd name="T5" fmla="*/ 0 h 17"/>
                <a:gd name="T6" fmla="*/ 2249 w 17"/>
                <a:gd name="T7" fmla="*/ 1281 h 17"/>
                <a:gd name="T8" fmla="*/ 1038 w 17"/>
                <a:gd name="T9" fmla="*/ 2249 h 17"/>
                <a:gd name="T10" fmla="*/ 0 w 17"/>
                <a:gd name="T11" fmla="*/ 1281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0" y="9"/>
                  </a:moveTo>
                  <a:lnTo>
                    <a:pt x="8" y="0"/>
                  </a:lnTo>
                  <a:lnTo>
                    <a:pt x="17" y="9"/>
                  </a:lnTo>
                  <a:lnTo>
                    <a:pt x="8" y="17"/>
                  </a:lnTo>
                  <a:lnTo>
                    <a:pt x="0" y="9"/>
                  </a:lnTo>
                  <a:close/>
                </a:path>
              </a:pathLst>
            </a:custGeom>
            <a:solidFill>
              <a:schemeClr val="folHlink">
                <a:alpha val="41960"/>
              </a:schemeClr>
            </a:solidFill>
            <a:ln w="9525">
              <a:noFill/>
              <a:round/>
              <a:headEnd/>
              <a:tailEnd/>
            </a:ln>
          </p:spPr>
          <p:txBody>
            <a:bodyPr/>
            <a:lstStyle/>
            <a:p>
              <a:endParaRPr lang="en-US"/>
            </a:p>
          </p:txBody>
        </p:sp>
        <p:sp>
          <p:nvSpPr>
            <p:cNvPr id="73782" name="Freeform 37"/>
            <p:cNvSpPr>
              <a:spLocks/>
            </p:cNvSpPr>
            <p:nvPr/>
          </p:nvSpPr>
          <p:spPr bwMode="auto">
            <a:xfrm>
              <a:off x="4299" y="2812"/>
              <a:ext cx="22" cy="10"/>
            </a:xfrm>
            <a:custGeom>
              <a:avLst/>
              <a:gdLst>
                <a:gd name="T0" fmla="*/ 0 w 17"/>
                <a:gd name="T1" fmla="*/ 0 h 8"/>
                <a:gd name="T2" fmla="*/ 0 w 17"/>
                <a:gd name="T3" fmla="*/ 0 h 8"/>
                <a:gd name="T4" fmla="*/ 2249 w 17"/>
                <a:gd name="T5" fmla="*/ 0 h 8"/>
                <a:gd name="T6" fmla="*/ 2249 w 17"/>
                <a:gd name="T7" fmla="*/ 0 h 8"/>
                <a:gd name="T8" fmla="*/ 1281 w 17"/>
                <a:gd name="T9" fmla="*/ 530 h 8"/>
                <a:gd name="T10" fmla="*/ 1281 w 17"/>
                <a:gd name="T11" fmla="*/ 530 h 8"/>
                <a:gd name="T12" fmla="*/ 1281 w 17"/>
                <a:gd name="T13" fmla="*/ 0 h 8"/>
                <a:gd name="T14" fmla="*/ 0 w 17"/>
                <a:gd name="T15" fmla="*/ 0 h 8"/>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8"/>
                <a:gd name="T26" fmla="*/ 17 w 17"/>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8">
                  <a:moveTo>
                    <a:pt x="0" y="0"/>
                  </a:moveTo>
                  <a:lnTo>
                    <a:pt x="0" y="0"/>
                  </a:lnTo>
                  <a:lnTo>
                    <a:pt x="17" y="0"/>
                  </a:lnTo>
                  <a:lnTo>
                    <a:pt x="9" y="8"/>
                  </a:lnTo>
                  <a:lnTo>
                    <a:pt x="9" y="0"/>
                  </a:lnTo>
                  <a:lnTo>
                    <a:pt x="0" y="0"/>
                  </a:lnTo>
                  <a:close/>
                </a:path>
              </a:pathLst>
            </a:custGeom>
            <a:solidFill>
              <a:schemeClr val="folHlink">
                <a:alpha val="41960"/>
              </a:schemeClr>
            </a:solidFill>
            <a:ln w="9525">
              <a:noFill/>
              <a:round/>
              <a:headEnd/>
              <a:tailEnd/>
            </a:ln>
          </p:spPr>
          <p:txBody>
            <a:bodyPr/>
            <a:lstStyle/>
            <a:p>
              <a:endParaRPr lang="en-US"/>
            </a:p>
          </p:txBody>
        </p:sp>
        <p:sp>
          <p:nvSpPr>
            <p:cNvPr id="73783" name="Freeform 38"/>
            <p:cNvSpPr>
              <a:spLocks/>
            </p:cNvSpPr>
            <p:nvPr/>
          </p:nvSpPr>
          <p:spPr bwMode="auto">
            <a:xfrm>
              <a:off x="4299" y="2790"/>
              <a:ext cx="11" cy="1"/>
            </a:xfrm>
            <a:custGeom>
              <a:avLst/>
              <a:gdLst>
                <a:gd name="T0" fmla="*/ 0 w 9"/>
                <a:gd name="T1" fmla="*/ 0 h 1"/>
                <a:gd name="T2" fmla="*/ 0 w 9"/>
                <a:gd name="T3" fmla="*/ 0 h 1"/>
                <a:gd name="T4" fmla="*/ 395 w 9"/>
                <a:gd name="T5" fmla="*/ 0 h 1"/>
                <a:gd name="T6" fmla="*/ 395 w 9"/>
                <a:gd name="T7" fmla="*/ 0 h 1"/>
                <a:gd name="T8" fmla="*/ 395 w 9"/>
                <a:gd name="T9" fmla="*/ 0 h 1"/>
                <a:gd name="T10" fmla="*/ 395 w 9"/>
                <a:gd name="T11" fmla="*/ 0 h 1"/>
                <a:gd name="T12" fmla="*/ 0 w 9"/>
                <a:gd name="T13" fmla="*/ 0 h 1"/>
                <a:gd name="T14" fmla="*/ 0 60000 65536"/>
                <a:gd name="T15" fmla="*/ 0 60000 65536"/>
                <a:gd name="T16" fmla="*/ 0 60000 65536"/>
                <a:gd name="T17" fmla="*/ 0 60000 65536"/>
                <a:gd name="T18" fmla="*/ 0 60000 65536"/>
                <a:gd name="T19" fmla="*/ 0 60000 65536"/>
                <a:gd name="T20" fmla="*/ 0 60000 65536"/>
                <a:gd name="T21" fmla="*/ 0 w 9"/>
                <a:gd name="T22" fmla="*/ 0 h 1"/>
                <a:gd name="T23" fmla="*/ 9 w 9"/>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
                  <a:moveTo>
                    <a:pt x="0" y="0"/>
                  </a:moveTo>
                  <a:lnTo>
                    <a:pt x="0" y="0"/>
                  </a:lnTo>
                  <a:lnTo>
                    <a:pt x="9" y="0"/>
                  </a:lnTo>
                  <a:lnTo>
                    <a:pt x="0" y="0"/>
                  </a:lnTo>
                  <a:close/>
                </a:path>
              </a:pathLst>
            </a:custGeom>
            <a:solidFill>
              <a:schemeClr val="folHlink">
                <a:alpha val="41960"/>
              </a:schemeClr>
            </a:solidFill>
            <a:ln w="9525">
              <a:noFill/>
              <a:round/>
              <a:headEnd/>
              <a:tailEnd/>
            </a:ln>
          </p:spPr>
          <p:txBody>
            <a:bodyPr/>
            <a:lstStyle/>
            <a:p>
              <a:endParaRPr lang="en-US"/>
            </a:p>
          </p:txBody>
        </p:sp>
        <p:sp>
          <p:nvSpPr>
            <p:cNvPr id="73784" name="Freeform 39"/>
            <p:cNvSpPr>
              <a:spLocks/>
            </p:cNvSpPr>
            <p:nvPr/>
          </p:nvSpPr>
          <p:spPr bwMode="auto">
            <a:xfrm>
              <a:off x="4755" y="3235"/>
              <a:ext cx="20" cy="20"/>
            </a:xfrm>
            <a:custGeom>
              <a:avLst/>
              <a:gdLst>
                <a:gd name="T0" fmla="*/ 0 w 16"/>
                <a:gd name="T1" fmla="*/ 0 h 16"/>
                <a:gd name="T2" fmla="*/ 0 w 16"/>
                <a:gd name="T3" fmla="*/ 0 h 16"/>
                <a:gd name="T4" fmla="*/ 530 w 16"/>
                <a:gd name="T5" fmla="*/ 0 h 16"/>
                <a:gd name="T6" fmla="*/ 1102 w 16"/>
                <a:gd name="T7" fmla="*/ 530 h 16"/>
                <a:gd name="T8" fmla="*/ 1102 w 16"/>
                <a:gd name="T9" fmla="*/ 1102 h 16"/>
                <a:gd name="T10" fmla="*/ 530 w 16"/>
                <a:gd name="T11" fmla="*/ 1102 h 16"/>
                <a:gd name="T12" fmla="*/ 0 w 16"/>
                <a:gd name="T13" fmla="*/ 530 h 16"/>
                <a:gd name="T14" fmla="*/ 0 w 16"/>
                <a:gd name="T15" fmla="*/ 0 h 16"/>
                <a:gd name="T16" fmla="*/ 0 w 16"/>
                <a:gd name="T17" fmla="*/ 0 h 16"/>
                <a:gd name="T18" fmla="*/ 0 w 1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6"/>
                <a:gd name="T32" fmla="*/ 16 w 1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6">
                  <a:moveTo>
                    <a:pt x="0" y="0"/>
                  </a:moveTo>
                  <a:lnTo>
                    <a:pt x="0" y="0"/>
                  </a:lnTo>
                  <a:lnTo>
                    <a:pt x="8" y="0"/>
                  </a:lnTo>
                  <a:lnTo>
                    <a:pt x="16" y="8"/>
                  </a:lnTo>
                  <a:lnTo>
                    <a:pt x="16" y="16"/>
                  </a:lnTo>
                  <a:lnTo>
                    <a:pt x="8" y="16"/>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785" name="Freeform 40"/>
            <p:cNvSpPr>
              <a:spLocks/>
            </p:cNvSpPr>
            <p:nvPr/>
          </p:nvSpPr>
          <p:spPr bwMode="auto">
            <a:xfrm>
              <a:off x="4532" y="3076"/>
              <a:ext cx="11" cy="20"/>
            </a:xfrm>
            <a:custGeom>
              <a:avLst/>
              <a:gdLst>
                <a:gd name="T0" fmla="*/ 0 w 8"/>
                <a:gd name="T1" fmla="*/ 530 h 16"/>
                <a:gd name="T2" fmla="*/ 0 w 8"/>
                <a:gd name="T3" fmla="*/ 0 h 16"/>
                <a:gd name="T4" fmla="*/ 3462 w 8"/>
                <a:gd name="T5" fmla="*/ 530 h 16"/>
                <a:gd name="T6" fmla="*/ 3462 w 8"/>
                <a:gd name="T7" fmla="*/ 1102 h 16"/>
                <a:gd name="T8" fmla="*/ 0 w 8"/>
                <a:gd name="T9" fmla="*/ 530 h 16"/>
                <a:gd name="T10" fmla="*/ 0 60000 65536"/>
                <a:gd name="T11" fmla="*/ 0 60000 65536"/>
                <a:gd name="T12" fmla="*/ 0 60000 65536"/>
                <a:gd name="T13" fmla="*/ 0 60000 65536"/>
                <a:gd name="T14" fmla="*/ 0 60000 65536"/>
                <a:gd name="T15" fmla="*/ 0 w 8"/>
                <a:gd name="T16" fmla="*/ 0 h 16"/>
                <a:gd name="T17" fmla="*/ 8 w 8"/>
                <a:gd name="T18" fmla="*/ 16 h 16"/>
              </a:gdLst>
              <a:ahLst/>
              <a:cxnLst>
                <a:cxn ang="T10">
                  <a:pos x="T0" y="T1"/>
                </a:cxn>
                <a:cxn ang="T11">
                  <a:pos x="T2" y="T3"/>
                </a:cxn>
                <a:cxn ang="T12">
                  <a:pos x="T4" y="T5"/>
                </a:cxn>
                <a:cxn ang="T13">
                  <a:pos x="T6" y="T7"/>
                </a:cxn>
                <a:cxn ang="T14">
                  <a:pos x="T8" y="T9"/>
                </a:cxn>
              </a:cxnLst>
              <a:rect l="T15" t="T16" r="T17" b="T18"/>
              <a:pathLst>
                <a:path w="8" h="16">
                  <a:moveTo>
                    <a:pt x="0" y="8"/>
                  </a:moveTo>
                  <a:lnTo>
                    <a:pt x="0" y="0"/>
                  </a:lnTo>
                  <a:lnTo>
                    <a:pt x="8" y="8"/>
                  </a:lnTo>
                  <a:lnTo>
                    <a:pt x="8" y="16"/>
                  </a:lnTo>
                  <a:lnTo>
                    <a:pt x="0" y="8"/>
                  </a:lnTo>
                  <a:close/>
                </a:path>
              </a:pathLst>
            </a:custGeom>
            <a:solidFill>
              <a:schemeClr val="folHlink">
                <a:alpha val="41960"/>
              </a:schemeClr>
            </a:solidFill>
            <a:ln w="9525">
              <a:noFill/>
              <a:round/>
              <a:headEnd/>
              <a:tailEnd/>
            </a:ln>
          </p:spPr>
          <p:txBody>
            <a:bodyPr/>
            <a:lstStyle/>
            <a:p>
              <a:endParaRPr lang="en-US"/>
            </a:p>
          </p:txBody>
        </p:sp>
        <p:sp>
          <p:nvSpPr>
            <p:cNvPr id="73786" name="Freeform 41"/>
            <p:cNvSpPr>
              <a:spLocks/>
            </p:cNvSpPr>
            <p:nvPr/>
          </p:nvSpPr>
          <p:spPr bwMode="auto">
            <a:xfrm>
              <a:off x="4564" y="3086"/>
              <a:ext cx="11" cy="22"/>
            </a:xfrm>
            <a:custGeom>
              <a:avLst/>
              <a:gdLst>
                <a:gd name="T0" fmla="*/ 0 w 8"/>
                <a:gd name="T1" fmla="*/ 2249 h 17"/>
                <a:gd name="T2" fmla="*/ 3462 w 8"/>
                <a:gd name="T3" fmla="*/ 0 h 17"/>
                <a:gd name="T4" fmla="*/ 3462 w 8"/>
                <a:gd name="T5" fmla="*/ 0 h 17"/>
                <a:gd name="T6" fmla="*/ 3462 w 8"/>
                <a:gd name="T7" fmla="*/ 1038 h 17"/>
                <a:gd name="T8" fmla="*/ 3462 w 8"/>
                <a:gd name="T9" fmla="*/ 2249 h 17"/>
                <a:gd name="T10" fmla="*/ 0 w 8"/>
                <a:gd name="T11" fmla="*/ 2249 h 17"/>
                <a:gd name="T12" fmla="*/ 0 60000 65536"/>
                <a:gd name="T13" fmla="*/ 0 60000 65536"/>
                <a:gd name="T14" fmla="*/ 0 60000 65536"/>
                <a:gd name="T15" fmla="*/ 0 60000 65536"/>
                <a:gd name="T16" fmla="*/ 0 60000 65536"/>
                <a:gd name="T17" fmla="*/ 0 60000 65536"/>
                <a:gd name="T18" fmla="*/ 0 w 8"/>
                <a:gd name="T19" fmla="*/ 0 h 17"/>
                <a:gd name="T20" fmla="*/ 8 w 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 h="17">
                  <a:moveTo>
                    <a:pt x="0" y="17"/>
                  </a:moveTo>
                  <a:lnTo>
                    <a:pt x="8" y="0"/>
                  </a:lnTo>
                  <a:lnTo>
                    <a:pt x="8" y="8"/>
                  </a:lnTo>
                  <a:lnTo>
                    <a:pt x="8" y="17"/>
                  </a:lnTo>
                  <a:lnTo>
                    <a:pt x="0" y="17"/>
                  </a:lnTo>
                  <a:close/>
                </a:path>
              </a:pathLst>
            </a:custGeom>
            <a:solidFill>
              <a:schemeClr val="folHlink">
                <a:alpha val="41960"/>
              </a:schemeClr>
            </a:solidFill>
            <a:ln w="9525">
              <a:noFill/>
              <a:round/>
              <a:headEnd/>
              <a:tailEnd/>
            </a:ln>
          </p:spPr>
          <p:txBody>
            <a:bodyPr/>
            <a:lstStyle/>
            <a:p>
              <a:endParaRPr lang="en-US"/>
            </a:p>
          </p:txBody>
        </p:sp>
        <p:sp>
          <p:nvSpPr>
            <p:cNvPr id="73787" name="Freeform 42"/>
            <p:cNvSpPr>
              <a:spLocks/>
            </p:cNvSpPr>
            <p:nvPr/>
          </p:nvSpPr>
          <p:spPr bwMode="auto">
            <a:xfrm>
              <a:off x="4585" y="2928"/>
              <a:ext cx="275" cy="242"/>
            </a:xfrm>
            <a:custGeom>
              <a:avLst/>
              <a:gdLst>
                <a:gd name="T0" fmla="*/ 0 w 214"/>
                <a:gd name="T1" fmla="*/ 9841 h 189"/>
                <a:gd name="T2" fmla="*/ 0 w 214"/>
                <a:gd name="T3" fmla="*/ 8158 h 189"/>
                <a:gd name="T4" fmla="*/ 1988 w 214"/>
                <a:gd name="T5" fmla="*/ 8158 h 189"/>
                <a:gd name="T6" fmla="*/ 4830 w 214"/>
                <a:gd name="T7" fmla="*/ 6213 h 189"/>
                <a:gd name="T8" fmla="*/ 9761 w 214"/>
                <a:gd name="T9" fmla="*/ 2649 h 189"/>
                <a:gd name="T10" fmla="*/ 9761 w 214"/>
                <a:gd name="T11" fmla="*/ 899 h 189"/>
                <a:gd name="T12" fmla="*/ 10684 w 214"/>
                <a:gd name="T13" fmla="*/ 0 h 189"/>
                <a:gd name="T14" fmla="*/ 12543 w 214"/>
                <a:gd name="T15" fmla="*/ 0 h 189"/>
                <a:gd name="T16" fmla="*/ 13520 w 214"/>
                <a:gd name="T17" fmla="*/ 1723 h 189"/>
                <a:gd name="T18" fmla="*/ 14482 w 214"/>
                <a:gd name="T19" fmla="*/ 899 h 189"/>
                <a:gd name="T20" fmla="*/ 16447 w 214"/>
                <a:gd name="T21" fmla="*/ 2649 h 189"/>
                <a:gd name="T22" fmla="*/ 15514 w 214"/>
                <a:gd name="T23" fmla="*/ 3617 h 189"/>
                <a:gd name="T24" fmla="*/ 14482 w 214"/>
                <a:gd name="T25" fmla="*/ 3617 h 189"/>
                <a:gd name="T26" fmla="*/ 14482 w 214"/>
                <a:gd name="T27" fmla="*/ 4507 h 189"/>
                <a:gd name="T28" fmla="*/ 15514 w 214"/>
                <a:gd name="T29" fmla="*/ 8982 h 189"/>
                <a:gd name="T30" fmla="*/ 15514 w 214"/>
                <a:gd name="T31" fmla="*/ 8982 h 189"/>
                <a:gd name="T32" fmla="*/ 17374 w 214"/>
                <a:gd name="T33" fmla="*/ 7286 h 189"/>
                <a:gd name="T34" fmla="*/ 18439 w 214"/>
                <a:gd name="T35" fmla="*/ 7286 h 189"/>
                <a:gd name="T36" fmla="*/ 20214 w 214"/>
                <a:gd name="T37" fmla="*/ 8982 h 189"/>
                <a:gd name="T38" fmla="*/ 22326 w 214"/>
                <a:gd name="T39" fmla="*/ 9841 h 189"/>
                <a:gd name="T40" fmla="*/ 24204 w 214"/>
                <a:gd name="T41" fmla="*/ 8982 h 189"/>
                <a:gd name="T42" fmla="*/ 25075 w 214"/>
                <a:gd name="T43" fmla="*/ 8158 h 189"/>
                <a:gd name="T44" fmla="*/ 25075 w 214"/>
                <a:gd name="T45" fmla="*/ 9841 h 189"/>
                <a:gd name="T46" fmla="*/ 24204 w 214"/>
                <a:gd name="T47" fmla="*/ 10923 h 189"/>
                <a:gd name="T48" fmla="*/ 22326 w 214"/>
                <a:gd name="T49" fmla="*/ 10923 h 189"/>
                <a:gd name="T50" fmla="*/ 19372 w 214"/>
                <a:gd name="T51" fmla="*/ 10923 h 189"/>
                <a:gd name="T52" fmla="*/ 19372 w 214"/>
                <a:gd name="T53" fmla="*/ 10923 h 189"/>
                <a:gd name="T54" fmla="*/ 21230 w 214"/>
                <a:gd name="T55" fmla="*/ 11693 h 189"/>
                <a:gd name="T56" fmla="*/ 21230 w 214"/>
                <a:gd name="T57" fmla="*/ 12601 h 189"/>
                <a:gd name="T58" fmla="*/ 20214 w 214"/>
                <a:gd name="T59" fmla="*/ 13393 h 189"/>
                <a:gd name="T60" fmla="*/ 21230 w 214"/>
                <a:gd name="T61" fmla="*/ 15295 h 189"/>
                <a:gd name="T62" fmla="*/ 21230 w 214"/>
                <a:gd name="T63" fmla="*/ 17126 h 189"/>
                <a:gd name="T64" fmla="*/ 23139 w 214"/>
                <a:gd name="T65" fmla="*/ 17914 h 189"/>
                <a:gd name="T66" fmla="*/ 23139 w 214"/>
                <a:gd name="T67" fmla="*/ 17914 h 189"/>
                <a:gd name="T68" fmla="*/ 22326 w 214"/>
                <a:gd name="T69" fmla="*/ 18996 h 189"/>
                <a:gd name="T70" fmla="*/ 20214 w 214"/>
                <a:gd name="T71" fmla="*/ 18996 h 189"/>
                <a:gd name="T72" fmla="*/ 19372 w 214"/>
                <a:gd name="T73" fmla="*/ 17914 h 189"/>
                <a:gd name="T74" fmla="*/ 17374 w 214"/>
                <a:gd name="T75" fmla="*/ 17914 h 189"/>
                <a:gd name="T76" fmla="*/ 17374 w 214"/>
                <a:gd name="T77" fmla="*/ 20684 h 189"/>
                <a:gd name="T78" fmla="*/ 15514 w 214"/>
                <a:gd name="T79" fmla="*/ 19861 h 189"/>
                <a:gd name="T80" fmla="*/ 14482 w 214"/>
                <a:gd name="T81" fmla="*/ 17126 h 189"/>
                <a:gd name="T82" fmla="*/ 15514 w 214"/>
                <a:gd name="T83" fmla="*/ 16228 h 189"/>
                <a:gd name="T84" fmla="*/ 14482 w 214"/>
                <a:gd name="T85" fmla="*/ 15295 h 189"/>
                <a:gd name="T86" fmla="*/ 13520 w 214"/>
                <a:gd name="T87" fmla="*/ 15295 h 189"/>
                <a:gd name="T88" fmla="*/ 12543 w 214"/>
                <a:gd name="T89" fmla="*/ 15295 h 189"/>
                <a:gd name="T90" fmla="*/ 11605 w 214"/>
                <a:gd name="T91" fmla="*/ 16228 h 189"/>
                <a:gd name="T92" fmla="*/ 10684 w 214"/>
                <a:gd name="T93" fmla="*/ 17126 h 189"/>
                <a:gd name="T94" fmla="*/ 11605 w 214"/>
                <a:gd name="T95" fmla="*/ 17914 h 189"/>
                <a:gd name="T96" fmla="*/ 10684 w 214"/>
                <a:gd name="T97" fmla="*/ 17914 h 189"/>
                <a:gd name="T98" fmla="*/ 8689 w 214"/>
                <a:gd name="T99" fmla="*/ 18996 h 189"/>
                <a:gd name="T100" fmla="*/ 7751 w 214"/>
                <a:gd name="T101" fmla="*/ 18996 h 189"/>
                <a:gd name="T102" fmla="*/ 6799 w 214"/>
                <a:gd name="T103" fmla="*/ 17126 h 189"/>
                <a:gd name="T104" fmla="*/ 3824 w 214"/>
                <a:gd name="T105" fmla="*/ 17126 h 189"/>
                <a:gd name="T106" fmla="*/ 2925 w 214"/>
                <a:gd name="T107" fmla="*/ 16228 h 189"/>
                <a:gd name="T108" fmla="*/ 937 w 214"/>
                <a:gd name="T109" fmla="*/ 14348 h 189"/>
                <a:gd name="T110" fmla="*/ 937 w 214"/>
                <a:gd name="T111" fmla="*/ 11693 h 189"/>
                <a:gd name="T112" fmla="*/ 0 w 214"/>
                <a:gd name="T113" fmla="*/ 10923 h 189"/>
                <a:gd name="T114" fmla="*/ 0 w 214"/>
                <a:gd name="T115" fmla="*/ 9841 h 18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4"/>
                <a:gd name="T175" fmla="*/ 0 h 189"/>
                <a:gd name="T176" fmla="*/ 214 w 214"/>
                <a:gd name="T177" fmla="*/ 189 h 18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4" h="189">
                  <a:moveTo>
                    <a:pt x="0" y="90"/>
                  </a:moveTo>
                  <a:lnTo>
                    <a:pt x="0" y="74"/>
                  </a:lnTo>
                  <a:lnTo>
                    <a:pt x="17" y="74"/>
                  </a:lnTo>
                  <a:lnTo>
                    <a:pt x="41" y="57"/>
                  </a:lnTo>
                  <a:lnTo>
                    <a:pt x="83" y="24"/>
                  </a:lnTo>
                  <a:lnTo>
                    <a:pt x="83" y="8"/>
                  </a:lnTo>
                  <a:lnTo>
                    <a:pt x="91" y="0"/>
                  </a:lnTo>
                  <a:lnTo>
                    <a:pt x="107" y="0"/>
                  </a:lnTo>
                  <a:lnTo>
                    <a:pt x="115" y="16"/>
                  </a:lnTo>
                  <a:lnTo>
                    <a:pt x="124" y="8"/>
                  </a:lnTo>
                  <a:lnTo>
                    <a:pt x="140" y="24"/>
                  </a:lnTo>
                  <a:lnTo>
                    <a:pt x="132" y="33"/>
                  </a:lnTo>
                  <a:lnTo>
                    <a:pt x="124" y="33"/>
                  </a:lnTo>
                  <a:lnTo>
                    <a:pt x="124" y="41"/>
                  </a:lnTo>
                  <a:lnTo>
                    <a:pt x="132" y="82"/>
                  </a:lnTo>
                  <a:lnTo>
                    <a:pt x="148" y="66"/>
                  </a:lnTo>
                  <a:lnTo>
                    <a:pt x="157" y="66"/>
                  </a:lnTo>
                  <a:lnTo>
                    <a:pt x="173" y="82"/>
                  </a:lnTo>
                  <a:lnTo>
                    <a:pt x="190" y="90"/>
                  </a:lnTo>
                  <a:lnTo>
                    <a:pt x="206" y="82"/>
                  </a:lnTo>
                  <a:lnTo>
                    <a:pt x="214" y="74"/>
                  </a:lnTo>
                  <a:lnTo>
                    <a:pt x="214" y="90"/>
                  </a:lnTo>
                  <a:lnTo>
                    <a:pt x="206" y="99"/>
                  </a:lnTo>
                  <a:lnTo>
                    <a:pt x="190" y="99"/>
                  </a:lnTo>
                  <a:lnTo>
                    <a:pt x="165" y="99"/>
                  </a:lnTo>
                  <a:lnTo>
                    <a:pt x="181" y="107"/>
                  </a:lnTo>
                  <a:lnTo>
                    <a:pt x="181" y="115"/>
                  </a:lnTo>
                  <a:lnTo>
                    <a:pt x="173" y="123"/>
                  </a:lnTo>
                  <a:lnTo>
                    <a:pt x="181" y="140"/>
                  </a:lnTo>
                  <a:lnTo>
                    <a:pt x="181" y="156"/>
                  </a:lnTo>
                  <a:lnTo>
                    <a:pt x="198" y="164"/>
                  </a:lnTo>
                  <a:lnTo>
                    <a:pt x="190" y="173"/>
                  </a:lnTo>
                  <a:lnTo>
                    <a:pt x="173" y="173"/>
                  </a:lnTo>
                  <a:lnTo>
                    <a:pt x="165" y="164"/>
                  </a:lnTo>
                  <a:lnTo>
                    <a:pt x="148" y="164"/>
                  </a:lnTo>
                  <a:lnTo>
                    <a:pt x="148" y="189"/>
                  </a:lnTo>
                  <a:lnTo>
                    <a:pt x="132" y="181"/>
                  </a:lnTo>
                  <a:lnTo>
                    <a:pt x="124" y="156"/>
                  </a:lnTo>
                  <a:lnTo>
                    <a:pt x="132" y="148"/>
                  </a:lnTo>
                  <a:lnTo>
                    <a:pt x="124" y="140"/>
                  </a:lnTo>
                  <a:lnTo>
                    <a:pt x="115" y="140"/>
                  </a:lnTo>
                  <a:lnTo>
                    <a:pt x="107" y="140"/>
                  </a:lnTo>
                  <a:lnTo>
                    <a:pt x="99" y="148"/>
                  </a:lnTo>
                  <a:lnTo>
                    <a:pt x="91" y="156"/>
                  </a:lnTo>
                  <a:lnTo>
                    <a:pt x="99" y="164"/>
                  </a:lnTo>
                  <a:lnTo>
                    <a:pt x="91" y="164"/>
                  </a:lnTo>
                  <a:lnTo>
                    <a:pt x="74" y="173"/>
                  </a:lnTo>
                  <a:lnTo>
                    <a:pt x="66" y="173"/>
                  </a:lnTo>
                  <a:lnTo>
                    <a:pt x="58" y="156"/>
                  </a:lnTo>
                  <a:lnTo>
                    <a:pt x="33" y="156"/>
                  </a:lnTo>
                  <a:lnTo>
                    <a:pt x="25" y="148"/>
                  </a:lnTo>
                  <a:lnTo>
                    <a:pt x="8" y="131"/>
                  </a:lnTo>
                  <a:lnTo>
                    <a:pt x="8" y="107"/>
                  </a:lnTo>
                  <a:lnTo>
                    <a:pt x="0" y="99"/>
                  </a:lnTo>
                  <a:lnTo>
                    <a:pt x="0" y="90"/>
                  </a:lnTo>
                  <a:close/>
                </a:path>
              </a:pathLst>
            </a:custGeom>
            <a:solidFill>
              <a:schemeClr val="folHlink">
                <a:alpha val="41960"/>
              </a:schemeClr>
            </a:solidFill>
            <a:ln w="9525">
              <a:noFill/>
              <a:round/>
              <a:headEnd/>
              <a:tailEnd/>
            </a:ln>
          </p:spPr>
          <p:txBody>
            <a:bodyPr/>
            <a:lstStyle/>
            <a:p>
              <a:endParaRPr lang="en-US"/>
            </a:p>
          </p:txBody>
        </p:sp>
        <p:sp>
          <p:nvSpPr>
            <p:cNvPr id="73788" name="Freeform 43"/>
            <p:cNvSpPr>
              <a:spLocks/>
            </p:cNvSpPr>
            <p:nvPr/>
          </p:nvSpPr>
          <p:spPr bwMode="auto">
            <a:xfrm>
              <a:off x="4617" y="3265"/>
              <a:ext cx="667" cy="582"/>
            </a:xfrm>
            <a:custGeom>
              <a:avLst/>
              <a:gdLst>
                <a:gd name="T0" fmla="*/ 937 w 519"/>
                <a:gd name="T1" fmla="*/ 24149 h 454"/>
                <a:gd name="T2" fmla="*/ 1942 w 519"/>
                <a:gd name="T3" fmla="*/ 20337 h 454"/>
                <a:gd name="T4" fmla="*/ 8694 w 519"/>
                <a:gd name="T5" fmla="*/ 17613 h 454"/>
                <a:gd name="T6" fmla="*/ 13538 w 519"/>
                <a:gd name="T7" fmla="*/ 15802 h 454"/>
                <a:gd name="T8" fmla="*/ 16464 w 519"/>
                <a:gd name="T9" fmla="*/ 11127 h 454"/>
                <a:gd name="T10" fmla="*/ 21295 w 519"/>
                <a:gd name="T11" fmla="*/ 7426 h 454"/>
                <a:gd name="T12" fmla="*/ 24266 w 519"/>
                <a:gd name="T13" fmla="*/ 6457 h 454"/>
                <a:gd name="T14" fmla="*/ 27193 w 519"/>
                <a:gd name="T15" fmla="*/ 7426 h 454"/>
                <a:gd name="T16" fmla="*/ 28108 w 519"/>
                <a:gd name="T17" fmla="*/ 4680 h 454"/>
                <a:gd name="T18" fmla="*/ 28108 w 519"/>
                <a:gd name="T19" fmla="*/ 1914 h 454"/>
                <a:gd name="T20" fmla="*/ 32958 w 519"/>
                <a:gd name="T21" fmla="*/ 991 h 454"/>
                <a:gd name="T22" fmla="*/ 39710 w 519"/>
                <a:gd name="T23" fmla="*/ 2846 h 454"/>
                <a:gd name="T24" fmla="*/ 38800 w 519"/>
                <a:gd name="T25" fmla="*/ 4680 h 454"/>
                <a:gd name="T26" fmla="*/ 37759 w 519"/>
                <a:gd name="T27" fmla="*/ 8401 h 454"/>
                <a:gd name="T28" fmla="*/ 40706 w 519"/>
                <a:gd name="T29" fmla="*/ 9261 h 454"/>
                <a:gd name="T30" fmla="*/ 45478 w 519"/>
                <a:gd name="T31" fmla="*/ 11127 h 454"/>
                <a:gd name="T32" fmla="*/ 46546 w 519"/>
                <a:gd name="T33" fmla="*/ 2846 h 454"/>
                <a:gd name="T34" fmla="*/ 48375 w 519"/>
                <a:gd name="T35" fmla="*/ 0 h 454"/>
                <a:gd name="T36" fmla="*/ 49400 w 519"/>
                <a:gd name="T37" fmla="*/ 991 h 454"/>
                <a:gd name="T38" fmla="*/ 50340 w 519"/>
                <a:gd name="T39" fmla="*/ 5611 h 454"/>
                <a:gd name="T40" fmla="*/ 52314 w 519"/>
                <a:gd name="T41" fmla="*/ 8401 h 454"/>
                <a:gd name="T42" fmla="*/ 57153 w 519"/>
                <a:gd name="T43" fmla="*/ 17613 h 454"/>
                <a:gd name="T44" fmla="*/ 60092 w 519"/>
                <a:gd name="T45" fmla="*/ 23208 h 454"/>
                <a:gd name="T46" fmla="*/ 61000 w 519"/>
                <a:gd name="T47" fmla="*/ 33289 h 454"/>
                <a:gd name="T48" fmla="*/ 60092 w 519"/>
                <a:gd name="T49" fmla="*/ 38900 h 454"/>
                <a:gd name="T50" fmla="*/ 58113 w 519"/>
                <a:gd name="T51" fmla="*/ 41576 h 454"/>
                <a:gd name="T52" fmla="*/ 55172 w 519"/>
                <a:gd name="T53" fmla="*/ 46229 h 454"/>
                <a:gd name="T54" fmla="*/ 51410 w 519"/>
                <a:gd name="T55" fmla="*/ 48898 h 454"/>
                <a:gd name="T56" fmla="*/ 48375 w 519"/>
                <a:gd name="T57" fmla="*/ 50875 h 454"/>
                <a:gd name="T58" fmla="*/ 43642 w 519"/>
                <a:gd name="T59" fmla="*/ 50029 h 454"/>
                <a:gd name="T60" fmla="*/ 37759 w 519"/>
                <a:gd name="T61" fmla="*/ 50875 h 454"/>
                <a:gd name="T62" fmla="*/ 38800 w 519"/>
                <a:gd name="T63" fmla="*/ 48898 h 454"/>
                <a:gd name="T64" fmla="*/ 36766 w 519"/>
                <a:gd name="T65" fmla="*/ 45277 h 454"/>
                <a:gd name="T66" fmla="*/ 34947 w 519"/>
                <a:gd name="T67" fmla="*/ 44417 h 454"/>
                <a:gd name="T68" fmla="*/ 33877 w 519"/>
                <a:gd name="T69" fmla="*/ 44417 h 454"/>
                <a:gd name="T70" fmla="*/ 32958 w 519"/>
                <a:gd name="T71" fmla="*/ 42560 h 454"/>
                <a:gd name="T72" fmla="*/ 32024 w 519"/>
                <a:gd name="T73" fmla="*/ 44417 h 454"/>
                <a:gd name="T74" fmla="*/ 28973 w 519"/>
                <a:gd name="T75" fmla="*/ 39752 h 454"/>
                <a:gd name="T76" fmla="*/ 25992 w 519"/>
                <a:gd name="T77" fmla="*/ 37799 h 454"/>
                <a:gd name="T78" fmla="*/ 23150 w 519"/>
                <a:gd name="T79" fmla="*/ 37799 h 454"/>
                <a:gd name="T80" fmla="*/ 20225 w 519"/>
                <a:gd name="T81" fmla="*/ 38900 h 454"/>
                <a:gd name="T82" fmla="*/ 16464 w 519"/>
                <a:gd name="T83" fmla="*/ 40644 h 454"/>
                <a:gd name="T84" fmla="*/ 12578 w 519"/>
                <a:gd name="T85" fmla="*/ 41576 h 454"/>
                <a:gd name="T86" fmla="*/ 7756 w 519"/>
                <a:gd name="T87" fmla="*/ 44417 h 454"/>
                <a:gd name="T88" fmla="*/ 1942 w 519"/>
                <a:gd name="T89" fmla="*/ 42560 h 454"/>
                <a:gd name="T90" fmla="*/ 1942 w 519"/>
                <a:gd name="T91" fmla="*/ 40644 h 454"/>
                <a:gd name="T92" fmla="*/ 1942 w 519"/>
                <a:gd name="T93" fmla="*/ 36062 h 454"/>
                <a:gd name="T94" fmla="*/ 1942 w 519"/>
                <a:gd name="T95" fmla="*/ 33289 h 454"/>
                <a:gd name="T96" fmla="*/ 937 w 519"/>
                <a:gd name="T97" fmla="*/ 27790 h 454"/>
                <a:gd name="T98" fmla="*/ 0 w 519"/>
                <a:gd name="T99" fmla="*/ 25863 h 4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19"/>
                <a:gd name="T151" fmla="*/ 0 h 454"/>
                <a:gd name="T152" fmla="*/ 519 w 519"/>
                <a:gd name="T153" fmla="*/ 454 h 45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19" h="454">
                  <a:moveTo>
                    <a:pt x="0" y="231"/>
                  </a:moveTo>
                  <a:lnTo>
                    <a:pt x="8" y="215"/>
                  </a:lnTo>
                  <a:lnTo>
                    <a:pt x="16" y="182"/>
                  </a:lnTo>
                  <a:lnTo>
                    <a:pt x="49" y="165"/>
                  </a:lnTo>
                  <a:lnTo>
                    <a:pt x="74" y="157"/>
                  </a:lnTo>
                  <a:lnTo>
                    <a:pt x="99" y="149"/>
                  </a:lnTo>
                  <a:lnTo>
                    <a:pt x="115" y="141"/>
                  </a:lnTo>
                  <a:lnTo>
                    <a:pt x="140" y="116"/>
                  </a:lnTo>
                  <a:lnTo>
                    <a:pt x="140" y="99"/>
                  </a:lnTo>
                  <a:lnTo>
                    <a:pt x="156" y="91"/>
                  </a:lnTo>
                  <a:lnTo>
                    <a:pt x="181" y="66"/>
                  </a:lnTo>
                  <a:lnTo>
                    <a:pt x="198" y="58"/>
                  </a:lnTo>
                  <a:lnTo>
                    <a:pt x="206" y="58"/>
                  </a:lnTo>
                  <a:lnTo>
                    <a:pt x="222" y="66"/>
                  </a:lnTo>
                  <a:lnTo>
                    <a:pt x="231" y="66"/>
                  </a:lnTo>
                  <a:lnTo>
                    <a:pt x="231" y="58"/>
                  </a:lnTo>
                  <a:lnTo>
                    <a:pt x="239" y="42"/>
                  </a:lnTo>
                  <a:lnTo>
                    <a:pt x="239" y="17"/>
                  </a:lnTo>
                  <a:lnTo>
                    <a:pt x="247" y="17"/>
                  </a:lnTo>
                  <a:lnTo>
                    <a:pt x="280" y="9"/>
                  </a:lnTo>
                  <a:lnTo>
                    <a:pt x="305" y="17"/>
                  </a:lnTo>
                  <a:lnTo>
                    <a:pt x="338" y="25"/>
                  </a:lnTo>
                  <a:lnTo>
                    <a:pt x="338" y="33"/>
                  </a:lnTo>
                  <a:lnTo>
                    <a:pt x="330" y="42"/>
                  </a:lnTo>
                  <a:lnTo>
                    <a:pt x="321" y="50"/>
                  </a:lnTo>
                  <a:lnTo>
                    <a:pt x="321" y="75"/>
                  </a:lnTo>
                  <a:lnTo>
                    <a:pt x="338" y="75"/>
                  </a:lnTo>
                  <a:lnTo>
                    <a:pt x="346" y="83"/>
                  </a:lnTo>
                  <a:lnTo>
                    <a:pt x="363" y="99"/>
                  </a:lnTo>
                  <a:lnTo>
                    <a:pt x="387" y="99"/>
                  </a:lnTo>
                  <a:lnTo>
                    <a:pt x="396" y="75"/>
                  </a:lnTo>
                  <a:lnTo>
                    <a:pt x="396" y="25"/>
                  </a:lnTo>
                  <a:lnTo>
                    <a:pt x="396" y="9"/>
                  </a:lnTo>
                  <a:lnTo>
                    <a:pt x="412" y="0"/>
                  </a:lnTo>
                  <a:lnTo>
                    <a:pt x="420" y="9"/>
                  </a:lnTo>
                  <a:lnTo>
                    <a:pt x="420" y="33"/>
                  </a:lnTo>
                  <a:lnTo>
                    <a:pt x="429" y="50"/>
                  </a:lnTo>
                  <a:lnTo>
                    <a:pt x="437" y="58"/>
                  </a:lnTo>
                  <a:lnTo>
                    <a:pt x="445" y="75"/>
                  </a:lnTo>
                  <a:lnTo>
                    <a:pt x="462" y="116"/>
                  </a:lnTo>
                  <a:lnTo>
                    <a:pt x="486" y="157"/>
                  </a:lnTo>
                  <a:lnTo>
                    <a:pt x="503" y="198"/>
                  </a:lnTo>
                  <a:lnTo>
                    <a:pt x="511" y="207"/>
                  </a:lnTo>
                  <a:lnTo>
                    <a:pt x="519" y="223"/>
                  </a:lnTo>
                  <a:lnTo>
                    <a:pt x="519" y="297"/>
                  </a:lnTo>
                  <a:lnTo>
                    <a:pt x="519" y="322"/>
                  </a:lnTo>
                  <a:lnTo>
                    <a:pt x="511" y="347"/>
                  </a:lnTo>
                  <a:lnTo>
                    <a:pt x="503" y="355"/>
                  </a:lnTo>
                  <a:lnTo>
                    <a:pt x="495" y="371"/>
                  </a:lnTo>
                  <a:lnTo>
                    <a:pt x="478" y="396"/>
                  </a:lnTo>
                  <a:lnTo>
                    <a:pt x="470" y="413"/>
                  </a:lnTo>
                  <a:lnTo>
                    <a:pt x="453" y="421"/>
                  </a:lnTo>
                  <a:lnTo>
                    <a:pt x="437" y="437"/>
                  </a:lnTo>
                  <a:lnTo>
                    <a:pt x="420" y="454"/>
                  </a:lnTo>
                  <a:lnTo>
                    <a:pt x="412" y="454"/>
                  </a:lnTo>
                  <a:lnTo>
                    <a:pt x="387" y="454"/>
                  </a:lnTo>
                  <a:lnTo>
                    <a:pt x="371" y="446"/>
                  </a:lnTo>
                  <a:lnTo>
                    <a:pt x="338" y="454"/>
                  </a:lnTo>
                  <a:lnTo>
                    <a:pt x="321" y="454"/>
                  </a:lnTo>
                  <a:lnTo>
                    <a:pt x="321" y="446"/>
                  </a:lnTo>
                  <a:lnTo>
                    <a:pt x="330" y="437"/>
                  </a:lnTo>
                  <a:lnTo>
                    <a:pt x="321" y="421"/>
                  </a:lnTo>
                  <a:lnTo>
                    <a:pt x="313" y="404"/>
                  </a:lnTo>
                  <a:lnTo>
                    <a:pt x="305" y="396"/>
                  </a:lnTo>
                  <a:lnTo>
                    <a:pt x="297" y="396"/>
                  </a:lnTo>
                  <a:lnTo>
                    <a:pt x="288" y="404"/>
                  </a:lnTo>
                  <a:lnTo>
                    <a:pt x="288" y="396"/>
                  </a:lnTo>
                  <a:lnTo>
                    <a:pt x="288" y="380"/>
                  </a:lnTo>
                  <a:lnTo>
                    <a:pt x="280" y="380"/>
                  </a:lnTo>
                  <a:lnTo>
                    <a:pt x="280" y="388"/>
                  </a:lnTo>
                  <a:lnTo>
                    <a:pt x="272" y="396"/>
                  </a:lnTo>
                  <a:lnTo>
                    <a:pt x="264" y="388"/>
                  </a:lnTo>
                  <a:lnTo>
                    <a:pt x="247" y="355"/>
                  </a:lnTo>
                  <a:lnTo>
                    <a:pt x="247" y="347"/>
                  </a:lnTo>
                  <a:lnTo>
                    <a:pt x="222" y="338"/>
                  </a:lnTo>
                  <a:lnTo>
                    <a:pt x="206" y="338"/>
                  </a:lnTo>
                  <a:lnTo>
                    <a:pt x="198" y="338"/>
                  </a:lnTo>
                  <a:lnTo>
                    <a:pt x="189" y="347"/>
                  </a:lnTo>
                  <a:lnTo>
                    <a:pt x="173" y="347"/>
                  </a:lnTo>
                  <a:lnTo>
                    <a:pt x="148" y="355"/>
                  </a:lnTo>
                  <a:lnTo>
                    <a:pt x="140" y="363"/>
                  </a:lnTo>
                  <a:lnTo>
                    <a:pt x="123" y="371"/>
                  </a:lnTo>
                  <a:lnTo>
                    <a:pt x="107" y="371"/>
                  </a:lnTo>
                  <a:lnTo>
                    <a:pt x="82" y="380"/>
                  </a:lnTo>
                  <a:lnTo>
                    <a:pt x="66" y="396"/>
                  </a:lnTo>
                  <a:lnTo>
                    <a:pt x="41" y="396"/>
                  </a:lnTo>
                  <a:lnTo>
                    <a:pt x="16" y="380"/>
                  </a:lnTo>
                  <a:lnTo>
                    <a:pt x="16" y="371"/>
                  </a:lnTo>
                  <a:lnTo>
                    <a:pt x="16" y="363"/>
                  </a:lnTo>
                  <a:lnTo>
                    <a:pt x="25" y="338"/>
                  </a:lnTo>
                  <a:lnTo>
                    <a:pt x="16" y="322"/>
                  </a:lnTo>
                  <a:lnTo>
                    <a:pt x="16" y="314"/>
                  </a:lnTo>
                  <a:lnTo>
                    <a:pt x="16" y="297"/>
                  </a:lnTo>
                  <a:lnTo>
                    <a:pt x="16" y="248"/>
                  </a:lnTo>
                  <a:lnTo>
                    <a:pt x="8" y="248"/>
                  </a:lnTo>
                  <a:lnTo>
                    <a:pt x="0" y="231"/>
                  </a:lnTo>
                  <a:close/>
                </a:path>
              </a:pathLst>
            </a:custGeom>
            <a:solidFill>
              <a:schemeClr val="folHlink">
                <a:alpha val="41960"/>
              </a:schemeClr>
            </a:solidFill>
            <a:ln w="9525">
              <a:noFill/>
              <a:round/>
              <a:headEnd/>
              <a:tailEnd/>
            </a:ln>
          </p:spPr>
          <p:txBody>
            <a:bodyPr/>
            <a:lstStyle/>
            <a:p>
              <a:endParaRPr lang="en-US"/>
            </a:p>
          </p:txBody>
        </p:sp>
        <p:sp>
          <p:nvSpPr>
            <p:cNvPr id="73789" name="Freeform 44"/>
            <p:cNvSpPr>
              <a:spLocks/>
            </p:cNvSpPr>
            <p:nvPr/>
          </p:nvSpPr>
          <p:spPr bwMode="auto">
            <a:xfrm>
              <a:off x="4787" y="1353"/>
              <a:ext cx="42" cy="22"/>
            </a:xfrm>
            <a:custGeom>
              <a:avLst/>
              <a:gdLst>
                <a:gd name="T0" fmla="*/ 0 w 33"/>
                <a:gd name="T1" fmla="*/ 0 h 17"/>
                <a:gd name="T2" fmla="*/ 0 w 33"/>
                <a:gd name="T3" fmla="*/ 0 h 17"/>
                <a:gd name="T4" fmla="*/ 831 w 33"/>
                <a:gd name="T5" fmla="*/ 1038 h 17"/>
                <a:gd name="T6" fmla="*/ 3136 w 33"/>
                <a:gd name="T7" fmla="*/ 1038 h 17"/>
                <a:gd name="T8" fmla="*/ 3136 w 33"/>
                <a:gd name="T9" fmla="*/ 2249 h 17"/>
                <a:gd name="T10" fmla="*/ 1513 w 33"/>
                <a:gd name="T11" fmla="*/ 2249 h 17"/>
                <a:gd name="T12" fmla="*/ 0 w 33"/>
                <a:gd name="T13" fmla="*/ 2249 h 17"/>
                <a:gd name="T14" fmla="*/ 0 w 33"/>
                <a:gd name="T15" fmla="*/ 0 h 17"/>
                <a:gd name="T16" fmla="*/ 0 w 33"/>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17"/>
                <a:gd name="T29" fmla="*/ 33 w 33"/>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17">
                  <a:moveTo>
                    <a:pt x="0" y="0"/>
                  </a:moveTo>
                  <a:lnTo>
                    <a:pt x="0" y="0"/>
                  </a:lnTo>
                  <a:lnTo>
                    <a:pt x="8" y="8"/>
                  </a:lnTo>
                  <a:lnTo>
                    <a:pt x="33" y="8"/>
                  </a:lnTo>
                  <a:lnTo>
                    <a:pt x="33" y="17"/>
                  </a:lnTo>
                  <a:lnTo>
                    <a:pt x="16" y="17"/>
                  </a:lnTo>
                  <a:lnTo>
                    <a:pt x="0" y="17"/>
                  </a:lnTo>
                  <a:lnTo>
                    <a:pt x="0" y="0"/>
                  </a:lnTo>
                  <a:close/>
                </a:path>
              </a:pathLst>
            </a:custGeom>
            <a:solidFill>
              <a:schemeClr val="folHlink">
                <a:alpha val="41960"/>
              </a:schemeClr>
            </a:solidFill>
            <a:ln w="9525">
              <a:noFill/>
              <a:round/>
              <a:headEnd/>
              <a:tailEnd/>
            </a:ln>
          </p:spPr>
          <p:txBody>
            <a:bodyPr/>
            <a:lstStyle/>
            <a:p>
              <a:endParaRPr lang="en-US"/>
            </a:p>
          </p:txBody>
        </p:sp>
        <p:sp>
          <p:nvSpPr>
            <p:cNvPr id="73790" name="Freeform 45"/>
            <p:cNvSpPr>
              <a:spLocks/>
            </p:cNvSpPr>
            <p:nvPr/>
          </p:nvSpPr>
          <p:spPr bwMode="auto">
            <a:xfrm>
              <a:off x="4733" y="2558"/>
              <a:ext cx="42" cy="74"/>
            </a:xfrm>
            <a:custGeom>
              <a:avLst/>
              <a:gdLst>
                <a:gd name="T0" fmla="*/ 0 w 33"/>
                <a:gd name="T1" fmla="*/ 2553 h 58"/>
                <a:gd name="T2" fmla="*/ 854 w 33"/>
                <a:gd name="T3" fmla="*/ 1780 h 58"/>
                <a:gd name="T4" fmla="*/ 1714 w 33"/>
                <a:gd name="T5" fmla="*/ 857 h 58"/>
                <a:gd name="T6" fmla="*/ 2451 w 33"/>
                <a:gd name="T7" fmla="*/ 0 h 58"/>
                <a:gd name="T8" fmla="*/ 2451 w 33"/>
                <a:gd name="T9" fmla="*/ 0 h 58"/>
                <a:gd name="T10" fmla="*/ 3136 w 33"/>
                <a:gd name="T11" fmla="*/ 0 h 58"/>
                <a:gd name="T12" fmla="*/ 3136 w 33"/>
                <a:gd name="T13" fmla="*/ 1780 h 58"/>
                <a:gd name="T14" fmla="*/ 3136 w 33"/>
                <a:gd name="T15" fmla="*/ 1780 h 58"/>
                <a:gd name="T16" fmla="*/ 3136 w 33"/>
                <a:gd name="T17" fmla="*/ 4155 h 58"/>
                <a:gd name="T18" fmla="*/ 2451 w 33"/>
                <a:gd name="T19" fmla="*/ 5924 h 58"/>
                <a:gd name="T20" fmla="*/ 2451 w 33"/>
                <a:gd name="T21" fmla="*/ 5924 h 58"/>
                <a:gd name="T22" fmla="*/ 1714 w 33"/>
                <a:gd name="T23" fmla="*/ 4155 h 58"/>
                <a:gd name="T24" fmla="*/ 0 w 33"/>
                <a:gd name="T25" fmla="*/ 2553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58"/>
                <a:gd name="T41" fmla="*/ 33 w 33"/>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58">
                  <a:moveTo>
                    <a:pt x="0" y="25"/>
                  </a:moveTo>
                  <a:lnTo>
                    <a:pt x="9" y="17"/>
                  </a:lnTo>
                  <a:lnTo>
                    <a:pt x="17" y="8"/>
                  </a:lnTo>
                  <a:lnTo>
                    <a:pt x="25" y="0"/>
                  </a:lnTo>
                  <a:lnTo>
                    <a:pt x="33" y="0"/>
                  </a:lnTo>
                  <a:lnTo>
                    <a:pt x="33" y="17"/>
                  </a:lnTo>
                  <a:lnTo>
                    <a:pt x="33" y="41"/>
                  </a:lnTo>
                  <a:lnTo>
                    <a:pt x="25" y="58"/>
                  </a:lnTo>
                  <a:lnTo>
                    <a:pt x="17" y="41"/>
                  </a:lnTo>
                  <a:lnTo>
                    <a:pt x="0" y="25"/>
                  </a:lnTo>
                  <a:close/>
                </a:path>
              </a:pathLst>
            </a:custGeom>
            <a:solidFill>
              <a:schemeClr val="folHlink">
                <a:alpha val="41960"/>
              </a:schemeClr>
            </a:solidFill>
            <a:ln w="9525">
              <a:noFill/>
              <a:round/>
              <a:headEnd/>
              <a:tailEnd/>
            </a:ln>
          </p:spPr>
          <p:txBody>
            <a:bodyPr/>
            <a:lstStyle/>
            <a:p>
              <a:endParaRPr lang="en-US"/>
            </a:p>
          </p:txBody>
        </p:sp>
        <p:sp>
          <p:nvSpPr>
            <p:cNvPr id="73791" name="Freeform 46"/>
            <p:cNvSpPr>
              <a:spLocks/>
            </p:cNvSpPr>
            <p:nvPr/>
          </p:nvSpPr>
          <p:spPr bwMode="auto">
            <a:xfrm>
              <a:off x="4787" y="2822"/>
              <a:ext cx="30" cy="22"/>
            </a:xfrm>
            <a:custGeom>
              <a:avLst/>
              <a:gdLst>
                <a:gd name="T0" fmla="*/ 1639 w 24"/>
                <a:gd name="T1" fmla="*/ 0 h 17"/>
                <a:gd name="T2" fmla="*/ 1639 w 24"/>
                <a:gd name="T3" fmla="*/ 1038 h 17"/>
                <a:gd name="T4" fmla="*/ 1111 w 24"/>
                <a:gd name="T5" fmla="*/ 2249 h 17"/>
                <a:gd name="T6" fmla="*/ 569 w 24"/>
                <a:gd name="T7" fmla="*/ 2249 h 17"/>
                <a:gd name="T8" fmla="*/ 569 w 24"/>
                <a:gd name="T9" fmla="*/ 2249 h 17"/>
                <a:gd name="T10" fmla="*/ 0 w 24"/>
                <a:gd name="T11" fmla="*/ 0 h 17"/>
                <a:gd name="T12" fmla="*/ 569 w 24"/>
                <a:gd name="T13" fmla="*/ 0 h 17"/>
                <a:gd name="T14" fmla="*/ 1111 w 24"/>
                <a:gd name="T15" fmla="*/ 0 h 17"/>
                <a:gd name="T16" fmla="*/ 1639 w 24"/>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7"/>
                <a:gd name="T29" fmla="*/ 24 w 24"/>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7">
                  <a:moveTo>
                    <a:pt x="24" y="0"/>
                  </a:moveTo>
                  <a:lnTo>
                    <a:pt x="24" y="8"/>
                  </a:lnTo>
                  <a:lnTo>
                    <a:pt x="16" y="17"/>
                  </a:lnTo>
                  <a:lnTo>
                    <a:pt x="8" y="17"/>
                  </a:lnTo>
                  <a:lnTo>
                    <a:pt x="0" y="0"/>
                  </a:lnTo>
                  <a:lnTo>
                    <a:pt x="8" y="0"/>
                  </a:lnTo>
                  <a:lnTo>
                    <a:pt x="16" y="0"/>
                  </a:lnTo>
                  <a:lnTo>
                    <a:pt x="24" y="0"/>
                  </a:lnTo>
                  <a:close/>
                </a:path>
              </a:pathLst>
            </a:custGeom>
            <a:solidFill>
              <a:schemeClr val="folHlink">
                <a:alpha val="41960"/>
              </a:schemeClr>
            </a:solidFill>
            <a:ln w="9525">
              <a:noFill/>
              <a:round/>
              <a:headEnd/>
              <a:tailEnd/>
            </a:ln>
          </p:spPr>
          <p:txBody>
            <a:bodyPr/>
            <a:lstStyle/>
            <a:p>
              <a:endParaRPr lang="en-US"/>
            </a:p>
          </p:txBody>
        </p:sp>
        <p:sp>
          <p:nvSpPr>
            <p:cNvPr id="73792" name="Freeform 47"/>
            <p:cNvSpPr>
              <a:spLocks/>
            </p:cNvSpPr>
            <p:nvPr/>
          </p:nvSpPr>
          <p:spPr bwMode="auto">
            <a:xfrm>
              <a:off x="4829" y="3203"/>
              <a:ext cx="63" cy="52"/>
            </a:xfrm>
            <a:custGeom>
              <a:avLst/>
              <a:gdLst>
                <a:gd name="T0" fmla="*/ 0 w 49"/>
                <a:gd name="T1" fmla="*/ 3011 h 41"/>
                <a:gd name="T2" fmla="*/ 937 w 49"/>
                <a:gd name="T3" fmla="*/ 1457 h 41"/>
                <a:gd name="T4" fmla="*/ 937 w 49"/>
                <a:gd name="T5" fmla="*/ 1457 h 41"/>
                <a:gd name="T6" fmla="*/ 0 w 49"/>
                <a:gd name="T7" fmla="*/ 714 h 41"/>
                <a:gd name="T8" fmla="*/ 937 w 49"/>
                <a:gd name="T9" fmla="*/ 0 h 41"/>
                <a:gd name="T10" fmla="*/ 2850 w 49"/>
                <a:gd name="T11" fmla="*/ 714 h 41"/>
                <a:gd name="T12" fmla="*/ 3847 w 49"/>
                <a:gd name="T13" fmla="*/ 0 h 41"/>
                <a:gd name="T14" fmla="*/ 5787 w 49"/>
                <a:gd name="T15" fmla="*/ 0 h 41"/>
                <a:gd name="T16" fmla="*/ 5787 w 49"/>
                <a:gd name="T17" fmla="*/ 714 h 41"/>
                <a:gd name="T18" fmla="*/ 4842 w 49"/>
                <a:gd name="T19" fmla="*/ 2344 h 41"/>
                <a:gd name="T20" fmla="*/ 2850 w 49"/>
                <a:gd name="T21" fmla="*/ 3011 h 41"/>
                <a:gd name="T22" fmla="*/ 937 w 49"/>
                <a:gd name="T23" fmla="*/ 3771 h 41"/>
                <a:gd name="T24" fmla="*/ 0 w 49"/>
                <a:gd name="T25" fmla="*/ 3011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41"/>
                <a:gd name="T41" fmla="*/ 49 w 49"/>
                <a:gd name="T42" fmla="*/ 41 h 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41">
                  <a:moveTo>
                    <a:pt x="0" y="33"/>
                  </a:moveTo>
                  <a:lnTo>
                    <a:pt x="8" y="16"/>
                  </a:lnTo>
                  <a:lnTo>
                    <a:pt x="0" y="8"/>
                  </a:lnTo>
                  <a:lnTo>
                    <a:pt x="8" y="0"/>
                  </a:lnTo>
                  <a:lnTo>
                    <a:pt x="24" y="8"/>
                  </a:lnTo>
                  <a:lnTo>
                    <a:pt x="33" y="0"/>
                  </a:lnTo>
                  <a:lnTo>
                    <a:pt x="49" y="0"/>
                  </a:lnTo>
                  <a:lnTo>
                    <a:pt x="49" y="8"/>
                  </a:lnTo>
                  <a:lnTo>
                    <a:pt x="41" y="25"/>
                  </a:lnTo>
                  <a:lnTo>
                    <a:pt x="24" y="33"/>
                  </a:lnTo>
                  <a:lnTo>
                    <a:pt x="8" y="41"/>
                  </a:lnTo>
                  <a:lnTo>
                    <a:pt x="0" y="33"/>
                  </a:lnTo>
                  <a:close/>
                </a:path>
              </a:pathLst>
            </a:custGeom>
            <a:solidFill>
              <a:schemeClr val="folHlink">
                <a:alpha val="41960"/>
              </a:schemeClr>
            </a:solidFill>
            <a:ln w="9525">
              <a:noFill/>
              <a:round/>
              <a:headEnd/>
              <a:tailEnd/>
            </a:ln>
          </p:spPr>
          <p:txBody>
            <a:bodyPr/>
            <a:lstStyle/>
            <a:p>
              <a:endParaRPr lang="en-US"/>
            </a:p>
          </p:txBody>
        </p:sp>
        <p:sp>
          <p:nvSpPr>
            <p:cNvPr id="73793" name="Freeform 48"/>
            <p:cNvSpPr>
              <a:spLocks/>
            </p:cNvSpPr>
            <p:nvPr/>
          </p:nvSpPr>
          <p:spPr bwMode="auto">
            <a:xfrm>
              <a:off x="4839" y="1300"/>
              <a:ext cx="75" cy="32"/>
            </a:xfrm>
            <a:custGeom>
              <a:avLst/>
              <a:gdLst>
                <a:gd name="T0" fmla="*/ 0 w 58"/>
                <a:gd name="T1" fmla="*/ 0 h 25"/>
                <a:gd name="T2" fmla="*/ 1033 w 58"/>
                <a:gd name="T3" fmla="*/ 0 h 25"/>
                <a:gd name="T4" fmla="*/ 2109 w 58"/>
                <a:gd name="T5" fmla="*/ 0 h 25"/>
                <a:gd name="T6" fmla="*/ 3270 w 58"/>
                <a:gd name="T7" fmla="*/ 897 h 25"/>
                <a:gd name="T8" fmla="*/ 6441 w 58"/>
                <a:gd name="T9" fmla="*/ 1715 h 25"/>
                <a:gd name="T10" fmla="*/ 6441 w 58"/>
                <a:gd name="T11" fmla="*/ 1715 h 25"/>
                <a:gd name="T12" fmla="*/ 6441 w 58"/>
                <a:gd name="T13" fmla="*/ 1715 h 25"/>
                <a:gd name="T14" fmla="*/ 7623 w 58"/>
                <a:gd name="T15" fmla="*/ 2710 h 25"/>
                <a:gd name="T16" fmla="*/ 6441 w 58"/>
                <a:gd name="T17" fmla="*/ 2710 h 25"/>
                <a:gd name="T18" fmla="*/ 2109 w 58"/>
                <a:gd name="T19" fmla="*/ 2710 h 25"/>
                <a:gd name="T20" fmla="*/ 0 w 58"/>
                <a:gd name="T21" fmla="*/ 1715 h 25"/>
                <a:gd name="T22" fmla="*/ 0 w 58"/>
                <a:gd name="T23" fmla="*/ 897 h 25"/>
                <a:gd name="T24" fmla="*/ 0 w 58"/>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8"/>
                <a:gd name="T40" fmla="*/ 0 h 25"/>
                <a:gd name="T41" fmla="*/ 58 w 58"/>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8" h="25">
                  <a:moveTo>
                    <a:pt x="0" y="0"/>
                  </a:moveTo>
                  <a:lnTo>
                    <a:pt x="8" y="0"/>
                  </a:lnTo>
                  <a:lnTo>
                    <a:pt x="16" y="0"/>
                  </a:lnTo>
                  <a:lnTo>
                    <a:pt x="25" y="8"/>
                  </a:lnTo>
                  <a:lnTo>
                    <a:pt x="49" y="16"/>
                  </a:lnTo>
                  <a:lnTo>
                    <a:pt x="58" y="25"/>
                  </a:lnTo>
                  <a:lnTo>
                    <a:pt x="49" y="25"/>
                  </a:lnTo>
                  <a:lnTo>
                    <a:pt x="16" y="25"/>
                  </a:lnTo>
                  <a:lnTo>
                    <a:pt x="0" y="16"/>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794" name="Freeform 49"/>
            <p:cNvSpPr>
              <a:spLocks/>
            </p:cNvSpPr>
            <p:nvPr/>
          </p:nvSpPr>
          <p:spPr bwMode="auto">
            <a:xfrm>
              <a:off x="4850" y="2790"/>
              <a:ext cx="21" cy="32"/>
            </a:xfrm>
            <a:custGeom>
              <a:avLst/>
              <a:gdLst>
                <a:gd name="T0" fmla="*/ 0 w 17"/>
                <a:gd name="T1" fmla="*/ 979 h 25"/>
                <a:gd name="T2" fmla="*/ 435 w 17"/>
                <a:gd name="T3" fmla="*/ 0 h 25"/>
                <a:gd name="T4" fmla="*/ 435 w 17"/>
                <a:gd name="T5" fmla="*/ 979 h 25"/>
                <a:gd name="T6" fmla="*/ 951 w 17"/>
                <a:gd name="T7" fmla="*/ 1880 h 25"/>
                <a:gd name="T8" fmla="*/ 435 w 17"/>
                <a:gd name="T9" fmla="*/ 2710 h 25"/>
                <a:gd name="T10" fmla="*/ 435 w 17"/>
                <a:gd name="T11" fmla="*/ 2710 h 25"/>
                <a:gd name="T12" fmla="*/ 0 w 17"/>
                <a:gd name="T13" fmla="*/ 979 h 25"/>
                <a:gd name="T14" fmla="*/ 0 60000 65536"/>
                <a:gd name="T15" fmla="*/ 0 60000 65536"/>
                <a:gd name="T16" fmla="*/ 0 60000 65536"/>
                <a:gd name="T17" fmla="*/ 0 60000 65536"/>
                <a:gd name="T18" fmla="*/ 0 60000 65536"/>
                <a:gd name="T19" fmla="*/ 0 60000 65536"/>
                <a:gd name="T20" fmla="*/ 0 60000 65536"/>
                <a:gd name="T21" fmla="*/ 0 w 17"/>
                <a:gd name="T22" fmla="*/ 0 h 25"/>
                <a:gd name="T23" fmla="*/ 17 w 17"/>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5">
                  <a:moveTo>
                    <a:pt x="0" y="9"/>
                  </a:moveTo>
                  <a:lnTo>
                    <a:pt x="8" y="0"/>
                  </a:lnTo>
                  <a:lnTo>
                    <a:pt x="8" y="9"/>
                  </a:lnTo>
                  <a:lnTo>
                    <a:pt x="17" y="17"/>
                  </a:lnTo>
                  <a:lnTo>
                    <a:pt x="8" y="25"/>
                  </a:lnTo>
                  <a:lnTo>
                    <a:pt x="0" y="9"/>
                  </a:lnTo>
                  <a:close/>
                </a:path>
              </a:pathLst>
            </a:custGeom>
            <a:solidFill>
              <a:schemeClr val="folHlink">
                <a:alpha val="41960"/>
              </a:schemeClr>
            </a:solidFill>
            <a:ln w="9525">
              <a:noFill/>
              <a:round/>
              <a:headEnd/>
              <a:tailEnd/>
            </a:ln>
          </p:spPr>
          <p:txBody>
            <a:bodyPr/>
            <a:lstStyle/>
            <a:p>
              <a:endParaRPr lang="en-US"/>
            </a:p>
          </p:txBody>
        </p:sp>
        <p:sp>
          <p:nvSpPr>
            <p:cNvPr id="73795" name="Freeform 50"/>
            <p:cNvSpPr>
              <a:spLocks/>
            </p:cNvSpPr>
            <p:nvPr/>
          </p:nvSpPr>
          <p:spPr bwMode="auto">
            <a:xfrm>
              <a:off x="4871" y="2515"/>
              <a:ext cx="11" cy="22"/>
            </a:xfrm>
            <a:custGeom>
              <a:avLst/>
              <a:gdLst>
                <a:gd name="T0" fmla="*/ 0 w 8"/>
                <a:gd name="T1" fmla="*/ 1038 h 17"/>
                <a:gd name="T2" fmla="*/ 0 w 8"/>
                <a:gd name="T3" fmla="*/ 0 h 17"/>
                <a:gd name="T4" fmla="*/ 0 w 8"/>
                <a:gd name="T5" fmla="*/ 0 h 17"/>
                <a:gd name="T6" fmla="*/ 3462 w 8"/>
                <a:gd name="T7" fmla="*/ 0 h 17"/>
                <a:gd name="T8" fmla="*/ 3462 w 8"/>
                <a:gd name="T9" fmla="*/ 1038 h 17"/>
                <a:gd name="T10" fmla="*/ 3462 w 8"/>
                <a:gd name="T11" fmla="*/ 1038 h 17"/>
                <a:gd name="T12" fmla="*/ 3462 w 8"/>
                <a:gd name="T13" fmla="*/ 2249 h 17"/>
                <a:gd name="T14" fmla="*/ 0 w 8"/>
                <a:gd name="T15" fmla="*/ 2249 h 17"/>
                <a:gd name="T16" fmla="*/ 0 w 8"/>
                <a:gd name="T17" fmla="*/ 103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7"/>
                <a:gd name="T29" fmla="*/ 8 w 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7">
                  <a:moveTo>
                    <a:pt x="0" y="8"/>
                  </a:moveTo>
                  <a:lnTo>
                    <a:pt x="0" y="0"/>
                  </a:lnTo>
                  <a:lnTo>
                    <a:pt x="8" y="0"/>
                  </a:lnTo>
                  <a:lnTo>
                    <a:pt x="8" y="8"/>
                  </a:lnTo>
                  <a:lnTo>
                    <a:pt x="8" y="17"/>
                  </a:lnTo>
                  <a:lnTo>
                    <a:pt x="0" y="17"/>
                  </a:lnTo>
                  <a:lnTo>
                    <a:pt x="0" y="8"/>
                  </a:lnTo>
                  <a:close/>
                </a:path>
              </a:pathLst>
            </a:custGeom>
            <a:solidFill>
              <a:schemeClr val="folHlink">
                <a:alpha val="41960"/>
              </a:schemeClr>
            </a:solidFill>
            <a:ln w="9525">
              <a:noFill/>
              <a:round/>
              <a:headEnd/>
              <a:tailEnd/>
            </a:ln>
          </p:spPr>
          <p:txBody>
            <a:bodyPr/>
            <a:lstStyle/>
            <a:p>
              <a:endParaRPr lang="en-US"/>
            </a:p>
          </p:txBody>
        </p:sp>
        <p:sp>
          <p:nvSpPr>
            <p:cNvPr id="73796" name="Freeform 51"/>
            <p:cNvSpPr>
              <a:spLocks/>
            </p:cNvSpPr>
            <p:nvPr/>
          </p:nvSpPr>
          <p:spPr bwMode="auto">
            <a:xfrm>
              <a:off x="4892" y="2473"/>
              <a:ext cx="10" cy="22"/>
            </a:xfrm>
            <a:custGeom>
              <a:avLst/>
              <a:gdLst>
                <a:gd name="T0" fmla="*/ 0 w 8"/>
                <a:gd name="T1" fmla="*/ 2249 h 17"/>
                <a:gd name="T2" fmla="*/ 0 w 8"/>
                <a:gd name="T3" fmla="*/ 0 h 17"/>
                <a:gd name="T4" fmla="*/ 530 w 8"/>
                <a:gd name="T5" fmla="*/ 0 h 17"/>
                <a:gd name="T6" fmla="*/ 530 w 8"/>
                <a:gd name="T7" fmla="*/ 1038 h 17"/>
                <a:gd name="T8" fmla="*/ 0 w 8"/>
                <a:gd name="T9" fmla="*/ 2249 h 17"/>
                <a:gd name="T10" fmla="*/ 0 w 8"/>
                <a:gd name="T11" fmla="*/ 2249 h 17"/>
                <a:gd name="T12" fmla="*/ 0 60000 65536"/>
                <a:gd name="T13" fmla="*/ 0 60000 65536"/>
                <a:gd name="T14" fmla="*/ 0 60000 65536"/>
                <a:gd name="T15" fmla="*/ 0 60000 65536"/>
                <a:gd name="T16" fmla="*/ 0 60000 65536"/>
                <a:gd name="T17" fmla="*/ 0 60000 65536"/>
                <a:gd name="T18" fmla="*/ 0 w 8"/>
                <a:gd name="T19" fmla="*/ 0 h 17"/>
                <a:gd name="T20" fmla="*/ 8 w 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 h="17">
                  <a:moveTo>
                    <a:pt x="0" y="17"/>
                  </a:moveTo>
                  <a:lnTo>
                    <a:pt x="0" y="0"/>
                  </a:lnTo>
                  <a:lnTo>
                    <a:pt x="8" y="0"/>
                  </a:lnTo>
                  <a:lnTo>
                    <a:pt x="8" y="8"/>
                  </a:lnTo>
                  <a:lnTo>
                    <a:pt x="0" y="17"/>
                  </a:lnTo>
                  <a:close/>
                </a:path>
              </a:pathLst>
            </a:custGeom>
            <a:solidFill>
              <a:schemeClr val="folHlink">
                <a:alpha val="41960"/>
              </a:schemeClr>
            </a:solidFill>
            <a:ln w="9525">
              <a:noFill/>
              <a:round/>
              <a:headEnd/>
              <a:tailEnd/>
            </a:ln>
          </p:spPr>
          <p:txBody>
            <a:bodyPr/>
            <a:lstStyle/>
            <a:p>
              <a:endParaRPr lang="en-US"/>
            </a:p>
          </p:txBody>
        </p:sp>
        <p:sp>
          <p:nvSpPr>
            <p:cNvPr id="73797" name="Freeform 52"/>
            <p:cNvSpPr>
              <a:spLocks/>
            </p:cNvSpPr>
            <p:nvPr/>
          </p:nvSpPr>
          <p:spPr bwMode="auto">
            <a:xfrm>
              <a:off x="4892" y="2199"/>
              <a:ext cx="191" cy="232"/>
            </a:xfrm>
            <a:custGeom>
              <a:avLst/>
              <a:gdLst>
                <a:gd name="T0" fmla="*/ 0 w 149"/>
                <a:gd name="T1" fmla="*/ 16605 h 181"/>
                <a:gd name="T2" fmla="*/ 908 w 149"/>
                <a:gd name="T3" fmla="*/ 13791 h 181"/>
                <a:gd name="T4" fmla="*/ 1913 w 149"/>
                <a:gd name="T5" fmla="*/ 12795 h 181"/>
                <a:gd name="T6" fmla="*/ 3650 w 149"/>
                <a:gd name="T7" fmla="*/ 11100 h 181"/>
                <a:gd name="T8" fmla="*/ 5607 w 149"/>
                <a:gd name="T9" fmla="*/ 9982 h 181"/>
                <a:gd name="T10" fmla="*/ 10195 w 149"/>
                <a:gd name="T11" fmla="*/ 9982 h 181"/>
                <a:gd name="T12" fmla="*/ 12030 w 149"/>
                <a:gd name="T13" fmla="*/ 9982 h 181"/>
                <a:gd name="T14" fmla="*/ 13060 w 149"/>
                <a:gd name="T15" fmla="*/ 9207 h 181"/>
                <a:gd name="T16" fmla="*/ 12030 w 149"/>
                <a:gd name="T17" fmla="*/ 7401 h 181"/>
                <a:gd name="T18" fmla="*/ 12030 w 149"/>
                <a:gd name="T19" fmla="*/ 5491 h 181"/>
                <a:gd name="T20" fmla="*/ 12030 w 149"/>
                <a:gd name="T21" fmla="*/ 2672 h 181"/>
                <a:gd name="T22" fmla="*/ 12030 w 149"/>
                <a:gd name="T23" fmla="*/ 0 h 181"/>
                <a:gd name="T24" fmla="*/ 13060 w 149"/>
                <a:gd name="T25" fmla="*/ 0 h 181"/>
                <a:gd name="T26" fmla="*/ 13060 w 149"/>
                <a:gd name="T27" fmla="*/ 0 h 181"/>
                <a:gd name="T28" fmla="*/ 13946 w 149"/>
                <a:gd name="T29" fmla="*/ 904 h 181"/>
                <a:gd name="T30" fmla="*/ 13946 w 149"/>
                <a:gd name="T31" fmla="*/ 2672 h 181"/>
                <a:gd name="T32" fmla="*/ 14760 w 149"/>
                <a:gd name="T33" fmla="*/ 4676 h 181"/>
                <a:gd name="T34" fmla="*/ 14760 w 149"/>
                <a:gd name="T35" fmla="*/ 9982 h 181"/>
                <a:gd name="T36" fmla="*/ 15621 w 149"/>
                <a:gd name="T37" fmla="*/ 9982 h 181"/>
                <a:gd name="T38" fmla="*/ 16741 w 149"/>
                <a:gd name="T39" fmla="*/ 11100 h 181"/>
                <a:gd name="T40" fmla="*/ 15621 w 149"/>
                <a:gd name="T41" fmla="*/ 12023 h 181"/>
                <a:gd name="T42" fmla="*/ 14760 w 149"/>
                <a:gd name="T43" fmla="*/ 12795 h 181"/>
                <a:gd name="T44" fmla="*/ 13060 w 149"/>
                <a:gd name="T45" fmla="*/ 12795 h 181"/>
                <a:gd name="T46" fmla="*/ 10195 w 149"/>
                <a:gd name="T47" fmla="*/ 13791 h 181"/>
                <a:gd name="T48" fmla="*/ 7416 w 149"/>
                <a:gd name="T49" fmla="*/ 14722 h 181"/>
                <a:gd name="T50" fmla="*/ 5607 w 149"/>
                <a:gd name="T51" fmla="*/ 14722 h 181"/>
                <a:gd name="T52" fmla="*/ 3650 w 149"/>
                <a:gd name="T53" fmla="*/ 15585 h 181"/>
                <a:gd name="T54" fmla="*/ 3650 w 149"/>
                <a:gd name="T55" fmla="*/ 16605 h 181"/>
                <a:gd name="T56" fmla="*/ 3650 w 149"/>
                <a:gd name="T57" fmla="*/ 19388 h 181"/>
                <a:gd name="T58" fmla="*/ 2846 w 149"/>
                <a:gd name="T59" fmla="*/ 20221 h 181"/>
                <a:gd name="T60" fmla="*/ 1913 w 149"/>
                <a:gd name="T61" fmla="*/ 19388 h 181"/>
                <a:gd name="T62" fmla="*/ 0 w 149"/>
                <a:gd name="T63" fmla="*/ 17376 h 181"/>
                <a:gd name="T64" fmla="*/ 0 w 149"/>
                <a:gd name="T65" fmla="*/ 16605 h 1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9"/>
                <a:gd name="T100" fmla="*/ 0 h 181"/>
                <a:gd name="T101" fmla="*/ 149 w 149"/>
                <a:gd name="T102" fmla="*/ 181 h 1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9" h="181">
                  <a:moveTo>
                    <a:pt x="0" y="148"/>
                  </a:moveTo>
                  <a:lnTo>
                    <a:pt x="8" y="123"/>
                  </a:lnTo>
                  <a:lnTo>
                    <a:pt x="17" y="115"/>
                  </a:lnTo>
                  <a:lnTo>
                    <a:pt x="33" y="99"/>
                  </a:lnTo>
                  <a:lnTo>
                    <a:pt x="50" y="90"/>
                  </a:lnTo>
                  <a:lnTo>
                    <a:pt x="91" y="90"/>
                  </a:lnTo>
                  <a:lnTo>
                    <a:pt x="107" y="90"/>
                  </a:lnTo>
                  <a:lnTo>
                    <a:pt x="116" y="82"/>
                  </a:lnTo>
                  <a:lnTo>
                    <a:pt x="107" y="66"/>
                  </a:lnTo>
                  <a:lnTo>
                    <a:pt x="107" y="49"/>
                  </a:lnTo>
                  <a:lnTo>
                    <a:pt x="107" y="24"/>
                  </a:lnTo>
                  <a:lnTo>
                    <a:pt x="107" y="0"/>
                  </a:lnTo>
                  <a:lnTo>
                    <a:pt x="116" y="0"/>
                  </a:lnTo>
                  <a:lnTo>
                    <a:pt x="124" y="8"/>
                  </a:lnTo>
                  <a:lnTo>
                    <a:pt x="124" y="24"/>
                  </a:lnTo>
                  <a:lnTo>
                    <a:pt x="132" y="41"/>
                  </a:lnTo>
                  <a:lnTo>
                    <a:pt x="132" y="90"/>
                  </a:lnTo>
                  <a:lnTo>
                    <a:pt x="140" y="90"/>
                  </a:lnTo>
                  <a:lnTo>
                    <a:pt x="149" y="99"/>
                  </a:lnTo>
                  <a:lnTo>
                    <a:pt x="140" y="107"/>
                  </a:lnTo>
                  <a:lnTo>
                    <a:pt x="132" y="115"/>
                  </a:lnTo>
                  <a:lnTo>
                    <a:pt x="116" y="115"/>
                  </a:lnTo>
                  <a:lnTo>
                    <a:pt x="91" y="123"/>
                  </a:lnTo>
                  <a:lnTo>
                    <a:pt x="66" y="132"/>
                  </a:lnTo>
                  <a:lnTo>
                    <a:pt x="50" y="132"/>
                  </a:lnTo>
                  <a:lnTo>
                    <a:pt x="33" y="140"/>
                  </a:lnTo>
                  <a:lnTo>
                    <a:pt x="33" y="148"/>
                  </a:lnTo>
                  <a:lnTo>
                    <a:pt x="33" y="173"/>
                  </a:lnTo>
                  <a:lnTo>
                    <a:pt x="25" y="181"/>
                  </a:lnTo>
                  <a:lnTo>
                    <a:pt x="17" y="173"/>
                  </a:lnTo>
                  <a:lnTo>
                    <a:pt x="0" y="156"/>
                  </a:lnTo>
                  <a:lnTo>
                    <a:pt x="0" y="148"/>
                  </a:lnTo>
                  <a:close/>
                </a:path>
              </a:pathLst>
            </a:custGeom>
            <a:solidFill>
              <a:schemeClr val="folHlink">
                <a:alpha val="41960"/>
              </a:schemeClr>
            </a:solidFill>
            <a:ln w="9525">
              <a:noFill/>
              <a:round/>
              <a:headEnd/>
              <a:tailEnd/>
            </a:ln>
          </p:spPr>
          <p:txBody>
            <a:bodyPr/>
            <a:lstStyle/>
            <a:p>
              <a:endParaRPr lang="en-US"/>
            </a:p>
          </p:txBody>
        </p:sp>
        <p:sp>
          <p:nvSpPr>
            <p:cNvPr id="73798" name="Freeform 53"/>
            <p:cNvSpPr>
              <a:spLocks/>
            </p:cNvSpPr>
            <p:nvPr/>
          </p:nvSpPr>
          <p:spPr bwMode="auto">
            <a:xfrm>
              <a:off x="4945" y="3181"/>
              <a:ext cx="32" cy="22"/>
            </a:xfrm>
            <a:custGeom>
              <a:avLst/>
              <a:gdLst>
                <a:gd name="T0" fmla="*/ 0 w 25"/>
                <a:gd name="T1" fmla="*/ 1281 h 17"/>
                <a:gd name="T2" fmla="*/ 979 w 25"/>
                <a:gd name="T3" fmla="*/ 0 h 17"/>
                <a:gd name="T4" fmla="*/ 2710 w 25"/>
                <a:gd name="T5" fmla="*/ 0 h 17"/>
                <a:gd name="T6" fmla="*/ 2710 w 25"/>
                <a:gd name="T7" fmla="*/ 0 h 17"/>
                <a:gd name="T8" fmla="*/ 2710 w 25"/>
                <a:gd name="T9" fmla="*/ 2249 h 17"/>
                <a:gd name="T10" fmla="*/ 1880 w 25"/>
                <a:gd name="T11" fmla="*/ 2249 h 17"/>
                <a:gd name="T12" fmla="*/ 0 w 25"/>
                <a:gd name="T13" fmla="*/ 1281 h 17"/>
                <a:gd name="T14" fmla="*/ 0 w 25"/>
                <a:gd name="T15" fmla="*/ 1281 h 17"/>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17"/>
                <a:gd name="T26" fmla="*/ 25 w 25"/>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17">
                  <a:moveTo>
                    <a:pt x="0" y="9"/>
                  </a:moveTo>
                  <a:lnTo>
                    <a:pt x="9" y="0"/>
                  </a:lnTo>
                  <a:lnTo>
                    <a:pt x="25" y="0"/>
                  </a:lnTo>
                  <a:lnTo>
                    <a:pt x="25" y="17"/>
                  </a:lnTo>
                  <a:lnTo>
                    <a:pt x="17" y="17"/>
                  </a:lnTo>
                  <a:lnTo>
                    <a:pt x="0" y="9"/>
                  </a:lnTo>
                  <a:close/>
                </a:path>
              </a:pathLst>
            </a:custGeom>
            <a:solidFill>
              <a:schemeClr val="folHlink">
                <a:alpha val="41960"/>
              </a:schemeClr>
            </a:solidFill>
            <a:ln w="9525">
              <a:noFill/>
              <a:round/>
              <a:headEnd/>
              <a:tailEnd/>
            </a:ln>
          </p:spPr>
          <p:txBody>
            <a:bodyPr/>
            <a:lstStyle/>
            <a:p>
              <a:endParaRPr lang="en-US"/>
            </a:p>
          </p:txBody>
        </p:sp>
        <p:sp>
          <p:nvSpPr>
            <p:cNvPr id="73799" name="Freeform 54"/>
            <p:cNvSpPr>
              <a:spLocks/>
            </p:cNvSpPr>
            <p:nvPr/>
          </p:nvSpPr>
          <p:spPr bwMode="auto">
            <a:xfrm>
              <a:off x="5009" y="2104"/>
              <a:ext cx="95" cy="83"/>
            </a:xfrm>
            <a:custGeom>
              <a:avLst/>
              <a:gdLst>
                <a:gd name="T0" fmla="*/ 0 w 74"/>
                <a:gd name="T1" fmla="*/ 5954 h 65"/>
                <a:gd name="T2" fmla="*/ 0 w 74"/>
                <a:gd name="T3" fmla="*/ 4196 h 65"/>
                <a:gd name="T4" fmla="*/ 0 w 74"/>
                <a:gd name="T5" fmla="*/ 866 h 65"/>
                <a:gd name="T6" fmla="*/ 0 w 74"/>
                <a:gd name="T7" fmla="*/ 0 h 65"/>
                <a:gd name="T8" fmla="*/ 1913 w 74"/>
                <a:gd name="T9" fmla="*/ 0 h 65"/>
                <a:gd name="T10" fmla="*/ 4741 w 74"/>
                <a:gd name="T11" fmla="*/ 1656 h 65"/>
                <a:gd name="T12" fmla="*/ 5704 w 74"/>
                <a:gd name="T13" fmla="*/ 2536 h 65"/>
                <a:gd name="T14" fmla="*/ 8565 w 74"/>
                <a:gd name="T15" fmla="*/ 1656 h 65"/>
                <a:gd name="T16" fmla="*/ 8565 w 74"/>
                <a:gd name="T17" fmla="*/ 2536 h 65"/>
                <a:gd name="T18" fmla="*/ 8565 w 74"/>
                <a:gd name="T19" fmla="*/ 4196 h 65"/>
                <a:gd name="T20" fmla="*/ 6672 w 74"/>
                <a:gd name="T21" fmla="*/ 5087 h 65"/>
                <a:gd name="T22" fmla="*/ 2877 w 74"/>
                <a:gd name="T23" fmla="*/ 5954 h 65"/>
                <a:gd name="T24" fmla="*/ 931 w 74"/>
                <a:gd name="T25" fmla="*/ 6742 h 65"/>
                <a:gd name="T26" fmla="*/ 0 w 74"/>
                <a:gd name="T27" fmla="*/ 6742 h 65"/>
                <a:gd name="T28" fmla="*/ 0 w 74"/>
                <a:gd name="T29" fmla="*/ 5954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65"/>
                <a:gd name="T47" fmla="*/ 74 w 74"/>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65">
                  <a:moveTo>
                    <a:pt x="0" y="57"/>
                  </a:moveTo>
                  <a:lnTo>
                    <a:pt x="0" y="41"/>
                  </a:lnTo>
                  <a:lnTo>
                    <a:pt x="0" y="8"/>
                  </a:lnTo>
                  <a:lnTo>
                    <a:pt x="0" y="0"/>
                  </a:lnTo>
                  <a:lnTo>
                    <a:pt x="16" y="0"/>
                  </a:lnTo>
                  <a:lnTo>
                    <a:pt x="41" y="16"/>
                  </a:lnTo>
                  <a:lnTo>
                    <a:pt x="49" y="24"/>
                  </a:lnTo>
                  <a:lnTo>
                    <a:pt x="74" y="16"/>
                  </a:lnTo>
                  <a:lnTo>
                    <a:pt x="74" y="24"/>
                  </a:lnTo>
                  <a:lnTo>
                    <a:pt x="74" y="41"/>
                  </a:lnTo>
                  <a:lnTo>
                    <a:pt x="58" y="49"/>
                  </a:lnTo>
                  <a:lnTo>
                    <a:pt x="25" y="57"/>
                  </a:lnTo>
                  <a:lnTo>
                    <a:pt x="8" y="65"/>
                  </a:lnTo>
                  <a:lnTo>
                    <a:pt x="0" y="65"/>
                  </a:lnTo>
                  <a:lnTo>
                    <a:pt x="0" y="57"/>
                  </a:lnTo>
                  <a:close/>
                </a:path>
              </a:pathLst>
            </a:custGeom>
            <a:solidFill>
              <a:schemeClr val="folHlink">
                <a:alpha val="41960"/>
              </a:schemeClr>
            </a:solidFill>
            <a:ln w="9525">
              <a:noFill/>
              <a:round/>
              <a:headEnd/>
              <a:tailEnd/>
            </a:ln>
          </p:spPr>
          <p:txBody>
            <a:bodyPr/>
            <a:lstStyle/>
            <a:p>
              <a:endParaRPr lang="en-US"/>
            </a:p>
          </p:txBody>
        </p:sp>
        <p:sp>
          <p:nvSpPr>
            <p:cNvPr id="73800" name="Freeform 55"/>
            <p:cNvSpPr>
              <a:spLocks/>
            </p:cNvSpPr>
            <p:nvPr/>
          </p:nvSpPr>
          <p:spPr bwMode="auto">
            <a:xfrm>
              <a:off x="5083" y="3879"/>
              <a:ext cx="73" cy="63"/>
            </a:xfrm>
            <a:custGeom>
              <a:avLst/>
              <a:gdLst>
                <a:gd name="T0" fmla="*/ 0 w 57"/>
                <a:gd name="T1" fmla="*/ 4842 h 49"/>
                <a:gd name="T2" fmla="*/ 899 w 57"/>
                <a:gd name="T3" fmla="*/ 1950 h 49"/>
                <a:gd name="T4" fmla="*/ 1728 w 57"/>
                <a:gd name="T5" fmla="*/ 0 h 49"/>
                <a:gd name="T6" fmla="*/ 1728 w 57"/>
                <a:gd name="T7" fmla="*/ 0 h 49"/>
                <a:gd name="T8" fmla="*/ 1728 w 57"/>
                <a:gd name="T9" fmla="*/ 0 h 49"/>
                <a:gd name="T10" fmla="*/ 3630 w 57"/>
                <a:gd name="T11" fmla="*/ 937 h 49"/>
                <a:gd name="T12" fmla="*/ 6236 w 57"/>
                <a:gd name="T13" fmla="*/ 0 h 49"/>
                <a:gd name="T14" fmla="*/ 6236 w 57"/>
                <a:gd name="T15" fmla="*/ 937 h 49"/>
                <a:gd name="T16" fmla="*/ 5421 w 57"/>
                <a:gd name="T17" fmla="*/ 3847 h 49"/>
                <a:gd name="T18" fmla="*/ 4530 w 57"/>
                <a:gd name="T19" fmla="*/ 4842 h 49"/>
                <a:gd name="T20" fmla="*/ 3630 w 57"/>
                <a:gd name="T21" fmla="*/ 5787 h 49"/>
                <a:gd name="T22" fmla="*/ 2654 w 57"/>
                <a:gd name="T23" fmla="*/ 5787 h 49"/>
                <a:gd name="T24" fmla="*/ 1728 w 57"/>
                <a:gd name="T25" fmla="*/ 5787 h 49"/>
                <a:gd name="T26" fmla="*/ 899 w 57"/>
                <a:gd name="T27" fmla="*/ 5787 h 49"/>
                <a:gd name="T28" fmla="*/ 0 w 57"/>
                <a:gd name="T29" fmla="*/ 4842 h 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
                <a:gd name="T46" fmla="*/ 0 h 49"/>
                <a:gd name="T47" fmla="*/ 57 w 57"/>
                <a:gd name="T48" fmla="*/ 49 h 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 h="49">
                  <a:moveTo>
                    <a:pt x="0" y="41"/>
                  </a:moveTo>
                  <a:lnTo>
                    <a:pt x="8" y="16"/>
                  </a:lnTo>
                  <a:lnTo>
                    <a:pt x="16" y="0"/>
                  </a:lnTo>
                  <a:lnTo>
                    <a:pt x="33" y="8"/>
                  </a:lnTo>
                  <a:lnTo>
                    <a:pt x="57" y="0"/>
                  </a:lnTo>
                  <a:lnTo>
                    <a:pt x="57" y="8"/>
                  </a:lnTo>
                  <a:lnTo>
                    <a:pt x="49" y="33"/>
                  </a:lnTo>
                  <a:lnTo>
                    <a:pt x="41" y="41"/>
                  </a:lnTo>
                  <a:lnTo>
                    <a:pt x="33" y="49"/>
                  </a:lnTo>
                  <a:lnTo>
                    <a:pt x="24" y="49"/>
                  </a:lnTo>
                  <a:lnTo>
                    <a:pt x="16" y="49"/>
                  </a:lnTo>
                  <a:lnTo>
                    <a:pt x="8" y="49"/>
                  </a:lnTo>
                  <a:lnTo>
                    <a:pt x="0" y="41"/>
                  </a:lnTo>
                  <a:close/>
                </a:path>
              </a:pathLst>
            </a:custGeom>
            <a:solidFill>
              <a:schemeClr val="folHlink">
                <a:alpha val="41960"/>
              </a:schemeClr>
            </a:solidFill>
            <a:ln w="9525">
              <a:noFill/>
              <a:round/>
              <a:headEnd/>
              <a:tailEnd/>
            </a:ln>
          </p:spPr>
          <p:txBody>
            <a:bodyPr/>
            <a:lstStyle/>
            <a:p>
              <a:endParaRPr lang="en-US"/>
            </a:p>
          </p:txBody>
        </p:sp>
        <p:sp>
          <p:nvSpPr>
            <p:cNvPr id="73801" name="Freeform 56"/>
            <p:cNvSpPr>
              <a:spLocks/>
            </p:cNvSpPr>
            <p:nvPr/>
          </p:nvSpPr>
          <p:spPr bwMode="auto">
            <a:xfrm>
              <a:off x="5136" y="2104"/>
              <a:ext cx="10" cy="10"/>
            </a:xfrm>
            <a:custGeom>
              <a:avLst/>
              <a:gdLst>
                <a:gd name="T0" fmla="*/ 0 w 8"/>
                <a:gd name="T1" fmla="*/ 530 h 8"/>
                <a:gd name="T2" fmla="*/ 0 w 8"/>
                <a:gd name="T3" fmla="*/ 0 h 8"/>
                <a:gd name="T4" fmla="*/ 530 w 8"/>
                <a:gd name="T5" fmla="*/ 0 h 8"/>
                <a:gd name="T6" fmla="*/ 530 w 8"/>
                <a:gd name="T7" fmla="*/ 0 h 8"/>
                <a:gd name="T8" fmla="*/ 530 w 8"/>
                <a:gd name="T9" fmla="*/ 530 h 8"/>
                <a:gd name="T10" fmla="*/ 0 w 8"/>
                <a:gd name="T11" fmla="*/ 53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8"/>
                  </a:moveTo>
                  <a:lnTo>
                    <a:pt x="0" y="0"/>
                  </a:lnTo>
                  <a:lnTo>
                    <a:pt x="8" y="0"/>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02" name="Freeform 57"/>
            <p:cNvSpPr>
              <a:spLocks/>
            </p:cNvSpPr>
            <p:nvPr/>
          </p:nvSpPr>
          <p:spPr bwMode="auto">
            <a:xfrm>
              <a:off x="5156" y="2082"/>
              <a:ext cx="22" cy="22"/>
            </a:xfrm>
            <a:custGeom>
              <a:avLst/>
              <a:gdLst>
                <a:gd name="T0" fmla="*/ 0 w 17"/>
                <a:gd name="T1" fmla="*/ 0 h 17"/>
                <a:gd name="T2" fmla="*/ 0 w 17"/>
                <a:gd name="T3" fmla="*/ 0 h 17"/>
                <a:gd name="T4" fmla="*/ 0 w 17"/>
                <a:gd name="T5" fmla="*/ 0 h 17"/>
                <a:gd name="T6" fmla="*/ 2249 w 17"/>
                <a:gd name="T7" fmla="*/ 2249 h 17"/>
                <a:gd name="T8" fmla="*/ 2249 w 17"/>
                <a:gd name="T9" fmla="*/ 2249 h 17"/>
                <a:gd name="T10" fmla="*/ 1281 w 17"/>
                <a:gd name="T11" fmla="*/ 2249 h 17"/>
                <a:gd name="T12" fmla="*/ 0 w 17"/>
                <a:gd name="T13" fmla="*/ 1038 h 17"/>
                <a:gd name="T14" fmla="*/ 0 w 17"/>
                <a:gd name="T15" fmla="*/ 0 h 17"/>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7"/>
                <a:gd name="T26" fmla="*/ 17 w 17"/>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7">
                  <a:moveTo>
                    <a:pt x="0" y="0"/>
                  </a:moveTo>
                  <a:lnTo>
                    <a:pt x="0" y="0"/>
                  </a:lnTo>
                  <a:lnTo>
                    <a:pt x="17" y="17"/>
                  </a:lnTo>
                  <a:lnTo>
                    <a:pt x="9" y="17"/>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803" name="Freeform 58"/>
            <p:cNvSpPr>
              <a:spLocks/>
            </p:cNvSpPr>
            <p:nvPr/>
          </p:nvSpPr>
          <p:spPr bwMode="auto">
            <a:xfrm>
              <a:off x="5178" y="2062"/>
              <a:ext cx="11" cy="10"/>
            </a:xfrm>
            <a:custGeom>
              <a:avLst/>
              <a:gdLst>
                <a:gd name="T0" fmla="*/ 0 w 8"/>
                <a:gd name="T1" fmla="*/ 530 h 8"/>
                <a:gd name="T2" fmla="*/ 0 w 8"/>
                <a:gd name="T3" fmla="*/ 0 h 8"/>
                <a:gd name="T4" fmla="*/ 0 w 8"/>
                <a:gd name="T5" fmla="*/ 0 h 8"/>
                <a:gd name="T6" fmla="*/ 3462 w 8"/>
                <a:gd name="T7" fmla="*/ 530 h 8"/>
                <a:gd name="T8" fmla="*/ 3462 w 8"/>
                <a:gd name="T9" fmla="*/ 530 h 8"/>
                <a:gd name="T10" fmla="*/ 0 w 8"/>
                <a:gd name="T11" fmla="*/ 530 h 8"/>
                <a:gd name="T12" fmla="*/ 0 w 8"/>
                <a:gd name="T13" fmla="*/ 530 h 8"/>
                <a:gd name="T14" fmla="*/ 0 60000 65536"/>
                <a:gd name="T15" fmla="*/ 0 60000 65536"/>
                <a:gd name="T16" fmla="*/ 0 60000 65536"/>
                <a:gd name="T17" fmla="*/ 0 60000 65536"/>
                <a:gd name="T18" fmla="*/ 0 60000 65536"/>
                <a:gd name="T19" fmla="*/ 0 60000 65536"/>
                <a:gd name="T20" fmla="*/ 0 60000 65536"/>
                <a:gd name="T21" fmla="*/ 0 w 8"/>
                <a:gd name="T22" fmla="*/ 0 h 8"/>
                <a:gd name="T23" fmla="*/ 8 w 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8">
                  <a:moveTo>
                    <a:pt x="0" y="8"/>
                  </a:moveTo>
                  <a:lnTo>
                    <a:pt x="0" y="0"/>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04" name="Freeform 59"/>
            <p:cNvSpPr>
              <a:spLocks/>
            </p:cNvSpPr>
            <p:nvPr/>
          </p:nvSpPr>
          <p:spPr bwMode="auto">
            <a:xfrm>
              <a:off x="5189" y="2030"/>
              <a:ext cx="10" cy="20"/>
            </a:xfrm>
            <a:custGeom>
              <a:avLst/>
              <a:gdLst>
                <a:gd name="T0" fmla="*/ 0 w 8"/>
                <a:gd name="T1" fmla="*/ 0 h 16"/>
                <a:gd name="T2" fmla="*/ 0 w 8"/>
                <a:gd name="T3" fmla="*/ 0 h 16"/>
                <a:gd name="T4" fmla="*/ 530 w 8"/>
                <a:gd name="T5" fmla="*/ 0 h 16"/>
                <a:gd name="T6" fmla="*/ 530 w 8"/>
                <a:gd name="T7" fmla="*/ 530 h 16"/>
                <a:gd name="T8" fmla="*/ 530 w 8"/>
                <a:gd name="T9" fmla="*/ 530 h 16"/>
                <a:gd name="T10" fmla="*/ 530 w 8"/>
                <a:gd name="T11" fmla="*/ 1102 h 16"/>
                <a:gd name="T12" fmla="*/ 0 w 8"/>
                <a:gd name="T13" fmla="*/ 1102 h 16"/>
                <a:gd name="T14" fmla="*/ 0 w 8"/>
                <a:gd name="T15" fmla="*/ 530 h 16"/>
                <a:gd name="T16" fmla="*/ 0 w 8"/>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6"/>
                <a:gd name="T29" fmla="*/ 8 w 8"/>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6">
                  <a:moveTo>
                    <a:pt x="0" y="0"/>
                  </a:moveTo>
                  <a:lnTo>
                    <a:pt x="0" y="0"/>
                  </a:lnTo>
                  <a:lnTo>
                    <a:pt x="8" y="0"/>
                  </a:lnTo>
                  <a:lnTo>
                    <a:pt x="8" y="8"/>
                  </a:lnTo>
                  <a:lnTo>
                    <a:pt x="8" y="16"/>
                  </a:lnTo>
                  <a:lnTo>
                    <a:pt x="0" y="16"/>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805" name="Freeform 60"/>
            <p:cNvSpPr>
              <a:spLocks/>
            </p:cNvSpPr>
            <p:nvPr/>
          </p:nvSpPr>
          <p:spPr bwMode="auto">
            <a:xfrm>
              <a:off x="5210" y="1998"/>
              <a:ext cx="11" cy="21"/>
            </a:xfrm>
            <a:custGeom>
              <a:avLst/>
              <a:gdLst>
                <a:gd name="T0" fmla="*/ 0 w 8"/>
                <a:gd name="T1" fmla="*/ 951 h 17"/>
                <a:gd name="T2" fmla="*/ 3462 w 8"/>
                <a:gd name="T3" fmla="*/ 0 h 17"/>
                <a:gd name="T4" fmla="*/ 3462 w 8"/>
                <a:gd name="T5" fmla="*/ 0 h 17"/>
                <a:gd name="T6" fmla="*/ 3462 w 8"/>
                <a:gd name="T7" fmla="*/ 435 h 17"/>
                <a:gd name="T8" fmla="*/ 0 w 8"/>
                <a:gd name="T9" fmla="*/ 951 h 17"/>
                <a:gd name="T10" fmla="*/ 0 w 8"/>
                <a:gd name="T11" fmla="*/ 951 h 17"/>
                <a:gd name="T12" fmla="*/ 0 60000 65536"/>
                <a:gd name="T13" fmla="*/ 0 60000 65536"/>
                <a:gd name="T14" fmla="*/ 0 60000 65536"/>
                <a:gd name="T15" fmla="*/ 0 60000 65536"/>
                <a:gd name="T16" fmla="*/ 0 60000 65536"/>
                <a:gd name="T17" fmla="*/ 0 60000 65536"/>
                <a:gd name="T18" fmla="*/ 0 w 8"/>
                <a:gd name="T19" fmla="*/ 0 h 17"/>
                <a:gd name="T20" fmla="*/ 8 w 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8" h="17">
                  <a:moveTo>
                    <a:pt x="0" y="17"/>
                  </a:moveTo>
                  <a:lnTo>
                    <a:pt x="8" y="0"/>
                  </a:lnTo>
                  <a:lnTo>
                    <a:pt x="8" y="8"/>
                  </a:lnTo>
                  <a:lnTo>
                    <a:pt x="0" y="17"/>
                  </a:lnTo>
                  <a:close/>
                </a:path>
              </a:pathLst>
            </a:custGeom>
            <a:solidFill>
              <a:schemeClr val="folHlink">
                <a:alpha val="41960"/>
              </a:schemeClr>
            </a:solidFill>
            <a:ln w="9525">
              <a:noFill/>
              <a:round/>
              <a:headEnd/>
              <a:tailEnd/>
            </a:ln>
          </p:spPr>
          <p:txBody>
            <a:bodyPr/>
            <a:lstStyle/>
            <a:p>
              <a:endParaRPr lang="en-US"/>
            </a:p>
          </p:txBody>
        </p:sp>
        <p:sp>
          <p:nvSpPr>
            <p:cNvPr id="73806" name="Freeform 61"/>
            <p:cNvSpPr>
              <a:spLocks/>
            </p:cNvSpPr>
            <p:nvPr/>
          </p:nvSpPr>
          <p:spPr bwMode="auto">
            <a:xfrm>
              <a:off x="5253" y="3150"/>
              <a:ext cx="73" cy="20"/>
            </a:xfrm>
            <a:custGeom>
              <a:avLst/>
              <a:gdLst>
                <a:gd name="T0" fmla="*/ 0 w 57"/>
                <a:gd name="T1" fmla="*/ 530 h 16"/>
                <a:gd name="T2" fmla="*/ 899 w 57"/>
                <a:gd name="T3" fmla="*/ 0 h 16"/>
                <a:gd name="T4" fmla="*/ 899 w 57"/>
                <a:gd name="T5" fmla="*/ 0 h 16"/>
                <a:gd name="T6" fmla="*/ 899 w 57"/>
                <a:gd name="T7" fmla="*/ 530 h 16"/>
                <a:gd name="T8" fmla="*/ 899 w 57"/>
                <a:gd name="T9" fmla="*/ 530 h 16"/>
                <a:gd name="T10" fmla="*/ 3630 w 57"/>
                <a:gd name="T11" fmla="*/ 0 h 16"/>
                <a:gd name="T12" fmla="*/ 5421 w 57"/>
                <a:gd name="T13" fmla="*/ 0 h 16"/>
                <a:gd name="T14" fmla="*/ 6236 w 57"/>
                <a:gd name="T15" fmla="*/ 0 h 16"/>
                <a:gd name="T16" fmla="*/ 6236 w 57"/>
                <a:gd name="T17" fmla="*/ 530 h 16"/>
                <a:gd name="T18" fmla="*/ 4530 w 57"/>
                <a:gd name="T19" fmla="*/ 530 h 16"/>
                <a:gd name="T20" fmla="*/ 4530 w 57"/>
                <a:gd name="T21" fmla="*/ 530 h 16"/>
                <a:gd name="T22" fmla="*/ 2654 w 57"/>
                <a:gd name="T23" fmla="*/ 1102 h 16"/>
                <a:gd name="T24" fmla="*/ 0 w 57"/>
                <a:gd name="T25" fmla="*/ 53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6"/>
                <a:gd name="T41" fmla="*/ 57 w 5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6">
                  <a:moveTo>
                    <a:pt x="0" y="8"/>
                  </a:moveTo>
                  <a:lnTo>
                    <a:pt x="8" y="0"/>
                  </a:lnTo>
                  <a:lnTo>
                    <a:pt x="8" y="8"/>
                  </a:lnTo>
                  <a:lnTo>
                    <a:pt x="33" y="0"/>
                  </a:lnTo>
                  <a:lnTo>
                    <a:pt x="49" y="0"/>
                  </a:lnTo>
                  <a:lnTo>
                    <a:pt x="57" y="0"/>
                  </a:lnTo>
                  <a:lnTo>
                    <a:pt x="57" y="8"/>
                  </a:lnTo>
                  <a:lnTo>
                    <a:pt x="41" y="8"/>
                  </a:lnTo>
                  <a:lnTo>
                    <a:pt x="24" y="16"/>
                  </a:lnTo>
                  <a:lnTo>
                    <a:pt x="0" y="8"/>
                  </a:lnTo>
                  <a:close/>
                </a:path>
              </a:pathLst>
            </a:custGeom>
            <a:solidFill>
              <a:schemeClr val="folHlink">
                <a:alpha val="41960"/>
              </a:schemeClr>
            </a:solidFill>
            <a:ln w="9525">
              <a:noFill/>
              <a:round/>
              <a:headEnd/>
              <a:tailEnd/>
            </a:ln>
          </p:spPr>
          <p:txBody>
            <a:bodyPr/>
            <a:lstStyle/>
            <a:p>
              <a:endParaRPr lang="en-US"/>
            </a:p>
          </p:txBody>
        </p:sp>
        <p:sp>
          <p:nvSpPr>
            <p:cNvPr id="73807" name="Freeform 62"/>
            <p:cNvSpPr>
              <a:spLocks/>
            </p:cNvSpPr>
            <p:nvPr/>
          </p:nvSpPr>
          <p:spPr bwMode="auto">
            <a:xfrm>
              <a:off x="5358" y="3160"/>
              <a:ext cx="22" cy="21"/>
            </a:xfrm>
            <a:custGeom>
              <a:avLst/>
              <a:gdLst>
                <a:gd name="T0" fmla="*/ 0 w 17"/>
                <a:gd name="T1" fmla="*/ 1410 h 16"/>
                <a:gd name="T2" fmla="*/ 1038 w 17"/>
                <a:gd name="T3" fmla="*/ 0 h 16"/>
                <a:gd name="T4" fmla="*/ 1038 w 17"/>
                <a:gd name="T5" fmla="*/ 0 h 16"/>
                <a:gd name="T6" fmla="*/ 2249 w 17"/>
                <a:gd name="T7" fmla="*/ 0 h 16"/>
                <a:gd name="T8" fmla="*/ 2249 w 17"/>
                <a:gd name="T9" fmla="*/ 2865 h 16"/>
                <a:gd name="T10" fmla="*/ 1038 w 17"/>
                <a:gd name="T11" fmla="*/ 2865 h 16"/>
                <a:gd name="T12" fmla="*/ 0 w 17"/>
                <a:gd name="T13" fmla="*/ 1410 h 16"/>
                <a:gd name="T14" fmla="*/ 0 60000 65536"/>
                <a:gd name="T15" fmla="*/ 0 60000 65536"/>
                <a:gd name="T16" fmla="*/ 0 60000 65536"/>
                <a:gd name="T17" fmla="*/ 0 60000 65536"/>
                <a:gd name="T18" fmla="*/ 0 60000 65536"/>
                <a:gd name="T19" fmla="*/ 0 60000 65536"/>
                <a:gd name="T20" fmla="*/ 0 60000 65536"/>
                <a:gd name="T21" fmla="*/ 0 w 17"/>
                <a:gd name="T22" fmla="*/ 0 h 16"/>
                <a:gd name="T23" fmla="*/ 17 w 17"/>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6">
                  <a:moveTo>
                    <a:pt x="0" y="8"/>
                  </a:moveTo>
                  <a:lnTo>
                    <a:pt x="8" y="0"/>
                  </a:lnTo>
                  <a:lnTo>
                    <a:pt x="17" y="0"/>
                  </a:lnTo>
                  <a:lnTo>
                    <a:pt x="17" y="16"/>
                  </a:lnTo>
                  <a:lnTo>
                    <a:pt x="8" y="16"/>
                  </a:lnTo>
                  <a:lnTo>
                    <a:pt x="0" y="8"/>
                  </a:lnTo>
                  <a:close/>
                </a:path>
              </a:pathLst>
            </a:custGeom>
            <a:solidFill>
              <a:schemeClr val="folHlink">
                <a:alpha val="41960"/>
              </a:schemeClr>
            </a:solidFill>
            <a:ln w="9525">
              <a:noFill/>
              <a:round/>
              <a:headEnd/>
              <a:tailEnd/>
            </a:ln>
          </p:spPr>
          <p:txBody>
            <a:bodyPr/>
            <a:lstStyle/>
            <a:p>
              <a:endParaRPr lang="en-US"/>
            </a:p>
          </p:txBody>
        </p:sp>
        <p:sp>
          <p:nvSpPr>
            <p:cNvPr id="73808" name="Freeform 63"/>
            <p:cNvSpPr>
              <a:spLocks/>
            </p:cNvSpPr>
            <p:nvPr/>
          </p:nvSpPr>
          <p:spPr bwMode="auto">
            <a:xfrm>
              <a:off x="5358" y="1417"/>
              <a:ext cx="64" cy="42"/>
            </a:xfrm>
            <a:custGeom>
              <a:avLst/>
              <a:gdLst>
                <a:gd name="T0" fmla="*/ 0 w 50"/>
                <a:gd name="T1" fmla="*/ 1513 h 33"/>
                <a:gd name="T2" fmla="*/ 897 w 50"/>
                <a:gd name="T3" fmla="*/ 0 h 33"/>
                <a:gd name="T4" fmla="*/ 2710 w 50"/>
                <a:gd name="T5" fmla="*/ 0 h 33"/>
                <a:gd name="T6" fmla="*/ 4440 w 50"/>
                <a:gd name="T7" fmla="*/ 831 h 33"/>
                <a:gd name="T8" fmla="*/ 5448 w 50"/>
                <a:gd name="T9" fmla="*/ 2375 h 33"/>
                <a:gd name="T10" fmla="*/ 4440 w 50"/>
                <a:gd name="T11" fmla="*/ 3136 h 33"/>
                <a:gd name="T12" fmla="*/ 4440 w 50"/>
                <a:gd name="T13" fmla="*/ 3136 h 33"/>
                <a:gd name="T14" fmla="*/ 2710 w 50"/>
                <a:gd name="T15" fmla="*/ 2375 h 33"/>
                <a:gd name="T16" fmla="*/ 0 w 50"/>
                <a:gd name="T17" fmla="*/ 1513 h 33"/>
                <a:gd name="T18" fmla="*/ 0 w 50"/>
                <a:gd name="T19" fmla="*/ 1513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33"/>
                <a:gd name="T32" fmla="*/ 50 w 50"/>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33">
                  <a:moveTo>
                    <a:pt x="0" y="16"/>
                  </a:moveTo>
                  <a:lnTo>
                    <a:pt x="8" y="0"/>
                  </a:lnTo>
                  <a:lnTo>
                    <a:pt x="25" y="0"/>
                  </a:lnTo>
                  <a:lnTo>
                    <a:pt x="41" y="8"/>
                  </a:lnTo>
                  <a:lnTo>
                    <a:pt x="50" y="24"/>
                  </a:lnTo>
                  <a:lnTo>
                    <a:pt x="41" y="33"/>
                  </a:lnTo>
                  <a:lnTo>
                    <a:pt x="25" y="24"/>
                  </a:lnTo>
                  <a:lnTo>
                    <a:pt x="0" y="16"/>
                  </a:lnTo>
                  <a:close/>
                </a:path>
              </a:pathLst>
            </a:custGeom>
            <a:solidFill>
              <a:schemeClr val="folHlink">
                <a:alpha val="41960"/>
              </a:schemeClr>
            </a:solidFill>
            <a:ln w="9525">
              <a:noFill/>
              <a:round/>
              <a:headEnd/>
              <a:tailEnd/>
            </a:ln>
          </p:spPr>
          <p:txBody>
            <a:bodyPr/>
            <a:lstStyle/>
            <a:p>
              <a:endParaRPr lang="en-US"/>
            </a:p>
          </p:txBody>
        </p:sp>
        <p:sp>
          <p:nvSpPr>
            <p:cNvPr id="73809" name="Freeform 64"/>
            <p:cNvSpPr>
              <a:spLocks/>
            </p:cNvSpPr>
            <p:nvPr/>
          </p:nvSpPr>
          <p:spPr bwMode="auto">
            <a:xfrm>
              <a:off x="5390" y="3170"/>
              <a:ext cx="10" cy="22"/>
            </a:xfrm>
            <a:custGeom>
              <a:avLst/>
              <a:gdLst>
                <a:gd name="T0" fmla="*/ 0 w 8"/>
                <a:gd name="T1" fmla="*/ 2249 h 17"/>
                <a:gd name="T2" fmla="*/ 0 w 8"/>
                <a:gd name="T3" fmla="*/ 0 h 17"/>
                <a:gd name="T4" fmla="*/ 0 w 8"/>
                <a:gd name="T5" fmla="*/ 0 h 17"/>
                <a:gd name="T6" fmla="*/ 530 w 8"/>
                <a:gd name="T7" fmla="*/ 1038 h 17"/>
                <a:gd name="T8" fmla="*/ 530 w 8"/>
                <a:gd name="T9" fmla="*/ 2249 h 17"/>
                <a:gd name="T10" fmla="*/ 530 w 8"/>
                <a:gd name="T11" fmla="*/ 2249 h 17"/>
                <a:gd name="T12" fmla="*/ 0 w 8"/>
                <a:gd name="T13" fmla="*/ 2249 h 17"/>
                <a:gd name="T14" fmla="*/ 0 60000 65536"/>
                <a:gd name="T15" fmla="*/ 0 60000 65536"/>
                <a:gd name="T16" fmla="*/ 0 60000 65536"/>
                <a:gd name="T17" fmla="*/ 0 60000 65536"/>
                <a:gd name="T18" fmla="*/ 0 60000 65536"/>
                <a:gd name="T19" fmla="*/ 0 60000 65536"/>
                <a:gd name="T20" fmla="*/ 0 60000 65536"/>
                <a:gd name="T21" fmla="*/ 0 w 8"/>
                <a:gd name="T22" fmla="*/ 0 h 17"/>
                <a:gd name="T23" fmla="*/ 8 w 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7">
                  <a:moveTo>
                    <a:pt x="0" y="17"/>
                  </a:moveTo>
                  <a:lnTo>
                    <a:pt x="0" y="0"/>
                  </a:lnTo>
                  <a:lnTo>
                    <a:pt x="8" y="8"/>
                  </a:lnTo>
                  <a:lnTo>
                    <a:pt x="8" y="17"/>
                  </a:lnTo>
                  <a:lnTo>
                    <a:pt x="0" y="17"/>
                  </a:lnTo>
                  <a:close/>
                </a:path>
              </a:pathLst>
            </a:custGeom>
            <a:solidFill>
              <a:schemeClr val="folHlink">
                <a:alpha val="41960"/>
              </a:schemeClr>
            </a:solidFill>
            <a:ln w="9525">
              <a:noFill/>
              <a:round/>
              <a:headEnd/>
              <a:tailEnd/>
            </a:ln>
          </p:spPr>
          <p:txBody>
            <a:bodyPr/>
            <a:lstStyle/>
            <a:p>
              <a:endParaRPr lang="en-US"/>
            </a:p>
          </p:txBody>
        </p:sp>
        <p:sp>
          <p:nvSpPr>
            <p:cNvPr id="73810" name="Freeform 65"/>
            <p:cNvSpPr>
              <a:spLocks/>
            </p:cNvSpPr>
            <p:nvPr/>
          </p:nvSpPr>
          <p:spPr bwMode="auto">
            <a:xfrm>
              <a:off x="5422" y="3699"/>
              <a:ext cx="53" cy="159"/>
            </a:xfrm>
            <a:custGeom>
              <a:avLst/>
              <a:gdLst>
                <a:gd name="T0" fmla="*/ 2106 w 41"/>
                <a:gd name="T1" fmla="*/ 13102 h 124"/>
                <a:gd name="T2" fmla="*/ 1033 w 41"/>
                <a:gd name="T3" fmla="*/ 11151 h 124"/>
                <a:gd name="T4" fmla="*/ 0 w 41"/>
                <a:gd name="T5" fmla="*/ 9293 h 124"/>
                <a:gd name="T6" fmla="*/ 0 w 41"/>
                <a:gd name="T7" fmla="*/ 8440 h 124"/>
                <a:gd name="T8" fmla="*/ 2106 w 41"/>
                <a:gd name="T9" fmla="*/ 5621 h 124"/>
                <a:gd name="T10" fmla="*/ 2106 w 41"/>
                <a:gd name="T11" fmla="*/ 3675 h 124"/>
                <a:gd name="T12" fmla="*/ 1033 w 41"/>
                <a:gd name="T13" fmla="*/ 992 h 124"/>
                <a:gd name="T14" fmla="*/ 2106 w 41"/>
                <a:gd name="T15" fmla="*/ 0 h 124"/>
                <a:gd name="T16" fmla="*/ 2106 w 41"/>
                <a:gd name="T17" fmla="*/ 0 h 124"/>
                <a:gd name="T18" fmla="*/ 3158 w 41"/>
                <a:gd name="T19" fmla="*/ 1917 h 124"/>
                <a:gd name="T20" fmla="*/ 5418 w 41"/>
                <a:gd name="T21" fmla="*/ 4712 h 124"/>
                <a:gd name="T22" fmla="*/ 5418 w 41"/>
                <a:gd name="T23" fmla="*/ 6483 h 124"/>
                <a:gd name="T24" fmla="*/ 5418 w 41"/>
                <a:gd name="T25" fmla="*/ 10221 h 124"/>
                <a:gd name="T26" fmla="*/ 5418 w 41"/>
                <a:gd name="T27" fmla="*/ 11151 h 124"/>
                <a:gd name="T28" fmla="*/ 3158 w 41"/>
                <a:gd name="T29" fmla="*/ 13102 h 124"/>
                <a:gd name="T30" fmla="*/ 2106 w 41"/>
                <a:gd name="T31" fmla="*/ 14011 h 124"/>
                <a:gd name="T32" fmla="*/ 2106 w 41"/>
                <a:gd name="T33" fmla="*/ 13102 h 1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124"/>
                <a:gd name="T53" fmla="*/ 41 w 41"/>
                <a:gd name="T54" fmla="*/ 124 h 1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124">
                  <a:moveTo>
                    <a:pt x="16" y="116"/>
                  </a:moveTo>
                  <a:lnTo>
                    <a:pt x="8" y="99"/>
                  </a:lnTo>
                  <a:lnTo>
                    <a:pt x="0" y="83"/>
                  </a:lnTo>
                  <a:lnTo>
                    <a:pt x="0" y="75"/>
                  </a:lnTo>
                  <a:lnTo>
                    <a:pt x="16" y="50"/>
                  </a:lnTo>
                  <a:lnTo>
                    <a:pt x="16" y="33"/>
                  </a:lnTo>
                  <a:lnTo>
                    <a:pt x="8" y="9"/>
                  </a:lnTo>
                  <a:lnTo>
                    <a:pt x="16" y="0"/>
                  </a:lnTo>
                  <a:lnTo>
                    <a:pt x="24" y="17"/>
                  </a:lnTo>
                  <a:lnTo>
                    <a:pt x="41" y="42"/>
                  </a:lnTo>
                  <a:lnTo>
                    <a:pt x="41" y="58"/>
                  </a:lnTo>
                  <a:lnTo>
                    <a:pt x="41" y="91"/>
                  </a:lnTo>
                  <a:lnTo>
                    <a:pt x="41" y="99"/>
                  </a:lnTo>
                  <a:lnTo>
                    <a:pt x="24" y="116"/>
                  </a:lnTo>
                  <a:lnTo>
                    <a:pt x="16" y="124"/>
                  </a:lnTo>
                  <a:lnTo>
                    <a:pt x="16" y="116"/>
                  </a:lnTo>
                  <a:close/>
                </a:path>
              </a:pathLst>
            </a:custGeom>
            <a:solidFill>
              <a:schemeClr val="folHlink">
                <a:alpha val="41960"/>
              </a:schemeClr>
            </a:solidFill>
            <a:ln w="9525">
              <a:noFill/>
              <a:round/>
              <a:headEnd/>
              <a:tailEnd/>
            </a:ln>
          </p:spPr>
          <p:txBody>
            <a:bodyPr/>
            <a:lstStyle/>
            <a:p>
              <a:endParaRPr lang="en-US"/>
            </a:p>
          </p:txBody>
        </p:sp>
        <p:sp>
          <p:nvSpPr>
            <p:cNvPr id="73811" name="Freeform 66"/>
            <p:cNvSpPr>
              <a:spLocks/>
            </p:cNvSpPr>
            <p:nvPr/>
          </p:nvSpPr>
          <p:spPr bwMode="auto">
            <a:xfrm>
              <a:off x="5422" y="3203"/>
              <a:ext cx="21" cy="20"/>
            </a:xfrm>
            <a:custGeom>
              <a:avLst/>
              <a:gdLst>
                <a:gd name="T0" fmla="*/ 0 w 16"/>
                <a:gd name="T1" fmla="*/ 0 h 16"/>
                <a:gd name="T2" fmla="*/ 0 w 16"/>
                <a:gd name="T3" fmla="*/ 0 h 16"/>
                <a:gd name="T4" fmla="*/ 1410 w 16"/>
                <a:gd name="T5" fmla="*/ 0 h 16"/>
                <a:gd name="T6" fmla="*/ 2865 w 16"/>
                <a:gd name="T7" fmla="*/ 530 h 16"/>
                <a:gd name="T8" fmla="*/ 1410 w 16"/>
                <a:gd name="T9" fmla="*/ 1102 h 16"/>
                <a:gd name="T10" fmla="*/ 1410 w 16"/>
                <a:gd name="T11" fmla="*/ 530 h 16"/>
                <a:gd name="T12" fmla="*/ 0 w 16"/>
                <a:gd name="T13" fmla="*/ 530 h 16"/>
                <a:gd name="T14" fmla="*/ 0 w 16"/>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6"/>
                <a:gd name="T25" fmla="*/ 0 h 16"/>
                <a:gd name="T26" fmla="*/ 16 w 16"/>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 h="16">
                  <a:moveTo>
                    <a:pt x="0" y="0"/>
                  </a:moveTo>
                  <a:lnTo>
                    <a:pt x="0" y="0"/>
                  </a:lnTo>
                  <a:lnTo>
                    <a:pt x="8" y="0"/>
                  </a:lnTo>
                  <a:lnTo>
                    <a:pt x="16" y="8"/>
                  </a:lnTo>
                  <a:lnTo>
                    <a:pt x="8" y="16"/>
                  </a:lnTo>
                  <a:lnTo>
                    <a:pt x="8" y="8"/>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812" name="Freeform 67"/>
            <p:cNvSpPr>
              <a:spLocks/>
            </p:cNvSpPr>
            <p:nvPr/>
          </p:nvSpPr>
          <p:spPr bwMode="auto">
            <a:xfrm>
              <a:off x="5433" y="3245"/>
              <a:ext cx="20" cy="1"/>
            </a:xfrm>
            <a:custGeom>
              <a:avLst/>
              <a:gdLst>
                <a:gd name="T0" fmla="*/ 0 w 16"/>
                <a:gd name="T1" fmla="*/ 0 h 1"/>
                <a:gd name="T2" fmla="*/ 0 w 16"/>
                <a:gd name="T3" fmla="*/ 0 h 1"/>
                <a:gd name="T4" fmla="*/ 1102 w 16"/>
                <a:gd name="T5" fmla="*/ 0 h 1"/>
                <a:gd name="T6" fmla="*/ 1102 w 16"/>
                <a:gd name="T7" fmla="*/ 0 h 1"/>
                <a:gd name="T8" fmla="*/ 1102 w 16"/>
                <a:gd name="T9" fmla="*/ 0 h 1"/>
                <a:gd name="T10" fmla="*/ 530 w 16"/>
                <a:gd name="T11" fmla="*/ 0 h 1"/>
                <a:gd name="T12" fmla="*/ 0 w 16"/>
                <a:gd name="T13" fmla="*/ 0 h 1"/>
                <a:gd name="T14" fmla="*/ 0 60000 65536"/>
                <a:gd name="T15" fmla="*/ 0 60000 65536"/>
                <a:gd name="T16" fmla="*/ 0 60000 65536"/>
                <a:gd name="T17" fmla="*/ 0 60000 65536"/>
                <a:gd name="T18" fmla="*/ 0 60000 65536"/>
                <a:gd name="T19" fmla="*/ 0 60000 65536"/>
                <a:gd name="T20" fmla="*/ 0 60000 65536"/>
                <a:gd name="T21" fmla="*/ 0 w 16"/>
                <a:gd name="T22" fmla="*/ 0 h 1"/>
                <a:gd name="T23" fmla="*/ 16 w 16"/>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
                  <a:moveTo>
                    <a:pt x="0" y="0"/>
                  </a:moveTo>
                  <a:lnTo>
                    <a:pt x="0" y="0"/>
                  </a:lnTo>
                  <a:lnTo>
                    <a:pt x="16" y="0"/>
                  </a:lnTo>
                  <a:lnTo>
                    <a:pt x="8" y="0"/>
                  </a:lnTo>
                  <a:lnTo>
                    <a:pt x="0" y="0"/>
                  </a:lnTo>
                  <a:close/>
                </a:path>
              </a:pathLst>
            </a:custGeom>
            <a:solidFill>
              <a:schemeClr val="folHlink">
                <a:alpha val="41960"/>
              </a:schemeClr>
            </a:solidFill>
            <a:ln w="9525">
              <a:noFill/>
              <a:round/>
              <a:headEnd/>
              <a:tailEnd/>
            </a:ln>
          </p:spPr>
          <p:txBody>
            <a:bodyPr/>
            <a:lstStyle/>
            <a:p>
              <a:endParaRPr lang="en-US"/>
            </a:p>
          </p:txBody>
        </p:sp>
        <p:sp>
          <p:nvSpPr>
            <p:cNvPr id="73813" name="Freeform 68"/>
            <p:cNvSpPr>
              <a:spLocks/>
            </p:cNvSpPr>
            <p:nvPr/>
          </p:nvSpPr>
          <p:spPr bwMode="auto">
            <a:xfrm>
              <a:off x="5443" y="3277"/>
              <a:ext cx="20" cy="10"/>
            </a:xfrm>
            <a:custGeom>
              <a:avLst/>
              <a:gdLst>
                <a:gd name="T0" fmla="*/ 0 w 16"/>
                <a:gd name="T1" fmla="*/ 530 h 8"/>
                <a:gd name="T2" fmla="*/ 530 w 16"/>
                <a:gd name="T3" fmla="*/ 0 h 8"/>
                <a:gd name="T4" fmla="*/ 1102 w 16"/>
                <a:gd name="T5" fmla="*/ 0 h 8"/>
                <a:gd name="T6" fmla="*/ 1102 w 16"/>
                <a:gd name="T7" fmla="*/ 0 h 8"/>
                <a:gd name="T8" fmla="*/ 1102 w 16"/>
                <a:gd name="T9" fmla="*/ 530 h 8"/>
                <a:gd name="T10" fmla="*/ 0 w 16"/>
                <a:gd name="T11" fmla="*/ 530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0" y="8"/>
                  </a:moveTo>
                  <a:lnTo>
                    <a:pt x="8" y="0"/>
                  </a:lnTo>
                  <a:lnTo>
                    <a:pt x="16" y="0"/>
                  </a:lnTo>
                  <a:lnTo>
                    <a:pt x="16" y="8"/>
                  </a:lnTo>
                  <a:lnTo>
                    <a:pt x="0" y="8"/>
                  </a:lnTo>
                  <a:close/>
                </a:path>
              </a:pathLst>
            </a:custGeom>
            <a:solidFill>
              <a:schemeClr val="folHlink">
                <a:alpha val="41960"/>
              </a:schemeClr>
            </a:solidFill>
            <a:ln w="9525">
              <a:noFill/>
              <a:round/>
              <a:headEnd/>
              <a:tailEnd/>
            </a:ln>
          </p:spPr>
          <p:txBody>
            <a:bodyPr/>
            <a:lstStyle/>
            <a:p>
              <a:endParaRPr lang="en-US"/>
            </a:p>
          </p:txBody>
        </p:sp>
        <p:sp>
          <p:nvSpPr>
            <p:cNvPr id="73814" name="Freeform 69"/>
            <p:cNvSpPr>
              <a:spLocks/>
            </p:cNvSpPr>
            <p:nvPr/>
          </p:nvSpPr>
          <p:spPr bwMode="auto">
            <a:xfrm>
              <a:off x="5463" y="3213"/>
              <a:ext cx="22" cy="42"/>
            </a:xfrm>
            <a:custGeom>
              <a:avLst/>
              <a:gdLst>
                <a:gd name="T0" fmla="*/ 0 w 17"/>
                <a:gd name="T1" fmla="*/ 2451 h 33"/>
                <a:gd name="T2" fmla="*/ 0 w 17"/>
                <a:gd name="T3" fmla="*/ 0 h 33"/>
                <a:gd name="T4" fmla="*/ 0 w 17"/>
                <a:gd name="T5" fmla="*/ 0 h 33"/>
                <a:gd name="T6" fmla="*/ 1281 w 17"/>
                <a:gd name="T7" fmla="*/ 1714 h 33"/>
                <a:gd name="T8" fmla="*/ 2249 w 17"/>
                <a:gd name="T9" fmla="*/ 3136 h 33"/>
                <a:gd name="T10" fmla="*/ 0 w 17"/>
                <a:gd name="T11" fmla="*/ 3136 h 33"/>
                <a:gd name="T12" fmla="*/ 0 w 17"/>
                <a:gd name="T13" fmla="*/ 2451 h 33"/>
                <a:gd name="T14" fmla="*/ 0 60000 65536"/>
                <a:gd name="T15" fmla="*/ 0 60000 65536"/>
                <a:gd name="T16" fmla="*/ 0 60000 65536"/>
                <a:gd name="T17" fmla="*/ 0 60000 65536"/>
                <a:gd name="T18" fmla="*/ 0 60000 65536"/>
                <a:gd name="T19" fmla="*/ 0 60000 65536"/>
                <a:gd name="T20" fmla="*/ 0 60000 65536"/>
                <a:gd name="T21" fmla="*/ 0 w 17"/>
                <a:gd name="T22" fmla="*/ 0 h 33"/>
                <a:gd name="T23" fmla="*/ 17 w 17"/>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3">
                  <a:moveTo>
                    <a:pt x="0" y="25"/>
                  </a:moveTo>
                  <a:lnTo>
                    <a:pt x="0" y="0"/>
                  </a:lnTo>
                  <a:lnTo>
                    <a:pt x="9" y="17"/>
                  </a:lnTo>
                  <a:lnTo>
                    <a:pt x="17" y="33"/>
                  </a:lnTo>
                  <a:lnTo>
                    <a:pt x="0" y="33"/>
                  </a:lnTo>
                  <a:lnTo>
                    <a:pt x="0" y="25"/>
                  </a:lnTo>
                  <a:close/>
                </a:path>
              </a:pathLst>
            </a:custGeom>
            <a:solidFill>
              <a:schemeClr val="folHlink">
                <a:alpha val="41960"/>
              </a:schemeClr>
            </a:solidFill>
            <a:ln w="9525">
              <a:noFill/>
              <a:round/>
              <a:headEnd/>
              <a:tailEnd/>
            </a:ln>
          </p:spPr>
          <p:txBody>
            <a:bodyPr/>
            <a:lstStyle/>
            <a:p>
              <a:endParaRPr lang="en-US"/>
            </a:p>
          </p:txBody>
        </p:sp>
        <p:sp>
          <p:nvSpPr>
            <p:cNvPr id="73815" name="Freeform 70"/>
            <p:cNvSpPr>
              <a:spLocks/>
            </p:cNvSpPr>
            <p:nvPr/>
          </p:nvSpPr>
          <p:spPr bwMode="auto">
            <a:xfrm>
              <a:off x="5485" y="3435"/>
              <a:ext cx="63" cy="64"/>
            </a:xfrm>
            <a:custGeom>
              <a:avLst/>
              <a:gdLst>
                <a:gd name="T0" fmla="*/ 0 w 49"/>
                <a:gd name="T1" fmla="*/ 1880 h 50"/>
                <a:gd name="T2" fmla="*/ 937 w 49"/>
                <a:gd name="T3" fmla="*/ 0 h 50"/>
                <a:gd name="T4" fmla="*/ 1950 w 49"/>
                <a:gd name="T5" fmla="*/ 0 h 50"/>
                <a:gd name="T6" fmla="*/ 2929 w 49"/>
                <a:gd name="T7" fmla="*/ 979 h 50"/>
                <a:gd name="T8" fmla="*/ 4842 w 49"/>
                <a:gd name="T9" fmla="*/ 1880 h 50"/>
                <a:gd name="T10" fmla="*/ 4842 w 49"/>
                <a:gd name="T11" fmla="*/ 2710 h 50"/>
                <a:gd name="T12" fmla="*/ 5787 w 49"/>
                <a:gd name="T13" fmla="*/ 4604 h 50"/>
                <a:gd name="T14" fmla="*/ 5787 w 49"/>
                <a:gd name="T15" fmla="*/ 5448 h 50"/>
                <a:gd name="T16" fmla="*/ 4842 w 49"/>
                <a:gd name="T17" fmla="*/ 4604 h 50"/>
                <a:gd name="T18" fmla="*/ 4842 w 49"/>
                <a:gd name="T19" fmla="*/ 4604 h 50"/>
                <a:gd name="T20" fmla="*/ 3847 w 49"/>
                <a:gd name="T21" fmla="*/ 5448 h 50"/>
                <a:gd name="T22" fmla="*/ 3847 w 49"/>
                <a:gd name="T23" fmla="*/ 4604 h 50"/>
                <a:gd name="T24" fmla="*/ 1950 w 49"/>
                <a:gd name="T25" fmla="*/ 2710 h 50"/>
                <a:gd name="T26" fmla="*/ 0 w 49"/>
                <a:gd name="T27" fmla="*/ 1880 h 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
                <a:gd name="T43" fmla="*/ 0 h 50"/>
                <a:gd name="T44" fmla="*/ 49 w 49"/>
                <a:gd name="T45" fmla="*/ 50 h 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 h="50">
                  <a:moveTo>
                    <a:pt x="0" y="17"/>
                  </a:moveTo>
                  <a:lnTo>
                    <a:pt x="8" y="0"/>
                  </a:lnTo>
                  <a:lnTo>
                    <a:pt x="16" y="0"/>
                  </a:lnTo>
                  <a:lnTo>
                    <a:pt x="25" y="9"/>
                  </a:lnTo>
                  <a:lnTo>
                    <a:pt x="41" y="17"/>
                  </a:lnTo>
                  <a:lnTo>
                    <a:pt x="41" y="25"/>
                  </a:lnTo>
                  <a:lnTo>
                    <a:pt x="49" y="42"/>
                  </a:lnTo>
                  <a:lnTo>
                    <a:pt x="49" y="50"/>
                  </a:lnTo>
                  <a:lnTo>
                    <a:pt x="41" y="42"/>
                  </a:lnTo>
                  <a:lnTo>
                    <a:pt x="33" y="50"/>
                  </a:lnTo>
                  <a:lnTo>
                    <a:pt x="33" y="42"/>
                  </a:lnTo>
                  <a:lnTo>
                    <a:pt x="16" y="25"/>
                  </a:lnTo>
                  <a:lnTo>
                    <a:pt x="0" y="17"/>
                  </a:lnTo>
                  <a:close/>
                </a:path>
              </a:pathLst>
            </a:custGeom>
            <a:solidFill>
              <a:schemeClr val="folHlink">
                <a:alpha val="41960"/>
              </a:schemeClr>
            </a:solidFill>
            <a:ln w="9525">
              <a:noFill/>
              <a:round/>
              <a:headEnd/>
              <a:tailEnd/>
            </a:ln>
          </p:spPr>
          <p:txBody>
            <a:bodyPr/>
            <a:lstStyle/>
            <a:p>
              <a:endParaRPr lang="en-US"/>
            </a:p>
          </p:txBody>
        </p:sp>
        <p:sp>
          <p:nvSpPr>
            <p:cNvPr id="73816" name="Freeform 71"/>
            <p:cNvSpPr>
              <a:spLocks/>
            </p:cNvSpPr>
            <p:nvPr/>
          </p:nvSpPr>
          <p:spPr bwMode="auto">
            <a:xfrm>
              <a:off x="5538" y="3424"/>
              <a:ext cx="22" cy="32"/>
            </a:xfrm>
            <a:custGeom>
              <a:avLst/>
              <a:gdLst>
                <a:gd name="T0" fmla="*/ 0 w 17"/>
                <a:gd name="T1" fmla="*/ 1880 h 25"/>
                <a:gd name="T2" fmla="*/ 0 w 17"/>
                <a:gd name="T3" fmla="*/ 897 h 25"/>
                <a:gd name="T4" fmla="*/ 1038 w 17"/>
                <a:gd name="T5" fmla="*/ 0 h 25"/>
                <a:gd name="T6" fmla="*/ 2249 w 17"/>
                <a:gd name="T7" fmla="*/ 897 h 25"/>
                <a:gd name="T8" fmla="*/ 2249 w 17"/>
                <a:gd name="T9" fmla="*/ 1880 h 25"/>
                <a:gd name="T10" fmla="*/ 1038 w 17"/>
                <a:gd name="T11" fmla="*/ 2710 h 25"/>
                <a:gd name="T12" fmla="*/ 0 w 17"/>
                <a:gd name="T13" fmla="*/ 1880 h 25"/>
                <a:gd name="T14" fmla="*/ 0 w 17"/>
                <a:gd name="T15" fmla="*/ 1880 h 25"/>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5"/>
                <a:gd name="T26" fmla="*/ 17 w 1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5">
                  <a:moveTo>
                    <a:pt x="0" y="17"/>
                  </a:moveTo>
                  <a:lnTo>
                    <a:pt x="0" y="8"/>
                  </a:lnTo>
                  <a:lnTo>
                    <a:pt x="8" y="0"/>
                  </a:lnTo>
                  <a:lnTo>
                    <a:pt x="17" y="8"/>
                  </a:lnTo>
                  <a:lnTo>
                    <a:pt x="17" y="17"/>
                  </a:lnTo>
                  <a:lnTo>
                    <a:pt x="8" y="25"/>
                  </a:lnTo>
                  <a:lnTo>
                    <a:pt x="0" y="17"/>
                  </a:lnTo>
                  <a:close/>
                </a:path>
              </a:pathLst>
            </a:custGeom>
            <a:solidFill>
              <a:schemeClr val="folHlink">
                <a:alpha val="41960"/>
              </a:schemeClr>
            </a:solidFill>
            <a:ln w="9525">
              <a:noFill/>
              <a:round/>
              <a:headEnd/>
              <a:tailEnd/>
            </a:ln>
          </p:spPr>
          <p:txBody>
            <a:bodyPr/>
            <a:lstStyle/>
            <a:p>
              <a:endParaRPr lang="en-US"/>
            </a:p>
          </p:txBody>
        </p:sp>
        <p:sp>
          <p:nvSpPr>
            <p:cNvPr id="73817" name="Freeform 72"/>
            <p:cNvSpPr>
              <a:spLocks/>
            </p:cNvSpPr>
            <p:nvPr/>
          </p:nvSpPr>
          <p:spPr bwMode="auto">
            <a:xfrm>
              <a:off x="5538" y="3245"/>
              <a:ext cx="22" cy="10"/>
            </a:xfrm>
            <a:custGeom>
              <a:avLst/>
              <a:gdLst>
                <a:gd name="T0" fmla="*/ 0 w 17"/>
                <a:gd name="T1" fmla="*/ 0 h 8"/>
                <a:gd name="T2" fmla="*/ 0 w 17"/>
                <a:gd name="T3" fmla="*/ 0 h 8"/>
                <a:gd name="T4" fmla="*/ 2249 w 17"/>
                <a:gd name="T5" fmla="*/ 0 h 8"/>
                <a:gd name="T6" fmla="*/ 2249 w 17"/>
                <a:gd name="T7" fmla="*/ 0 h 8"/>
                <a:gd name="T8" fmla="*/ 1038 w 17"/>
                <a:gd name="T9" fmla="*/ 530 h 8"/>
                <a:gd name="T10" fmla="*/ 1038 w 17"/>
                <a:gd name="T11" fmla="*/ 530 h 8"/>
                <a:gd name="T12" fmla="*/ 0 w 17"/>
                <a:gd name="T13" fmla="*/ 0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0" y="0"/>
                  </a:moveTo>
                  <a:lnTo>
                    <a:pt x="0" y="0"/>
                  </a:lnTo>
                  <a:lnTo>
                    <a:pt x="17" y="0"/>
                  </a:lnTo>
                  <a:lnTo>
                    <a:pt x="8" y="8"/>
                  </a:lnTo>
                  <a:lnTo>
                    <a:pt x="0" y="0"/>
                  </a:lnTo>
                  <a:close/>
                </a:path>
              </a:pathLst>
            </a:custGeom>
            <a:solidFill>
              <a:schemeClr val="folHlink">
                <a:alpha val="41960"/>
              </a:schemeClr>
            </a:solidFill>
            <a:ln w="9525">
              <a:noFill/>
              <a:round/>
              <a:headEnd/>
              <a:tailEnd/>
            </a:ln>
          </p:spPr>
          <p:txBody>
            <a:bodyPr/>
            <a:lstStyle/>
            <a:p>
              <a:endParaRPr lang="en-US"/>
            </a:p>
          </p:txBody>
        </p:sp>
        <p:sp>
          <p:nvSpPr>
            <p:cNvPr id="73818" name="Freeform 73"/>
            <p:cNvSpPr>
              <a:spLocks/>
            </p:cNvSpPr>
            <p:nvPr/>
          </p:nvSpPr>
          <p:spPr bwMode="auto">
            <a:xfrm>
              <a:off x="5560" y="3456"/>
              <a:ext cx="10" cy="11"/>
            </a:xfrm>
            <a:custGeom>
              <a:avLst/>
              <a:gdLst>
                <a:gd name="T0" fmla="*/ 0 w 8"/>
                <a:gd name="T1" fmla="*/ 3462 h 8"/>
                <a:gd name="T2" fmla="*/ 0 w 8"/>
                <a:gd name="T3" fmla="*/ 3462 h 8"/>
                <a:gd name="T4" fmla="*/ 0 w 8"/>
                <a:gd name="T5" fmla="*/ 0 h 8"/>
                <a:gd name="T6" fmla="*/ 530 w 8"/>
                <a:gd name="T7" fmla="*/ 0 h 8"/>
                <a:gd name="T8" fmla="*/ 530 w 8"/>
                <a:gd name="T9" fmla="*/ 3462 h 8"/>
                <a:gd name="T10" fmla="*/ 0 w 8"/>
                <a:gd name="T11" fmla="*/ 3462 h 8"/>
                <a:gd name="T12" fmla="*/ 0 w 8"/>
                <a:gd name="T13" fmla="*/ 3462 h 8"/>
                <a:gd name="T14" fmla="*/ 0 60000 65536"/>
                <a:gd name="T15" fmla="*/ 0 60000 65536"/>
                <a:gd name="T16" fmla="*/ 0 60000 65536"/>
                <a:gd name="T17" fmla="*/ 0 60000 65536"/>
                <a:gd name="T18" fmla="*/ 0 60000 65536"/>
                <a:gd name="T19" fmla="*/ 0 60000 65536"/>
                <a:gd name="T20" fmla="*/ 0 60000 65536"/>
                <a:gd name="T21" fmla="*/ 0 w 8"/>
                <a:gd name="T22" fmla="*/ 0 h 8"/>
                <a:gd name="T23" fmla="*/ 8 w 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8">
                  <a:moveTo>
                    <a:pt x="0" y="8"/>
                  </a:moveTo>
                  <a:lnTo>
                    <a:pt x="0" y="8"/>
                  </a:lnTo>
                  <a:lnTo>
                    <a:pt x="0" y="0"/>
                  </a:lnTo>
                  <a:lnTo>
                    <a:pt x="8" y="0"/>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19" name="Freeform 74"/>
            <p:cNvSpPr>
              <a:spLocks/>
            </p:cNvSpPr>
            <p:nvPr/>
          </p:nvSpPr>
          <p:spPr bwMode="auto">
            <a:xfrm>
              <a:off x="5560" y="3350"/>
              <a:ext cx="30" cy="32"/>
            </a:xfrm>
            <a:custGeom>
              <a:avLst/>
              <a:gdLst>
                <a:gd name="T0" fmla="*/ 0 w 24"/>
                <a:gd name="T1" fmla="*/ 979 h 25"/>
                <a:gd name="T2" fmla="*/ 0 w 24"/>
                <a:gd name="T3" fmla="*/ 0 h 25"/>
                <a:gd name="T4" fmla="*/ 0 w 24"/>
                <a:gd name="T5" fmla="*/ 0 h 25"/>
                <a:gd name="T6" fmla="*/ 569 w 24"/>
                <a:gd name="T7" fmla="*/ 979 h 25"/>
                <a:gd name="T8" fmla="*/ 1639 w 24"/>
                <a:gd name="T9" fmla="*/ 1880 h 25"/>
                <a:gd name="T10" fmla="*/ 1639 w 24"/>
                <a:gd name="T11" fmla="*/ 2710 h 25"/>
                <a:gd name="T12" fmla="*/ 569 w 24"/>
                <a:gd name="T13" fmla="*/ 2710 h 25"/>
                <a:gd name="T14" fmla="*/ 569 w 24"/>
                <a:gd name="T15" fmla="*/ 1880 h 25"/>
                <a:gd name="T16" fmla="*/ 0 w 24"/>
                <a:gd name="T17" fmla="*/ 979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5"/>
                <a:gd name="T29" fmla="*/ 24 w 24"/>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5">
                  <a:moveTo>
                    <a:pt x="0" y="9"/>
                  </a:moveTo>
                  <a:lnTo>
                    <a:pt x="0" y="0"/>
                  </a:lnTo>
                  <a:lnTo>
                    <a:pt x="8" y="9"/>
                  </a:lnTo>
                  <a:lnTo>
                    <a:pt x="24" y="17"/>
                  </a:lnTo>
                  <a:lnTo>
                    <a:pt x="24" y="25"/>
                  </a:lnTo>
                  <a:lnTo>
                    <a:pt x="8" y="25"/>
                  </a:lnTo>
                  <a:lnTo>
                    <a:pt x="8" y="17"/>
                  </a:lnTo>
                  <a:lnTo>
                    <a:pt x="0" y="9"/>
                  </a:lnTo>
                  <a:close/>
                </a:path>
              </a:pathLst>
            </a:custGeom>
            <a:solidFill>
              <a:schemeClr val="folHlink">
                <a:alpha val="41960"/>
              </a:schemeClr>
            </a:solidFill>
            <a:ln w="9525">
              <a:noFill/>
              <a:round/>
              <a:headEnd/>
              <a:tailEnd/>
            </a:ln>
          </p:spPr>
          <p:txBody>
            <a:bodyPr/>
            <a:lstStyle/>
            <a:p>
              <a:endParaRPr lang="en-US"/>
            </a:p>
          </p:txBody>
        </p:sp>
        <p:sp>
          <p:nvSpPr>
            <p:cNvPr id="73820" name="Freeform 75"/>
            <p:cNvSpPr>
              <a:spLocks/>
            </p:cNvSpPr>
            <p:nvPr/>
          </p:nvSpPr>
          <p:spPr bwMode="auto">
            <a:xfrm>
              <a:off x="5580" y="3424"/>
              <a:ext cx="22" cy="11"/>
            </a:xfrm>
            <a:custGeom>
              <a:avLst/>
              <a:gdLst>
                <a:gd name="T0" fmla="*/ 0 w 17"/>
                <a:gd name="T1" fmla="*/ 0 h 8"/>
                <a:gd name="T2" fmla="*/ 1038 w 17"/>
                <a:gd name="T3" fmla="*/ 0 h 8"/>
                <a:gd name="T4" fmla="*/ 1038 w 17"/>
                <a:gd name="T5" fmla="*/ 0 h 8"/>
                <a:gd name="T6" fmla="*/ 2249 w 17"/>
                <a:gd name="T7" fmla="*/ 3462 h 8"/>
                <a:gd name="T8" fmla="*/ 1038 w 17"/>
                <a:gd name="T9" fmla="*/ 3462 h 8"/>
                <a:gd name="T10" fmla="*/ 0 w 17"/>
                <a:gd name="T11" fmla="*/ 0 h 8"/>
                <a:gd name="T12" fmla="*/ 0 60000 65536"/>
                <a:gd name="T13" fmla="*/ 0 60000 65536"/>
                <a:gd name="T14" fmla="*/ 0 60000 65536"/>
                <a:gd name="T15" fmla="*/ 0 60000 65536"/>
                <a:gd name="T16" fmla="*/ 0 60000 65536"/>
                <a:gd name="T17" fmla="*/ 0 60000 65536"/>
                <a:gd name="T18" fmla="*/ 0 w 17"/>
                <a:gd name="T19" fmla="*/ 0 h 8"/>
                <a:gd name="T20" fmla="*/ 17 w 17"/>
                <a:gd name="T21" fmla="*/ 8 h 8"/>
              </a:gdLst>
              <a:ahLst/>
              <a:cxnLst>
                <a:cxn ang="T12">
                  <a:pos x="T0" y="T1"/>
                </a:cxn>
                <a:cxn ang="T13">
                  <a:pos x="T2" y="T3"/>
                </a:cxn>
                <a:cxn ang="T14">
                  <a:pos x="T4" y="T5"/>
                </a:cxn>
                <a:cxn ang="T15">
                  <a:pos x="T6" y="T7"/>
                </a:cxn>
                <a:cxn ang="T16">
                  <a:pos x="T8" y="T9"/>
                </a:cxn>
                <a:cxn ang="T17">
                  <a:pos x="T10" y="T11"/>
                </a:cxn>
              </a:cxnLst>
              <a:rect l="T18" t="T19" r="T20" b="T21"/>
              <a:pathLst>
                <a:path w="17" h="8">
                  <a:moveTo>
                    <a:pt x="0" y="0"/>
                  </a:moveTo>
                  <a:lnTo>
                    <a:pt x="8" y="0"/>
                  </a:lnTo>
                  <a:lnTo>
                    <a:pt x="17" y="8"/>
                  </a:lnTo>
                  <a:lnTo>
                    <a:pt x="8" y="8"/>
                  </a:lnTo>
                  <a:lnTo>
                    <a:pt x="0" y="0"/>
                  </a:lnTo>
                  <a:close/>
                </a:path>
              </a:pathLst>
            </a:custGeom>
            <a:solidFill>
              <a:schemeClr val="folHlink">
                <a:alpha val="41960"/>
              </a:schemeClr>
            </a:solidFill>
            <a:ln w="9525">
              <a:noFill/>
              <a:round/>
              <a:headEnd/>
              <a:tailEnd/>
            </a:ln>
          </p:spPr>
          <p:txBody>
            <a:bodyPr/>
            <a:lstStyle/>
            <a:p>
              <a:endParaRPr lang="en-US"/>
            </a:p>
          </p:txBody>
        </p:sp>
        <p:sp>
          <p:nvSpPr>
            <p:cNvPr id="73821" name="Freeform 76"/>
            <p:cNvSpPr>
              <a:spLocks/>
            </p:cNvSpPr>
            <p:nvPr/>
          </p:nvSpPr>
          <p:spPr bwMode="auto">
            <a:xfrm>
              <a:off x="5580" y="3392"/>
              <a:ext cx="22" cy="12"/>
            </a:xfrm>
            <a:custGeom>
              <a:avLst/>
              <a:gdLst>
                <a:gd name="T0" fmla="*/ 0 w 17"/>
                <a:gd name="T1" fmla="*/ 2069 h 9"/>
                <a:gd name="T2" fmla="*/ 1038 w 17"/>
                <a:gd name="T3" fmla="*/ 0 h 9"/>
                <a:gd name="T4" fmla="*/ 2249 w 17"/>
                <a:gd name="T5" fmla="*/ 0 h 9"/>
                <a:gd name="T6" fmla="*/ 2249 w 17"/>
                <a:gd name="T7" fmla="*/ 2069 h 9"/>
                <a:gd name="T8" fmla="*/ 1038 w 17"/>
                <a:gd name="T9" fmla="*/ 2069 h 9"/>
                <a:gd name="T10" fmla="*/ 0 w 17"/>
                <a:gd name="T11" fmla="*/ 2069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0" y="9"/>
                  </a:moveTo>
                  <a:lnTo>
                    <a:pt x="8" y="0"/>
                  </a:lnTo>
                  <a:lnTo>
                    <a:pt x="17" y="0"/>
                  </a:lnTo>
                  <a:lnTo>
                    <a:pt x="17" y="9"/>
                  </a:lnTo>
                  <a:lnTo>
                    <a:pt x="8" y="9"/>
                  </a:lnTo>
                  <a:lnTo>
                    <a:pt x="0" y="9"/>
                  </a:lnTo>
                  <a:close/>
                </a:path>
              </a:pathLst>
            </a:custGeom>
            <a:solidFill>
              <a:schemeClr val="folHlink">
                <a:alpha val="41960"/>
              </a:schemeClr>
            </a:solidFill>
            <a:ln w="9525">
              <a:noFill/>
              <a:round/>
              <a:headEnd/>
              <a:tailEnd/>
            </a:ln>
          </p:spPr>
          <p:txBody>
            <a:bodyPr/>
            <a:lstStyle/>
            <a:p>
              <a:endParaRPr lang="en-US"/>
            </a:p>
          </p:txBody>
        </p:sp>
        <p:sp>
          <p:nvSpPr>
            <p:cNvPr id="73822" name="Freeform 77"/>
            <p:cNvSpPr>
              <a:spLocks/>
            </p:cNvSpPr>
            <p:nvPr/>
          </p:nvSpPr>
          <p:spPr bwMode="auto">
            <a:xfrm>
              <a:off x="4712" y="1290"/>
              <a:ext cx="117" cy="42"/>
            </a:xfrm>
            <a:custGeom>
              <a:avLst/>
              <a:gdLst>
                <a:gd name="T0" fmla="*/ 0 w 91"/>
                <a:gd name="T1" fmla="*/ 1513 h 33"/>
                <a:gd name="T2" fmla="*/ 1950 w 91"/>
                <a:gd name="T3" fmla="*/ 2375 h 33"/>
                <a:gd name="T4" fmla="*/ 3847 w 91"/>
                <a:gd name="T5" fmla="*/ 2375 h 33"/>
                <a:gd name="T6" fmla="*/ 5787 w 91"/>
                <a:gd name="T7" fmla="*/ 2375 h 33"/>
                <a:gd name="T8" fmla="*/ 7788 w 91"/>
                <a:gd name="T9" fmla="*/ 3136 h 33"/>
                <a:gd name="T10" fmla="*/ 8763 w 91"/>
                <a:gd name="T11" fmla="*/ 3136 h 33"/>
                <a:gd name="T12" fmla="*/ 8763 w 91"/>
                <a:gd name="T13" fmla="*/ 2375 h 33"/>
                <a:gd name="T14" fmla="*/ 9716 w 91"/>
                <a:gd name="T15" fmla="*/ 2375 h 33"/>
                <a:gd name="T16" fmla="*/ 10761 w 91"/>
                <a:gd name="T17" fmla="*/ 1513 h 33"/>
                <a:gd name="T18" fmla="*/ 10761 w 91"/>
                <a:gd name="T19" fmla="*/ 831 h 33"/>
                <a:gd name="T20" fmla="*/ 6850 w 91"/>
                <a:gd name="T21" fmla="*/ 0 h 33"/>
                <a:gd name="T22" fmla="*/ 0 w 91"/>
                <a:gd name="T23" fmla="*/ 831 h 33"/>
                <a:gd name="T24" fmla="*/ 0 w 91"/>
                <a:gd name="T25" fmla="*/ 1513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33"/>
                <a:gd name="T41" fmla="*/ 91 w 91"/>
                <a:gd name="T42" fmla="*/ 33 h 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33">
                  <a:moveTo>
                    <a:pt x="0" y="16"/>
                  </a:moveTo>
                  <a:lnTo>
                    <a:pt x="16" y="24"/>
                  </a:lnTo>
                  <a:lnTo>
                    <a:pt x="33" y="24"/>
                  </a:lnTo>
                  <a:lnTo>
                    <a:pt x="49" y="24"/>
                  </a:lnTo>
                  <a:lnTo>
                    <a:pt x="66" y="33"/>
                  </a:lnTo>
                  <a:lnTo>
                    <a:pt x="74" y="33"/>
                  </a:lnTo>
                  <a:lnTo>
                    <a:pt x="74" y="24"/>
                  </a:lnTo>
                  <a:lnTo>
                    <a:pt x="82" y="24"/>
                  </a:lnTo>
                  <a:lnTo>
                    <a:pt x="91" y="16"/>
                  </a:lnTo>
                  <a:lnTo>
                    <a:pt x="91" y="8"/>
                  </a:lnTo>
                  <a:lnTo>
                    <a:pt x="58" y="0"/>
                  </a:lnTo>
                  <a:lnTo>
                    <a:pt x="0" y="8"/>
                  </a:lnTo>
                  <a:lnTo>
                    <a:pt x="0" y="16"/>
                  </a:lnTo>
                  <a:close/>
                </a:path>
              </a:pathLst>
            </a:custGeom>
            <a:solidFill>
              <a:schemeClr val="folHlink">
                <a:alpha val="41960"/>
              </a:schemeClr>
            </a:solidFill>
            <a:ln w="9525">
              <a:noFill/>
              <a:round/>
              <a:headEnd/>
              <a:tailEnd/>
            </a:ln>
          </p:spPr>
          <p:txBody>
            <a:bodyPr/>
            <a:lstStyle/>
            <a:p>
              <a:endParaRPr lang="en-US"/>
            </a:p>
          </p:txBody>
        </p:sp>
        <p:sp>
          <p:nvSpPr>
            <p:cNvPr id="73823" name="Freeform 78"/>
            <p:cNvSpPr>
              <a:spLocks/>
            </p:cNvSpPr>
            <p:nvPr/>
          </p:nvSpPr>
          <p:spPr bwMode="auto">
            <a:xfrm>
              <a:off x="4797" y="2832"/>
              <a:ext cx="105" cy="106"/>
            </a:xfrm>
            <a:custGeom>
              <a:avLst/>
              <a:gdLst>
                <a:gd name="T0" fmla="*/ 899 w 82"/>
                <a:gd name="T1" fmla="*/ 6079 h 83"/>
                <a:gd name="T2" fmla="*/ 1726 w 82"/>
                <a:gd name="T3" fmla="*/ 6079 h 83"/>
                <a:gd name="T4" fmla="*/ 3624 w 82"/>
                <a:gd name="T5" fmla="*/ 6079 h 83"/>
                <a:gd name="T6" fmla="*/ 4527 w 82"/>
                <a:gd name="T7" fmla="*/ 6857 h 83"/>
                <a:gd name="T8" fmla="*/ 4527 w 82"/>
                <a:gd name="T9" fmla="*/ 7885 h 83"/>
                <a:gd name="T10" fmla="*/ 6376 w 82"/>
                <a:gd name="T11" fmla="*/ 8622 h 83"/>
                <a:gd name="T12" fmla="*/ 7291 w 82"/>
                <a:gd name="T13" fmla="*/ 8622 h 83"/>
                <a:gd name="T14" fmla="*/ 6376 w 82"/>
                <a:gd name="T15" fmla="*/ 6857 h 83"/>
                <a:gd name="T16" fmla="*/ 7291 w 82"/>
                <a:gd name="T17" fmla="*/ 6079 h 83"/>
                <a:gd name="T18" fmla="*/ 8164 w 82"/>
                <a:gd name="T19" fmla="*/ 6857 h 83"/>
                <a:gd name="T20" fmla="*/ 8989 w 82"/>
                <a:gd name="T21" fmla="*/ 6079 h 83"/>
                <a:gd name="T22" fmla="*/ 7291 w 82"/>
                <a:gd name="T23" fmla="*/ 3456 h 83"/>
                <a:gd name="T24" fmla="*/ 6376 w 82"/>
                <a:gd name="T25" fmla="*/ 0 h 83"/>
                <a:gd name="T26" fmla="*/ 5413 w 82"/>
                <a:gd name="T27" fmla="*/ 0 h 83"/>
                <a:gd name="T28" fmla="*/ 4527 w 82"/>
                <a:gd name="T29" fmla="*/ 1817 h 83"/>
                <a:gd name="T30" fmla="*/ 4527 w 82"/>
                <a:gd name="T31" fmla="*/ 2578 h 83"/>
                <a:gd name="T32" fmla="*/ 3624 w 82"/>
                <a:gd name="T33" fmla="*/ 3456 h 83"/>
                <a:gd name="T34" fmla="*/ 2761 w 82"/>
                <a:gd name="T35" fmla="*/ 3456 h 83"/>
                <a:gd name="T36" fmla="*/ 1726 w 82"/>
                <a:gd name="T37" fmla="*/ 3456 h 83"/>
                <a:gd name="T38" fmla="*/ 899 w 82"/>
                <a:gd name="T39" fmla="*/ 4414 h 83"/>
                <a:gd name="T40" fmla="*/ 0 w 82"/>
                <a:gd name="T41" fmla="*/ 5232 h 83"/>
                <a:gd name="T42" fmla="*/ 899 w 82"/>
                <a:gd name="T43" fmla="*/ 6079 h 8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
                <a:gd name="T67" fmla="*/ 0 h 83"/>
                <a:gd name="T68" fmla="*/ 82 w 82"/>
                <a:gd name="T69" fmla="*/ 83 h 8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 h="83">
                  <a:moveTo>
                    <a:pt x="8" y="58"/>
                  </a:moveTo>
                  <a:lnTo>
                    <a:pt x="16" y="58"/>
                  </a:lnTo>
                  <a:lnTo>
                    <a:pt x="33" y="58"/>
                  </a:lnTo>
                  <a:lnTo>
                    <a:pt x="41" y="66"/>
                  </a:lnTo>
                  <a:lnTo>
                    <a:pt x="41" y="75"/>
                  </a:lnTo>
                  <a:lnTo>
                    <a:pt x="58" y="83"/>
                  </a:lnTo>
                  <a:lnTo>
                    <a:pt x="66" y="83"/>
                  </a:lnTo>
                  <a:lnTo>
                    <a:pt x="58" y="66"/>
                  </a:lnTo>
                  <a:lnTo>
                    <a:pt x="66" y="58"/>
                  </a:lnTo>
                  <a:lnTo>
                    <a:pt x="74" y="66"/>
                  </a:lnTo>
                  <a:lnTo>
                    <a:pt x="82" y="58"/>
                  </a:lnTo>
                  <a:lnTo>
                    <a:pt x="66" y="33"/>
                  </a:lnTo>
                  <a:lnTo>
                    <a:pt x="58" y="0"/>
                  </a:lnTo>
                  <a:lnTo>
                    <a:pt x="49" y="0"/>
                  </a:lnTo>
                  <a:lnTo>
                    <a:pt x="41" y="17"/>
                  </a:lnTo>
                  <a:lnTo>
                    <a:pt x="41" y="25"/>
                  </a:lnTo>
                  <a:lnTo>
                    <a:pt x="33" y="33"/>
                  </a:lnTo>
                  <a:lnTo>
                    <a:pt x="25" y="33"/>
                  </a:lnTo>
                  <a:lnTo>
                    <a:pt x="16" y="33"/>
                  </a:lnTo>
                  <a:lnTo>
                    <a:pt x="8" y="42"/>
                  </a:lnTo>
                  <a:lnTo>
                    <a:pt x="0" y="50"/>
                  </a:lnTo>
                  <a:lnTo>
                    <a:pt x="8" y="58"/>
                  </a:lnTo>
                  <a:close/>
                </a:path>
              </a:pathLst>
            </a:custGeom>
            <a:solidFill>
              <a:schemeClr val="folHlink">
                <a:alpha val="41960"/>
              </a:schemeClr>
            </a:solidFill>
            <a:ln w="9525">
              <a:noFill/>
              <a:round/>
              <a:headEnd/>
              <a:tailEnd/>
            </a:ln>
          </p:spPr>
          <p:txBody>
            <a:bodyPr/>
            <a:lstStyle/>
            <a:p>
              <a:endParaRPr lang="en-US"/>
            </a:p>
          </p:txBody>
        </p:sp>
        <p:sp>
          <p:nvSpPr>
            <p:cNvPr id="73824" name="Freeform 79"/>
            <p:cNvSpPr>
              <a:spLocks/>
            </p:cNvSpPr>
            <p:nvPr/>
          </p:nvSpPr>
          <p:spPr bwMode="auto">
            <a:xfrm>
              <a:off x="4765" y="2780"/>
              <a:ext cx="22" cy="32"/>
            </a:xfrm>
            <a:custGeom>
              <a:avLst/>
              <a:gdLst>
                <a:gd name="T0" fmla="*/ 1038 w 17"/>
                <a:gd name="T1" fmla="*/ 0 h 25"/>
                <a:gd name="T2" fmla="*/ 0 w 17"/>
                <a:gd name="T3" fmla="*/ 1880 h 25"/>
                <a:gd name="T4" fmla="*/ 1038 w 17"/>
                <a:gd name="T5" fmla="*/ 1880 h 25"/>
                <a:gd name="T6" fmla="*/ 2249 w 17"/>
                <a:gd name="T7" fmla="*/ 2710 h 25"/>
                <a:gd name="T8" fmla="*/ 2249 w 17"/>
                <a:gd name="T9" fmla="*/ 1880 h 25"/>
                <a:gd name="T10" fmla="*/ 2249 w 17"/>
                <a:gd name="T11" fmla="*/ 897 h 25"/>
                <a:gd name="T12" fmla="*/ 2249 w 17"/>
                <a:gd name="T13" fmla="*/ 0 h 25"/>
                <a:gd name="T14" fmla="*/ 1038 w 17"/>
                <a:gd name="T15" fmla="*/ 0 h 25"/>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5"/>
                <a:gd name="T26" fmla="*/ 17 w 1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5">
                  <a:moveTo>
                    <a:pt x="8" y="0"/>
                  </a:moveTo>
                  <a:lnTo>
                    <a:pt x="0" y="17"/>
                  </a:lnTo>
                  <a:lnTo>
                    <a:pt x="8" y="17"/>
                  </a:lnTo>
                  <a:lnTo>
                    <a:pt x="17" y="25"/>
                  </a:lnTo>
                  <a:lnTo>
                    <a:pt x="17" y="17"/>
                  </a:lnTo>
                  <a:lnTo>
                    <a:pt x="17" y="8"/>
                  </a:lnTo>
                  <a:lnTo>
                    <a:pt x="17" y="0"/>
                  </a:lnTo>
                  <a:lnTo>
                    <a:pt x="8" y="0"/>
                  </a:lnTo>
                  <a:close/>
                </a:path>
              </a:pathLst>
            </a:custGeom>
            <a:solidFill>
              <a:schemeClr val="folHlink">
                <a:alpha val="41960"/>
              </a:schemeClr>
            </a:solidFill>
            <a:ln w="9525">
              <a:noFill/>
              <a:round/>
              <a:headEnd/>
              <a:tailEnd/>
            </a:ln>
          </p:spPr>
          <p:txBody>
            <a:bodyPr/>
            <a:lstStyle/>
            <a:p>
              <a:endParaRPr lang="en-US"/>
            </a:p>
          </p:txBody>
        </p:sp>
        <p:sp>
          <p:nvSpPr>
            <p:cNvPr id="73825" name="Freeform 80"/>
            <p:cNvSpPr>
              <a:spLocks/>
            </p:cNvSpPr>
            <p:nvPr/>
          </p:nvSpPr>
          <p:spPr bwMode="auto">
            <a:xfrm>
              <a:off x="4755" y="2685"/>
              <a:ext cx="84" cy="127"/>
            </a:xfrm>
            <a:custGeom>
              <a:avLst/>
              <a:gdLst>
                <a:gd name="T0" fmla="*/ 3136 w 66"/>
                <a:gd name="T1" fmla="*/ 7546 h 99"/>
                <a:gd name="T2" fmla="*/ 3136 w 66"/>
                <a:gd name="T3" fmla="*/ 8447 h 99"/>
                <a:gd name="T4" fmla="*/ 3136 w 66"/>
                <a:gd name="T5" fmla="*/ 10333 h 99"/>
                <a:gd name="T6" fmla="*/ 4815 w 66"/>
                <a:gd name="T7" fmla="*/ 11235 h 99"/>
                <a:gd name="T8" fmla="*/ 4815 w 66"/>
                <a:gd name="T9" fmla="*/ 11235 h 99"/>
                <a:gd name="T10" fmla="*/ 5715 w 66"/>
                <a:gd name="T11" fmla="*/ 11235 h 99"/>
                <a:gd name="T12" fmla="*/ 6431 w 66"/>
                <a:gd name="T13" fmla="*/ 10333 h 99"/>
                <a:gd name="T14" fmla="*/ 5715 w 66"/>
                <a:gd name="T15" fmla="*/ 8447 h 99"/>
                <a:gd name="T16" fmla="*/ 3136 w 66"/>
                <a:gd name="T17" fmla="*/ 6585 h 99"/>
                <a:gd name="T18" fmla="*/ 3136 w 66"/>
                <a:gd name="T19" fmla="*/ 5580 h 99"/>
                <a:gd name="T20" fmla="*/ 3970 w 66"/>
                <a:gd name="T21" fmla="*/ 3718 h 99"/>
                <a:gd name="T22" fmla="*/ 3970 w 66"/>
                <a:gd name="T23" fmla="*/ 1895 h 99"/>
                <a:gd name="T24" fmla="*/ 3136 w 66"/>
                <a:gd name="T25" fmla="*/ 910 h 99"/>
                <a:gd name="T26" fmla="*/ 3970 w 66"/>
                <a:gd name="T27" fmla="*/ 0 h 99"/>
                <a:gd name="T28" fmla="*/ 2451 w 66"/>
                <a:gd name="T29" fmla="*/ 910 h 99"/>
                <a:gd name="T30" fmla="*/ 1513 w 66"/>
                <a:gd name="T31" fmla="*/ 0 h 99"/>
                <a:gd name="T32" fmla="*/ 831 w 66"/>
                <a:gd name="T33" fmla="*/ 910 h 99"/>
                <a:gd name="T34" fmla="*/ 831 w 66"/>
                <a:gd name="T35" fmla="*/ 2853 h 99"/>
                <a:gd name="T36" fmla="*/ 0 w 66"/>
                <a:gd name="T37" fmla="*/ 4695 h 99"/>
                <a:gd name="T38" fmla="*/ 0 w 66"/>
                <a:gd name="T39" fmla="*/ 5580 h 99"/>
                <a:gd name="T40" fmla="*/ 0 w 66"/>
                <a:gd name="T41" fmla="*/ 6585 h 99"/>
                <a:gd name="T42" fmla="*/ 831 w 66"/>
                <a:gd name="T43" fmla="*/ 7546 h 99"/>
                <a:gd name="T44" fmla="*/ 1513 w 66"/>
                <a:gd name="T45" fmla="*/ 7546 h 99"/>
                <a:gd name="T46" fmla="*/ 3136 w 66"/>
                <a:gd name="T47" fmla="*/ 7546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6"/>
                <a:gd name="T73" fmla="*/ 0 h 99"/>
                <a:gd name="T74" fmla="*/ 66 w 66"/>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6" h="99">
                  <a:moveTo>
                    <a:pt x="33" y="66"/>
                  </a:moveTo>
                  <a:lnTo>
                    <a:pt x="33" y="74"/>
                  </a:lnTo>
                  <a:lnTo>
                    <a:pt x="33" y="91"/>
                  </a:lnTo>
                  <a:lnTo>
                    <a:pt x="49" y="99"/>
                  </a:lnTo>
                  <a:lnTo>
                    <a:pt x="58" y="99"/>
                  </a:lnTo>
                  <a:lnTo>
                    <a:pt x="66" y="91"/>
                  </a:lnTo>
                  <a:lnTo>
                    <a:pt x="58" y="74"/>
                  </a:lnTo>
                  <a:lnTo>
                    <a:pt x="33" y="58"/>
                  </a:lnTo>
                  <a:lnTo>
                    <a:pt x="33" y="49"/>
                  </a:lnTo>
                  <a:lnTo>
                    <a:pt x="41" y="33"/>
                  </a:lnTo>
                  <a:lnTo>
                    <a:pt x="41" y="16"/>
                  </a:lnTo>
                  <a:lnTo>
                    <a:pt x="33" y="8"/>
                  </a:lnTo>
                  <a:lnTo>
                    <a:pt x="41" y="0"/>
                  </a:lnTo>
                  <a:lnTo>
                    <a:pt x="25" y="8"/>
                  </a:lnTo>
                  <a:lnTo>
                    <a:pt x="16" y="0"/>
                  </a:lnTo>
                  <a:lnTo>
                    <a:pt x="8" y="8"/>
                  </a:lnTo>
                  <a:lnTo>
                    <a:pt x="8" y="25"/>
                  </a:lnTo>
                  <a:lnTo>
                    <a:pt x="0" y="41"/>
                  </a:lnTo>
                  <a:lnTo>
                    <a:pt x="0" y="49"/>
                  </a:lnTo>
                  <a:lnTo>
                    <a:pt x="0" y="58"/>
                  </a:lnTo>
                  <a:lnTo>
                    <a:pt x="8" y="66"/>
                  </a:lnTo>
                  <a:lnTo>
                    <a:pt x="16" y="66"/>
                  </a:lnTo>
                  <a:lnTo>
                    <a:pt x="33" y="66"/>
                  </a:lnTo>
                  <a:close/>
                </a:path>
              </a:pathLst>
            </a:custGeom>
            <a:solidFill>
              <a:schemeClr val="folHlink">
                <a:alpha val="41960"/>
              </a:schemeClr>
            </a:solidFill>
            <a:ln w="9525">
              <a:noFill/>
              <a:round/>
              <a:headEnd/>
              <a:tailEnd/>
            </a:ln>
          </p:spPr>
          <p:txBody>
            <a:bodyPr/>
            <a:lstStyle/>
            <a:p>
              <a:endParaRPr lang="en-US"/>
            </a:p>
          </p:txBody>
        </p:sp>
        <p:sp>
          <p:nvSpPr>
            <p:cNvPr id="73826" name="Freeform 81"/>
            <p:cNvSpPr>
              <a:spLocks/>
            </p:cNvSpPr>
            <p:nvPr/>
          </p:nvSpPr>
          <p:spPr bwMode="auto">
            <a:xfrm>
              <a:off x="4522" y="3138"/>
              <a:ext cx="295" cy="97"/>
            </a:xfrm>
            <a:custGeom>
              <a:avLst/>
              <a:gdLst>
                <a:gd name="T0" fmla="*/ 21332 w 230"/>
                <a:gd name="T1" fmla="*/ 8725 h 75"/>
                <a:gd name="T2" fmla="*/ 24123 w 230"/>
                <a:gd name="T3" fmla="*/ 8725 h 75"/>
                <a:gd name="T4" fmla="*/ 25164 w 230"/>
                <a:gd name="T5" fmla="*/ 8725 h 75"/>
                <a:gd name="T6" fmla="*/ 26025 w 230"/>
                <a:gd name="T7" fmla="*/ 7694 h 75"/>
                <a:gd name="T8" fmla="*/ 26025 w 230"/>
                <a:gd name="T9" fmla="*/ 7694 h 75"/>
                <a:gd name="T10" fmla="*/ 25164 w 230"/>
                <a:gd name="T11" fmla="*/ 7694 h 75"/>
                <a:gd name="T12" fmla="*/ 23335 w 230"/>
                <a:gd name="T13" fmla="*/ 7694 h 75"/>
                <a:gd name="T14" fmla="*/ 22343 w 230"/>
                <a:gd name="T15" fmla="*/ 8725 h 75"/>
                <a:gd name="T16" fmla="*/ 21332 w 230"/>
                <a:gd name="T17" fmla="*/ 7694 h 75"/>
                <a:gd name="T18" fmla="*/ 21332 w 230"/>
                <a:gd name="T19" fmla="*/ 7694 h 75"/>
                <a:gd name="T20" fmla="*/ 21332 w 230"/>
                <a:gd name="T21" fmla="*/ 7694 h 75"/>
                <a:gd name="T22" fmla="*/ 18536 w 230"/>
                <a:gd name="T23" fmla="*/ 7694 h 75"/>
                <a:gd name="T24" fmla="*/ 14931 w 230"/>
                <a:gd name="T25" fmla="*/ 7694 h 75"/>
                <a:gd name="T26" fmla="*/ 13941 w 230"/>
                <a:gd name="T27" fmla="*/ 6650 h 75"/>
                <a:gd name="T28" fmla="*/ 10181 w 230"/>
                <a:gd name="T29" fmla="*/ 5612 h 75"/>
                <a:gd name="T30" fmla="*/ 6473 w 230"/>
                <a:gd name="T31" fmla="*/ 3273 h 75"/>
                <a:gd name="T32" fmla="*/ 4693 w 230"/>
                <a:gd name="T33" fmla="*/ 3273 h 75"/>
                <a:gd name="T34" fmla="*/ 3713 w 230"/>
                <a:gd name="T35" fmla="*/ 1271 h 75"/>
                <a:gd name="T36" fmla="*/ 2690 w 230"/>
                <a:gd name="T37" fmla="*/ 0 h 75"/>
                <a:gd name="T38" fmla="*/ 2690 w 230"/>
                <a:gd name="T39" fmla="*/ 0 h 75"/>
                <a:gd name="T40" fmla="*/ 1884 w 230"/>
                <a:gd name="T41" fmla="*/ 2243 h 75"/>
                <a:gd name="T42" fmla="*/ 0 w 230"/>
                <a:gd name="T43" fmla="*/ 3273 h 75"/>
                <a:gd name="T44" fmla="*/ 0 w 230"/>
                <a:gd name="T45" fmla="*/ 5612 h 75"/>
                <a:gd name="T46" fmla="*/ 0 w 230"/>
                <a:gd name="T47" fmla="*/ 5612 h 75"/>
                <a:gd name="T48" fmla="*/ 1884 w 230"/>
                <a:gd name="T49" fmla="*/ 6650 h 75"/>
                <a:gd name="T50" fmla="*/ 4693 w 230"/>
                <a:gd name="T51" fmla="*/ 7694 h 75"/>
                <a:gd name="T52" fmla="*/ 7537 w 230"/>
                <a:gd name="T53" fmla="*/ 7694 h 75"/>
                <a:gd name="T54" fmla="*/ 10181 w 230"/>
                <a:gd name="T55" fmla="*/ 8725 h 75"/>
                <a:gd name="T56" fmla="*/ 13058 w 230"/>
                <a:gd name="T57" fmla="*/ 8725 h 75"/>
                <a:gd name="T58" fmla="*/ 15903 w 230"/>
                <a:gd name="T59" fmla="*/ 8725 h 75"/>
                <a:gd name="T60" fmla="*/ 17696 w 230"/>
                <a:gd name="T61" fmla="*/ 9951 h 75"/>
                <a:gd name="T62" fmla="*/ 20472 w 230"/>
                <a:gd name="T63" fmla="*/ 8725 h 75"/>
                <a:gd name="T64" fmla="*/ 20472 w 230"/>
                <a:gd name="T65" fmla="*/ 8725 h 75"/>
                <a:gd name="T66" fmla="*/ 21332 w 230"/>
                <a:gd name="T67" fmla="*/ 8725 h 7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0"/>
                <a:gd name="T103" fmla="*/ 0 h 75"/>
                <a:gd name="T104" fmla="*/ 230 w 230"/>
                <a:gd name="T105" fmla="*/ 75 h 7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0" h="75">
                  <a:moveTo>
                    <a:pt x="189" y="66"/>
                  </a:moveTo>
                  <a:lnTo>
                    <a:pt x="214" y="66"/>
                  </a:lnTo>
                  <a:lnTo>
                    <a:pt x="222" y="66"/>
                  </a:lnTo>
                  <a:lnTo>
                    <a:pt x="230" y="58"/>
                  </a:lnTo>
                  <a:lnTo>
                    <a:pt x="222" y="58"/>
                  </a:lnTo>
                  <a:lnTo>
                    <a:pt x="206" y="58"/>
                  </a:lnTo>
                  <a:lnTo>
                    <a:pt x="197" y="66"/>
                  </a:lnTo>
                  <a:lnTo>
                    <a:pt x="189" y="58"/>
                  </a:lnTo>
                  <a:lnTo>
                    <a:pt x="164" y="58"/>
                  </a:lnTo>
                  <a:lnTo>
                    <a:pt x="132" y="58"/>
                  </a:lnTo>
                  <a:lnTo>
                    <a:pt x="123" y="50"/>
                  </a:lnTo>
                  <a:lnTo>
                    <a:pt x="90" y="42"/>
                  </a:lnTo>
                  <a:lnTo>
                    <a:pt x="57" y="25"/>
                  </a:lnTo>
                  <a:lnTo>
                    <a:pt x="41" y="25"/>
                  </a:lnTo>
                  <a:lnTo>
                    <a:pt x="33" y="9"/>
                  </a:lnTo>
                  <a:lnTo>
                    <a:pt x="24" y="0"/>
                  </a:lnTo>
                  <a:lnTo>
                    <a:pt x="16" y="17"/>
                  </a:lnTo>
                  <a:lnTo>
                    <a:pt x="0" y="25"/>
                  </a:lnTo>
                  <a:lnTo>
                    <a:pt x="0" y="42"/>
                  </a:lnTo>
                  <a:lnTo>
                    <a:pt x="16" y="50"/>
                  </a:lnTo>
                  <a:lnTo>
                    <a:pt x="41" y="58"/>
                  </a:lnTo>
                  <a:lnTo>
                    <a:pt x="66" y="58"/>
                  </a:lnTo>
                  <a:lnTo>
                    <a:pt x="90" y="66"/>
                  </a:lnTo>
                  <a:lnTo>
                    <a:pt x="115" y="66"/>
                  </a:lnTo>
                  <a:lnTo>
                    <a:pt x="140" y="66"/>
                  </a:lnTo>
                  <a:lnTo>
                    <a:pt x="156" y="75"/>
                  </a:lnTo>
                  <a:lnTo>
                    <a:pt x="181" y="66"/>
                  </a:lnTo>
                  <a:lnTo>
                    <a:pt x="189" y="66"/>
                  </a:lnTo>
                  <a:close/>
                </a:path>
              </a:pathLst>
            </a:custGeom>
            <a:solidFill>
              <a:schemeClr val="folHlink">
                <a:alpha val="41960"/>
              </a:schemeClr>
            </a:solidFill>
            <a:ln w="9525">
              <a:noFill/>
              <a:round/>
              <a:headEnd/>
              <a:tailEnd/>
            </a:ln>
          </p:spPr>
          <p:txBody>
            <a:bodyPr/>
            <a:lstStyle/>
            <a:p>
              <a:endParaRPr lang="en-US"/>
            </a:p>
          </p:txBody>
        </p:sp>
        <p:sp>
          <p:nvSpPr>
            <p:cNvPr id="73827" name="Freeform 82"/>
            <p:cNvSpPr>
              <a:spLocks/>
            </p:cNvSpPr>
            <p:nvPr/>
          </p:nvSpPr>
          <p:spPr bwMode="auto">
            <a:xfrm>
              <a:off x="4882" y="3065"/>
              <a:ext cx="402" cy="180"/>
            </a:xfrm>
            <a:custGeom>
              <a:avLst/>
              <a:gdLst>
                <a:gd name="T0" fmla="*/ 0 w 313"/>
                <a:gd name="T1" fmla="*/ 1950 h 140"/>
                <a:gd name="T2" fmla="*/ 1921 w 313"/>
                <a:gd name="T3" fmla="*/ 1950 h 140"/>
                <a:gd name="T4" fmla="*/ 4807 w 313"/>
                <a:gd name="T5" fmla="*/ 1950 h 140"/>
                <a:gd name="T6" fmla="*/ 6712 w 313"/>
                <a:gd name="T7" fmla="*/ 937 h 140"/>
                <a:gd name="T8" fmla="*/ 8621 w 313"/>
                <a:gd name="T9" fmla="*/ 0 h 140"/>
                <a:gd name="T10" fmla="*/ 11458 w 313"/>
                <a:gd name="T11" fmla="*/ 0 h 140"/>
                <a:gd name="T12" fmla="*/ 12373 w 313"/>
                <a:gd name="T13" fmla="*/ 1950 h 140"/>
                <a:gd name="T14" fmla="*/ 12373 w 313"/>
                <a:gd name="T15" fmla="*/ 1950 h 140"/>
                <a:gd name="T16" fmla="*/ 13360 w 313"/>
                <a:gd name="T17" fmla="*/ 937 h 140"/>
                <a:gd name="T18" fmla="*/ 15348 w 313"/>
                <a:gd name="T19" fmla="*/ 0 h 140"/>
                <a:gd name="T20" fmla="*/ 22038 w 313"/>
                <a:gd name="T21" fmla="*/ 3847 h 140"/>
                <a:gd name="T22" fmla="*/ 22947 w 313"/>
                <a:gd name="T23" fmla="*/ 3847 h 140"/>
                <a:gd name="T24" fmla="*/ 24816 w 313"/>
                <a:gd name="T25" fmla="*/ 4842 h 140"/>
                <a:gd name="T26" fmla="*/ 28686 w 313"/>
                <a:gd name="T27" fmla="*/ 6777 h 140"/>
                <a:gd name="T28" fmla="*/ 28686 w 313"/>
                <a:gd name="T29" fmla="*/ 8763 h 140"/>
                <a:gd name="T30" fmla="*/ 30629 w 313"/>
                <a:gd name="T31" fmla="*/ 9716 h 140"/>
                <a:gd name="T32" fmla="*/ 32516 w 313"/>
                <a:gd name="T33" fmla="*/ 10720 h 140"/>
                <a:gd name="T34" fmla="*/ 33506 w 313"/>
                <a:gd name="T35" fmla="*/ 12729 h 140"/>
                <a:gd name="T36" fmla="*/ 33506 w 313"/>
                <a:gd name="T37" fmla="*/ 14558 h 140"/>
                <a:gd name="T38" fmla="*/ 35418 w 313"/>
                <a:gd name="T39" fmla="*/ 15731 h 140"/>
                <a:gd name="T40" fmla="*/ 36352 w 313"/>
                <a:gd name="T41" fmla="*/ 16552 h 140"/>
                <a:gd name="T42" fmla="*/ 35418 w 313"/>
                <a:gd name="T43" fmla="*/ 16552 h 140"/>
                <a:gd name="T44" fmla="*/ 32516 w 313"/>
                <a:gd name="T45" fmla="*/ 16552 h 140"/>
                <a:gd name="T46" fmla="*/ 29735 w 313"/>
                <a:gd name="T47" fmla="*/ 13613 h 140"/>
                <a:gd name="T48" fmla="*/ 29735 w 313"/>
                <a:gd name="T49" fmla="*/ 13613 h 140"/>
                <a:gd name="T50" fmla="*/ 28686 w 313"/>
                <a:gd name="T51" fmla="*/ 13613 h 140"/>
                <a:gd name="T52" fmla="*/ 27752 w 313"/>
                <a:gd name="T53" fmla="*/ 14558 h 140"/>
                <a:gd name="T54" fmla="*/ 26807 w 313"/>
                <a:gd name="T55" fmla="*/ 15731 h 140"/>
                <a:gd name="T56" fmla="*/ 21008 w 313"/>
                <a:gd name="T57" fmla="*/ 14558 h 140"/>
                <a:gd name="T58" fmla="*/ 20073 w 313"/>
                <a:gd name="T59" fmla="*/ 13613 h 140"/>
                <a:gd name="T60" fmla="*/ 19102 w 313"/>
                <a:gd name="T61" fmla="*/ 13613 h 140"/>
                <a:gd name="T62" fmla="*/ 18263 w 313"/>
                <a:gd name="T63" fmla="*/ 13613 h 140"/>
                <a:gd name="T64" fmla="*/ 19102 w 313"/>
                <a:gd name="T65" fmla="*/ 12729 h 140"/>
                <a:gd name="T66" fmla="*/ 18263 w 313"/>
                <a:gd name="T67" fmla="*/ 9716 h 140"/>
                <a:gd name="T68" fmla="*/ 16251 w 313"/>
                <a:gd name="T69" fmla="*/ 7788 h 140"/>
                <a:gd name="T70" fmla="*/ 12373 w 313"/>
                <a:gd name="T71" fmla="*/ 5787 h 140"/>
                <a:gd name="T72" fmla="*/ 10623 w 313"/>
                <a:gd name="T73" fmla="*/ 6777 h 140"/>
                <a:gd name="T74" fmla="*/ 9475 w 313"/>
                <a:gd name="T75" fmla="*/ 6777 h 140"/>
                <a:gd name="T76" fmla="*/ 8621 w 313"/>
                <a:gd name="T77" fmla="*/ 5787 h 140"/>
                <a:gd name="T78" fmla="*/ 8621 w 313"/>
                <a:gd name="T79" fmla="*/ 4842 h 140"/>
                <a:gd name="T80" fmla="*/ 7671 w 313"/>
                <a:gd name="T81" fmla="*/ 5787 h 140"/>
                <a:gd name="T82" fmla="*/ 6712 w 313"/>
                <a:gd name="T83" fmla="*/ 5787 h 140"/>
                <a:gd name="T84" fmla="*/ 2914 w 313"/>
                <a:gd name="T85" fmla="*/ 4842 h 140"/>
                <a:gd name="T86" fmla="*/ 2914 w 313"/>
                <a:gd name="T87" fmla="*/ 3847 h 140"/>
                <a:gd name="T88" fmla="*/ 934 w 313"/>
                <a:gd name="T89" fmla="*/ 2850 h 140"/>
                <a:gd name="T90" fmla="*/ 0 w 313"/>
                <a:gd name="T91" fmla="*/ 1950 h 1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13"/>
                <a:gd name="T139" fmla="*/ 0 h 140"/>
                <a:gd name="T140" fmla="*/ 313 w 313"/>
                <a:gd name="T141" fmla="*/ 140 h 14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13" h="140">
                  <a:moveTo>
                    <a:pt x="0" y="16"/>
                  </a:moveTo>
                  <a:lnTo>
                    <a:pt x="16" y="16"/>
                  </a:lnTo>
                  <a:lnTo>
                    <a:pt x="41" y="16"/>
                  </a:lnTo>
                  <a:lnTo>
                    <a:pt x="58" y="8"/>
                  </a:lnTo>
                  <a:lnTo>
                    <a:pt x="74" y="0"/>
                  </a:lnTo>
                  <a:lnTo>
                    <a:pt x="99" y="0"/>
                  </a:lnTo>
                  <a:lnTo>
                    <a:pt x="107" y="16"/>
                  </a:lnTo>
                  <a:lnTo>
                    <a:pt x="115" y="8"/>
                  </a:lnTo>
                  <a:lnTo>
                    <a:pt x="132" y="0"/>
                  </a:lnTo>
                  <a:lnTo>
                    <a:pt x="190" y="33"/>
                  </a:lnTo>
                  <a:lnTo>
                    <a:pt x="198" y="33"/>
                  </a:lnTo>
                  <a:lnTo>
                    <a:pt x="214" y="41"/>
                  </a:lnTo>
                  <a:lnTo>
                    <a:pt x="247" y="57"/>
                  </a:lnTo>
                  <a:lnTo>
                    <a:pt x="247" y="74"/>
                  </a:lnTo>
                  <a:lnTo>
                    <a:pt x="264" y="82"/>
                  </a:lnTo>
                  <a:lnTo>
                    <a:pt x="280" y="90"/>
                  </a:lnTo>
                  <a:lnTo>
                    <a:pt x="289" y="107"/>
                  </a:lnTo>
                  <a:lnTo>
                    <a:pt x="289" y="123"/>
                  </a:lnTo>
                  <a:lnTo>
                    <a:pt x="305" y="132"/>
                  </a:lnTo>
                  <a:lnTo>
                    <a:pt x="313" y="140"/>
                  </a:lnTo>
                  <a:lnTo>
                    <a:pt x="305" y="140"/>
                  </a:lnTo>
                  <a:lnTo>
                    <a:pt x="280" y="140"/>
                  </a:lnTo>
                  <a:lnTo>
                    <a:pt x="256" y="115"/>
                  </a:lnTo>
                  <a:lnTo>
                    <a:pt x="247" y="115"/>
                  </a:lnTo>
                  <a:lnTo>
                    <a:pt x="239" y="123"/>
                  </a:lnTo>
                  <a:lnTo>
                    <a:pt x="231" y="132"/>
                  </a:lnTo>
                  <a:lnTo>
                    <a:pt x="181" y="123"/>
                  </a:lnTo>
                  <a:lnTo>
                    <a:pt x="173" y="115"/>
                  </a:lnTo>
                  <a:lnTo>
                    <a:pt x="165" y="115"/>
                  </a:lnTo>
                  <a:lnTo>
                    <a:pt x="157" y="115"/>
                  </a:lnTo>
                  <a:lnTo>
                    <a:pt x="165" y="107"/>
                  </a:lnTo>
                  <a:lnTo>
                    <a:pt x="157" y="82"/>
                  </a:lnTo>
                  <a:lnTo>
                    <a:pt x="140" y="66"/>
                  </a:lnTo>
                  <a:lnTo>
                    <a:pt x="107" y="49"/>
                  </a:lnTo>
                  <a:lnTo>
                    <a:pt x="91" y="57"/>
                  </a:lnTo>
                  <a:lnTo>
                    <a:pt x="82" y="57"/>
                  </a:lnTo>
                  <a:lnTo>
                    <a:pt x="74" y="49"/>
                  </a:lnTo>
                  <a:lnTo>
                    <a:pt x="74" y="41"/>
                  </a:lnTo>
                  <a:lnTo>
                    <a:pt x="66" y="49"/>
                  </a:lnTo>
                  <a:lnTo>
                    <a:pt x="58" y="49"/>
                  </a:lnTo>
                  <a:lnTo>
                    <a:pt x="25" y="41"/>
                  </a:lnTo>
                  <a:lnTo>
                    <a:pt x="25" y="33"/>
                  </a:lnTo>
                  <a:lnTo>
                    <a:pt x="8" y="24"/>
                  </a:lnTo>
                  <a:lnTo>
                    <a:pt x="0" y="16"/>
                  </a:lnTo>
                  <a:close/>
                </a:path>
              </a:pathLst>
            </a:custGeom>
            <a:solidFill>
              <a:schemeClr val="folHlink">
                <a:alpha val="41960"/>
              </a:schemeClr>
            </a:solidFill>
            <a:ln w="9525">
              <a:noFill/>
              <a:round/>
              <a:headEnd/>
              <a:tailEnd/>
            </a:ln>
          </p:spPr>
          <p:txBody>
            <a:bodyPr/>
            <a:lstStyle/>
            <a:p>
              <a:endParaRPr lang="en-US"/>
            </a:p>
          </p:txBody>
        </p:sp>
        <p:sp>
          <p:nvSpPr>
            <p:cNvPr id="73828" name="Freeform 83"/>
            <p:cNvSpPr>
              <a:spLocks/>
            </p:cNvSpPr>
            <p:nvPr/>
          </p:nvSpPr>
          <p:spPr bwMode="auto">
            <a:xfrm>
              <a:off x="5263" y="3826"/>
              <a:ext cx="170" cy="169"/>
            </a:xfrm>
            <a:custGeom>
              <a:avLst/>
              <a:gdLst>
                <a:gd name="T0" fmla="*/ 0 w 132"/>
                <a:gd name="T1" fmla="*/ 13621 h 132"/>
                <a:gd name="T2" fmla="*/ 952 w 132"/>
                <a:gd name="T3" fmla="*/ 14478 h 132"/>
                <a:gd name="T4" fmla="*/ 4043 w 132"/>
                <a:gd name="T5" fmla="*/ 13621 h 132"/>
                <a:gd name="T6" fmla="*/ 5990 w 132"/>
                <a:gd name="T7" fmla="*/ 12794 h 132"/>
                <a:gd name="T8" fmla="*/ 7167 w 132"/>
                <a:gd name="T9" fmla="*/ 11876 h 132"/>
                <a:gd name="T10" fmla="*/ 8973 w 132"/>
                <a:gd name="T11" fmla="*/ 10016 h 132"/>
                <a:gd name="T12" fmla="*/ 12088 w 132"/>
                <a:gd name="T13" fmla="*/ 7279 h 132"/>
                <a:gd name="T14" fmla="*/ 14088 w 132"/>
                <a:gd name="T15" fmla="*/ 7279 h 132"/>
                <a:gd name="T16" fmla="*/ 16122 w 132"/>
                <a:gd name="T17" fmla="*/ 6364 h 132"/>
                <a:gd name="T18" fmla="*/ 15166 w 132"/>
                <a:gd name="T19" fmla="*/ 5466 h 132"/>
                <a:gd name="T20" fmla="*/ 15166 w 132"/>
                <a:gd name="T21" fmla="*/ 4610 h 132"/>
                <a:gd name="T22" fmla="*/ 15166 w 132"/>
                <a:gd name="T23" fmla="*/ 4610 h 132"/>
                <a:gd name="T24" fmla="*/ 15166 w 132"/>
                <a:gd name="T25" fmla="*/ 3601 h 132"/>
                <a:gd name="T26" fmla="*/ 14088 w 132"/>
                <a:gd name="T27" fmla="*/ 2749 h 132"/>
                <a:gd name="T28" fmla="*/ 14088 w 132"/>
                <a:gd name="T29" fmla="*/ 2749 h 132"/>
                <a:gd name="T30" fmla="*/ 14088 w 132"/>
                <a:gd name="T31" fmla="*/ 1887 h 132"/>
                <a:gd name="T32" fmla="*/ 13109 w 132"/>
                <a:gd name="T33" fmla="*/ 0 h 132"/>
                <a:gd name="T34" fmla="*/ 12088 w 132"/>
                <a:gd name="T35" fmla="*/ 0 h 132"/>
                <a:gd name="T36" fmla="*/ 10065 w 132"/>
                <a:gd name="T37" fmla="*/ 1887 h 132"/>
                <a:gd name="T38" fmla="*/ 10065 w 132"/>
                <a:gd name="T39" fmla="*/ 1887 h 132"/>
                <a:gd name="T40" fmla="*/ 8973 w 132"/>
                <a:gd name="T41" fmla="*/ 4610 h 132"/>
                <a:gd name="T42" fmla="*/ 5990 w 132"/>
                <a:gd name="T43" fmla="*/ 6364 h 132"/>
                <a:gd name="T44" fmla="*/ 3042 w 132"/>
                <a:gd name="T45" fmla="*/ 8166 h 132"/>
                <a:gd name="T46" fmla="*/ 952 w 132"/>
                <a:gd name="T47" fmla="*/ 9094 h 132"/>
                <a:gd name="T48" fmla="*/ 0 w 132"/>
                <a:gd name="T49" fmla="*/ 13621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2"/>
                <a:gd name="T76" fmla="*/ 0 h 132"/>
                <a:gd name="T77" fmla="*/ 132 w 132"/>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2" h="132">
                  <a:moveTo>
                    <a:pt x="0" y="124"/>
                  </a:moveTo>
                  <a:lnTo>
                    <a:pt x="8" y="132"/>
                  </a:lnTo>
                  <a:lnTo>
                    <a:pt x="33" y="124"/>
                  </a:lnTo>
                  <a:lnTo>
                    <a:pt x="49" y="116"/>
                  </a:lnTo>
                  <a:lnTo>
                    <a:pt x="58" y="108"/>
                  </a:lnTo>
                  <a:lnTo>
                    <a:pt x="74" y="91"/>
                  </a:lnTo>
                  <a:lnTo>
                    <a:pt x="99" y="66"/>
                  </a:lnTo>
                  <a:lnTo>
                    <a:pt x="115" y="66"/>
                  </a:lnTo>
                  <a:lnTo>
                    <a:pt x="132" y="58"/>
                  </a:lnTo>
                  <a:lnTo>
                    <a:pt x="124" y="50"/>
                  </a:lnTo>
                  <a:lnTo>
                    <a:pt x="124" y="42"/>
                  </a:lnTo>
                  <a:lnTo>
                    <a:pt x="124" y="33"/>
                  </a:lnTo>
                  <a:lnTo>
                    <a:pt x="115" y="25"/>
                  </a:lnTo>
                  <a:lnTo>
                    <a:pt x="115" y="17"/>
                  </a:lnTo>
                  <a:lnTo>
                    <a:pt x="107" y="0"/>
                  </a:lnTo>
                  <a:lnTo>
                    <a:pt x="99" y="0"/>
                  </a:lnTo>
                  <a:lnTo>
                    <a:pt x="82" y="17"/>
                  </a:lnTo>
                  <a:lnTo>
                    <a:pt x="74" y="42"/>
                  </a:lnTo>
                  <a:lnTo>
                    <a:pt x="49" y="58"/>
                  </a:lnTo>
                  <a:lnTo>
                    <a:pt x="25" y="75"/>
                  </a:lnTo>
                  <a:lnTo>
                    <a:pt x="8" y="83"/>
                  </a:lnTo>
                  <a:lnTo>
                    <a:pt x="0" y="124"/>
                  </a:lnTo>
                  <a:close/>
                </a:path>
              </a:pathLst>
            </a:custGeom>
            <a:solidFill>
              <a:schemeClr val="folHlink">
                <a:alpha val="41960"/>
              </a:schemeClr>
            </a:solidFill>
            <a:ln w="9525">
              <a:noFill/>
              <a:round/>
              <a:headEnd/>
              <a:tailEnd/>
            </a:ln>
          </p:spPr>
          <p:txBody>
            <a:bodyPr/>
            <a:lstStyle/>
            <a:p>
              <a:endParaRPr lang="en-US"/>
            </a:p>
          </p:txBody>
        </p:sp>
        <p:sp>
          <p:nvSpPr>
            <p:cNvPr id="73829" name="Freeform 84"/>
            <p:cNvSpPr>
              <a:spLocks/>
            </p:cNvSpPr>
            <p:nvPr/>
          </p:nvSpPr>
          <p:spPr bwMode="auto">
            <a:xfrm>
              <a:off x="4839" y="2822"/>
              <a:ext cx="11" cy="22"/>
            </a:xfrm>
            <a:custGeom>
              <a:avLst/>
              <a:gdLst>
                <a:gd name="T0" fmla="*/ 0 w 8"/>
                <a:gd name="T1" fmla="*/ 0 h 17"/>
                <a:gd name="T2" fmla="*/ 3462 w 8"/>
                <a:gd name="T3" fmla="*/ 1038 h 17"/>
                <a:gd name="T4" fmla="*/ 3462 w 8"/>
                <a:gd name="T5" fmla="*/ 1038 h 17"/>
                <a:gd name="T6" fmla="*/ 3462 w 8"/>
                <a:gd name="T7" fmla="*/ 2249 h 17"/>
                <a:gd name="T8" fmla="*/ 0 w 8"/>
                <a:gd name="T9" fmla="*/ 1038 h 17"/>
                <a:gd name="T10" fmla="*/ 0 w 8"/>
                <a:gd name="T11" fmla="*/ 1038 h 17"/>
                <a:gd name="T12" fmla="*/ 0 w 8"/>
                <a:gd name="T13" fmla="*/ 0 h 17"/>
                <a:gd name="T14" fmla="*/ 0 60000 65536"/>
                <a:gd name="T15" fmla="*/ 0 60000 65536"/>
                <a:gd name="T16" fmla="*/ 0 60000 65536"/>
                <a:gd name="T17" fmla="*/ 0 60000 65536"/>
                <a:gd name="T18" fmla="*/ 0 60000 65536"/>
                <a:gd name="T19" fmla="*/ 0 60000 65536"/>
                <a:gd name="T20" fmla="*/ 0 60000 65536"/>
                <a:gd name="T21" fmla="*/ 0 w 8"/>
                <a:gd name="T22" fmla="*/ 0 h 17"/>
                <a:gd name="T23" fmla="*/ 8 w 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7">
                  <a:moveTo>
                    <a:pt x="0" y="0"/>
                  </a:moveTo>
                  <a:lnTo>
                    <a:pt x="8" y="8"/>
                  </a:lnTo>
                  <a:lnTo>
                    <a:pt x="8" y="17"/>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830" name="Freeform 85"/>
            <p:cNvSpPr>
              <a:spLocks/>
            </p:cNvSpPr>
            <p:nvPr/>
          </p:nvSpPr>
          <p:spPr bwMode="auto">
            <a:xfrm>
              <a:off x="4807" y="2844"/>
              <a:ext cx="10" cy="20"/>
            </a:xfrm>
            <a:custGeom>
              <a:avLst/>
              <a:gdLst>
                <a:gd name="T0" fmla="*/ 530 w 8"/>
                <a:gd name="T1" fmla="*/ 0 h 16"/>
                <a:gd name="T2" fmla="*/ 530 w 8"/>
                <a:gd name="T3" fmla="*/ 0 h 16"/>
                <a:gd name="T4" fmla="*/ 0 w 8"/>
                <a:gd name="T5" fmla="*/ 530 h 16"/>
                <a:gd name="T6" fmla="*/ 0 w 8"/>
                <a:gd name="T7" fmla="*/ 1102 h 16"/>
                <a:gd name="T8" fmla="*/ 530 w 8"/>
                <a:gd name="T9" fmla="*/ 530 h 16"/>
                <a:gd name="T10" fmla="*/ 530 w 8"/>
                <a:gd name="T11" fmla="*/ 530 h 16"/>
                <a:gd name="T12" fmla="*/ 530 w 8"/>
                <a:gd name="T13" fmla="*/ 0 h 16"/>
                <a:gd name="T14" fmla="*/ 0 60000 65536"/>
                <a:gd name="T15" fmla="*/ 0 60000 65536"/>
                <a:gd name="T16" fmla="*/ 0 60000 65536"/>
                <a:gd name="T17" fmla="*/ 0 60000 65536"/>
                <a:gd name="T18" fmla="*/ 0 60000 65536"/>
                <a:gd name="T19" fmla="*/ 0 60000 65536"/>
                <a:gd name="T20" fmla="*/ 0 60000 65536"/>
                <a:gd name="T21" fmla="*/ 0 w 8"/>
                <a:gd name="T22" fmla="*/ 0 h 16"/>
                <a:gd name="T23" fmla="*/ 8 w 8"/>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6">
                  <a:moveTo>
                    <a:pt x="8" y="0"/>
                  </a:moveTo>
                  <a:lnTo>
                    <a:pt x="8" y="0"/>
                  </a:lnTo>
                  <a:lnTo>
                    <a:pt x="0" y="8"/>
                  </a:lnTo>
                  <a:lnTo>
                    <a:pt x="0" y="16"/>
                  </a:lnTo>
                  <a:lnTo>
                    <a:pt x="8" y="8"/>
                  </a:lnTo>
                  <a:lnTo>
                    <a:pt x="8" y="0"/>
                  </a:lnTo>
                  <a:close/>
                </a:path>
              </a:pathLst>
            </a:custGeom>
            <a:solidFill>
              <a:schemeClr val="folHlink">
                <a:alpha val="41960"/>
              </a:schemeClr>
            </a:solidFill>
            <a:ln w="9525">
              <a:noFill/>
              <a:round/>
              <a:headEnd/>
              <a:tailEnd/>
            </a:ln>
          </p:spPr>
          <p:txBody>
            <a:bodyPr/>
            <a:lstStyle/>
            <a:p>
              <a:endParaRPr lang="en-US"/>
            </a:p>
          </p:txBody>
        </p:sp>
        <p:sp>
          <p:nvSpPr>
            <p:cNvPr id="73831" name="Freeform 86"/>
            <p:cNvSpPr>
              <a:spLocks/>
            </p:cNvSpPr>
            <p:nvPr/>
          </p:nvSpPr>
          <p:spPr bwMode="auto">
            <a:xfrm>
              <a:off x="4829" y="2854"/>
              <a:ext cx="10" cy="10"/>
            </a:xfrm>
            <a:custGeom>
              <a:avLst/>
              <a:gdLst>
                <a:gd name="T0" fmla="*/ 530 w 8"/>
                <a:gd name="T1" fmla="*/ 0 h 8"/>
                <a:gd name="T2" fmla="*/ 0 w 8"/>
                <a:gd name="T3" fmla="*/ 0 h 8"/>
                <a:gd name="T4" fmla="*/ 0 w 8"/>
                <a:gd name="T5" fmla="*/ 530 h 8"/>
                <a:gd name="T6" fmla="*/ 530 w 8"/>
                <a:gd name="T7" fmla="*/ 530 h 8"/>
                <a:gd name="T8" fmla="*/ 530 w 8"/>
                <a:gd name="T9" fmla="*/ 530 h 8"/>
                <a:gd name="T10" fmla="*/ 530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8" y="0"/>
                  </a:moveTo>
                  <a:lnTo>
                    <a:pt x="0" y="0"/>
                  </a:lnTo>
                  <a:lnTo>
                    <a:pt x="0" y="8"/>
                  </a:lnTo>
                  <a:lnTo>
                    <a:pt x="8" y="8"/>
                  </a:lnTo>
                  <a:lnTo>
                    <a:pt x="8" y="0"/>
                  </a:lnTo>
                  <a:close/>
                </a:path>
              </a:pathLst>
            </a:custGeom>
            <a:solidFill>
              <a:schemeClr val="folHlink">
                <a:alpha val="41960"/>
              </a:schemeClr>
            </a:solidFill>
            <a:ln w="9525">
              <a:noFill/>
              <a:round/>
              <a:headEnd/>
              <a:tailEnd/>
            </a:ln>
          </p:spPr>
          <p:txBody>
            <a:bodyPr/>
            <a:lstStyle/>
            <a:p>
              <a:endParaRPr lang="en-US"/>
            </a:p>
          </p:txBody>
        </p:sp>
        <p:sp>
          <p:nvSpPr>
            <p:cNvPr id="73832" name="Freeform 87"/>
            <p:cNvSpPr>
              <a:spLocks/>
            </p:cNvSpPr>
            <p:nvPr/>
          </p:nvSpPr>
          <p:spPr bwMode="auto">
            <a:xfrm>
              <a:off x="3124" y="2336"/>
              <a:ext cx="42" cy="21"/>
            </a:xfrm>
            <a:custGeom>
              <a:avLst/>
              <a:gdLst>
                <a:gd name="T0" fmla="*/ 831 w 33"/>
                <a:gd name="T1" fmla="*/ 0 h 16"/>
                <a:gd name="T2" fmla="*/ 3136 w 33"/>
                <a:gd name="T3" fmla="*/ 0 h 16"/>
                <a:gd name="T4" fmla="*/ 3136 w 33"/>
                <a:gd name="T5" fmla="*/ 2865 h 16"/>
                <a:gd name="T6" fmla="*/ 1714 w 33"/>
                <a:gd name="T7" fmla="*/ 1410 h 16"/>
                <a:gd name="T8" fmla="*/ 0 w 33"/>
                <a:gd name="T9" fmla="*/ 1410 h 16"/>
                <a:gd name="T10" fmla="*/ 831 w 33"/>
                <a:gd name="T11" fmla="*/ 0 h 16"/>
                <a:gd name="T12" fmla="*/ 0 60000 65536"/>
                <a:gd name="T13" fmla="*/ 0 60000 65536"/>
                <a:gd name="T14" fmla="*/ 0 60000 65536"/>
                <a:gd name="T15" fmla="*/ 0 60000 65536"/>
                <a:gd name="T16" fmla="*/ 0 60000 65536"/>
                <a:gd name="T17" fmla="*/ 0 60000 65536"/>
                <a:gd name="T18" fmla="*/ 0 w 33"/>
                <a:gd name="T19" fmla="*/ 0 h 16"/>
                <a:gd name="T20" fmla="*/ 33 w 33"/>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33" h="16">
                  <a:moveTo>
                    <a:pt x="8" y="0"/>
                  </a:moveTo>
                  <a:lnTo>
                    <a:pt x="33" y="0"/>
                  </a:lnTo>
                  <a:lnTo>
                    <a:pt x="33" y="16"/>
                  </a:lnTo>
                  <a:lnTo>
                    <a:pt x="17" y="8"/>
                  </a:lnTo>
                  <a:lnTo>
                    <a:pt x="0" y="8"/>
                  </a:lnTo>
                  <a:lnTo>
                    <a:pt x="8" y="0"/>
                  </a:lnTo>
                  <a:close/>
                </a:path>
              </a:pathLst>
            </a:custGeom>
            <a:solidFill>
              <a:schemeClr val="folHlink">
                <a:alpha val="41960"/>
              </a:schemeClr>
            </a:solidFill>
            <a:ln w="9525">
              <a:noFill/>
              <a:round/>
              <a:headEnd/>
              <a:tailEnd/>
            </a:ln>
          </p:spPr>
          <p:txBody>
            <a:bodyPr/>
            <a:lstStyle/>
            <a:p>
              <a:endParaRPr lang="en-US"/>
            </a:p>
          </p:txBody>
        </p:sp>
        <p:sp>
          <p:nvSpPr>
            <p:cNvPr id="73833" name="Freeform 88"/>
            <p:cNvSpPr>
              <a:spLocks/>
            </p:cNvSpPr>
            <p:nvPr/>
          </p:nvSpPr>
          <p:spPr bwMode="auto">
            <a:xfrm>
              <a:off x="3271" y="2346"/>
              <a:ext cx="22" cy="22"/>
            </a:xfrm>
            <a:custGeom>
              <a:avLst/>
              <a:gdLst>
                <a:gd name="T0" fmla="*/ 2249 w 17"/>
                <a:gd name="T1" fmla="*/ 0 h 17"/>
                <a:gd name="T2" fmla="*/ 2249 w 17"/>
                <a:gd name="T3" fmla="*/ 2249 h 17"/>
                <a:gd name="T4" fmla="*/ 1281 w 17"/>
                <a:gd name="T5" fmla="*/ 2249 h 17"/>
                <a:gd name="T6" fmla="*/ 0 w 17"/>
                <a:gd name="T7" fmla="*/ 2249 h 17"/>
                <a:gd name="T8" fmla="*/ 0 w 17"/>
                <a:gd name="T9" fmla="*/ 1038 h 17"/>
                <a:gd name="T10" fmla="*/ 1281 w 17"/>
                <a:gd name="T11" fmla="*/ 0 h 17"/>
                <a:gd name="T12" fmla="*/ 2249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7" y="0"/>
                  </a:moveTo>
                  <a:lnTo>
                    <a:pt x="17" y="17"/>
                  </a:lnTo>
                  <a:lnTo>
                    <a:pt x="9" y="17"/>
                  </a:lnTo>
                  <a:lnTo>
                    <a:pt x="0" y="17"/>
                  </a:lnTo>
                  <a:lnTo>
                    <a:pt x="0" y="8"/>
                  </a:lnTo>
                  <a:lnTo>
                    <a:pt x="9" y="0"/>
                  </a:lnTo>
                  <a:lnTo>
                    <a:pt x="17" y="0"/>
                  </a:lnTo>
                  <a:close/>
                </a:path>
              </a:pathLst>
            </a:custGeom>
            <a:solidFill>
              <a:schemeClr val="folHlink">
                <a:alpha val="41960"/>
              </a:schemeClr>
            </a:solidFill>
            <a:ln w="9525">
              <a:noFill/>
              <a:round/>
              <a:headEnd/>
              <a:tailEnd/>
            </a:ln>
          </p:spPr>
          <p:txBody>
            <a:bodyPr/>
            <a:lstStyle/>
            <a:p>
              <a:endParaRPr lang="en-US"/>
            </a:p>
          </p:txBody>
        </p:sp>
        <p:sp>
          <p:nvSpPr>
            <p:cNvPr id="73834" name="Freeform 89"/>
            <p:cNvSpPr>
              <a:spLocks/>
            </p:cNvSpPr>
            <p:nvPr/>
          </p:nvSpPr>
          <p:spPr bwMode="auto">
            <a:xfrm>
              <a:off x="2807" y="2230"/>
              <a:ext cx="20" cy="11"/>
            </a:xfrm>
            <a:custGeom>
              <a:avLst/>
              <a:gdLst>
                <a:gd name="T0" fmla="*/ 0 w 16"/>
                <a:gd name="T1" fmla="*/ 395 h 9"/>
                <a:gd name="T2" fmla="*/ 0 w 16"/>
                <a:gd name="T3" fmla="*/ 395 h 9"/>
                <a:gd name="T4" fmla="*/ 530 w 16"/>
                <a:gd name="T5" fmla="*/ 0 h 9"/>
                <a:gd name="T6" fmla="*/ 530 w 16"/>
                <a:gd name="T7" fmla="*/ 0 h 9"/>
                <a:gd name="T8" fmla="*/ 1102 w 16"/>
                <a:gd name="T9" fmla="*/ 395 h 9"/>
                <a:gd name="T10" fmla="*/ 530 w 16"/>
                <a:gd name="T11" fmla="*/ 395 h 9"/>
                <a:gd name="T12" fmla="*/ 0 w 16"/>
                <a:gd name="T13" fmla="*/ 395 h 9"/>
                <a:gd name="T14" fmla="*/ 0 60000 65536"/>
                <a:gd name="T15" fmla="*/ 0 60000 65536"/>
                <a:gd name="T16" fmla="*/ 0 60000 65536"/>
                <a:gd name="T17" fmla="*/ 0 60000 65536"/>
                <a:gd name="T18" fmla="*/ 0 60000 65536"/>
                <a:gd name="T19" fmla="*/ 0 60000 65536"/>
                <a:gd name="T20" fmla="*/ 0 60000 65536"/>
                <a:gd name="T21" fmla="*/ 0 w 16"/>
                <a:gd name="T22" fmla="*/ 0 h 9"/>
                <a:gd name="T23" fmla="*/ 16 w 16"/>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9">
                  <a:moveTo>
                    <a:pt x="0" y="9"/>
                  </a:moveTo>
                  <a:lnTo>
                    <a:pt x="0" y="9"/>
                  </a:lnTo>
                  <a:lnTo>
                    <a:pt x="8" y="0"/>
                  </a:lnTo>
                  <a:lnTo>
                    <a:pt x="16" y="9"/>
                  </a:lnTo>
                  <a:lnTo>
                    <a:pt x="8" y="9"/>
                  </a:lnTo>
                  <a:lnTo>
                    <a:pt x="0" y="9"/>
                  </a:lnTo>
                  <a:close/>
                </a:path>
              </a:pathLst>
            </a:custGeom>
            <a:solidFill>
              <a:schemeClr val="folHlink">
                <a:alpha val="41960"/>
              </a:schemeClr>
            </a:solidFill>
            <a:ln w="9525">
              <a:noFill/>
              <a:round/>
              <a:headEnd/>
              <a:tailEnd/>
            </a:ln>
          </p:spPr>
          <p:txBody>
            <a:bodyPr/>
            <a:lstStyle/>
            <a:p>
              <a:endParaRPr lang="en-US"/>
            </a:p>
          </p:txBody>
        </p:sp>
        <p:sp>
          <p:nvSpPr>
            <p:cNvPr id="73835" name="Freeform 90"/>
            <p:cNvSpPr>
              <a:spLocks/>
            </p:cNvSpPr>
            <p:nvPr/>
          </p:nvSpPr>
          <p:spPr bwMode="auto">
            <a:xfrm>
              <a:off x="96" y="1343"/>
              <a:ext cx="1048" cy="876"/>
            </a:xfrm>
            <a:custGeom>
              <a:avLst/>
              <a:gdLst>
                <a:gd name="T0" fmla="*/ 93801 w 816"/>
                <a:gd name="T1" fmla="*/ 6383 h 684"/>
                <a:gd name="T2" fmla="*/ 88076 w 816"/>
                <a:gd name="T3" fmla="*/ 3630 h 684"/>
                <a:gd name="T4" fmla="*/ 82358 w 816"/>
                <a:gd name="T5" fmla="*/ 1728 h 684"/>
                <a:gd name="T6" fmla="*/ 77543 w 816"/>
                <a:gd name="T7" fmla="*/ 899 h 684"/>
                <a:gd name="T8" fmla="*/ 73765 w 816"/>
                <a:gd name="T9" fmla="*/ 3630 h 684"/>
                <a:gd name="T10" fmla="*/ 69883 w 816"/>
                <a:gd name="T11" fmla="*/ 6383 h 684"/>
                <a:gd name="T12" fmla="*/ 71760 w 816"/>
                <a:gd name="T13" fmla="*/ 10062 h 684"/>
                <a:gd name="T14" fmla="*/ 78491 w 816"/>
                <a:gd name="T15" fmla="*/ 8175 h 684"/>
                <a:gd name="T16" fmla="*/ 78491 w 816"/>
                <a:gd name="T17" fmla="*/ 9001 h 684"/>
                <a:gd name="T18" fmla="*/ 80394 w 816"/>
                <a:gd name="T19" fmla="*/ 11750 h 684"/>
                <a:gd name="T20" fmla="*/ 86142 w 816"/>
                <a:gd name="T21" fmla="*/ 15343 h 684"/>
                <a:gd name="T22" fmla="*/ 90909 w 816"/>
                <a:gd name="T23" fmla="*/ 17213 h 684"/>
                <a:gd name="T24" fmla="*/ 89953 w 816"/>
                <a:gd name="T25" fmla="*/ 19082 h 684"/>
                <a:gd name="T26" fmla="*/ 84165 w 816"/>
                <a:gd name="T27" fmla="*/ 17213 h 684"/>
                <a:gd name="T28" fmla="*/ 78491 w 816"/>
                <a:gd name="T29" fmla="*/ 14555 h 684"/>
                <a:gd name="T30" fmla="*/ 71760 w 816"/>
                <a:gd name="T31" fmla="*/ 12639 h 684"/>
                <a:gd name="T32" fmla="*/ 67877 w 816"/>
                <a:gd name="T33" fmla="*/ 13665 h 684"/>
                <a:gd name="T34" fmla="*/ 68848 w 816"/>
                <a:gd name="T35" fmla="*/ 12639 h 684"/>
                <a:gd name="T36" fmla="*/ 63199 w 816"/>
                <a:gd name="T37" fmla="*/ 13665 h 684"/>
                <a:gd name="T38" fmla="*/ 56413 w 816"/>
                <a:gd name="T39" fmla="*/ 12639 h 684"/>
                <a:gd name="T40" fmla="*/ 54596 w 816"/>
                <a:gd name="T41" fmla="*/ 13665 h 684"/>
                <a:gd name="T42" fmla="*/ 47760 w 816"/>
                <a:gd name="T43" fmla="*/ 13665 h 684"/>
                <a:gd name="T44" fmla="*/ 44862 w 816"/>
                <a:gd name="T45" fmla="*/ 11750 h 684"/>
                <a:gd name="T46" fmla="*/ 35416 w 816"/>
                <a:gd name="T47" fmla="*/ 10954 h 684"/>
                <a:gd name="T48" fmla="*/ 28670 w 816"/>
                <a:gd name="T49" fmla="*/ 9001 h 684"/>
                <a:gd name="T50" fmla="*/ 22940 w 816"/>
                <a:gd name="T51" fmla="*/ 10062 h 684"/>
                <a:gd name="T52" fmla="*/ 16245 w 816"/>
                <a:gd name="T53" fmla="*/ 11750 h 684"/>
                <a:gd name="T54" fmla="*/ 17155 w 816"/>
                <a:gd name="T55" fmla="*/ 16285 h 684"/>
                <a:gd name="T56" fmla="*/ 21951 w 816"/>
                <a:gd name="T57" fmla="*/ 16285 h 684"/>
                <a:gd name="T58" fmla="*/ 20067 w 816"/>
                <a:gd name="T59" fmla="*/ 19082 h 684"/>
                <a:gd name="T60" fmla="*/ 13357 w 816"/>
                <a:gd name="T61" fmla="*/ 18101 h 684"/>
                <a:gd name="T62" fmla="*/ 10476 w 816"/>
                <a:gd name="T63" fmla="*/ 21831 h 684"/>
                <a:gd name="T64" fmla="*/ 12368 w 816"/>
                <a:gd name="T65" fmla="*/ 23566 h 684"/>
                <a:gd name="T66" fmla="*/ 11429 w 816"/>
                <a:gd name="T67" fmla="*/ 27200 h 684"/>
                <a:gd name="T68" fmla="*/ 18117 w 816"/>
                <a:gd name="T69" fmla="*/ 26279 h 684"/>
                <a:gd name="T70" fmla="*/ 19099 w 816"/>
                <a:gd name="T71" fmla="*/ 28147 h 684"/>
                <a:gd name="T72" fmla="*/ 12368 w 816"/>
                <a:gd name="T73" fmla="*/ 29902 h 684"/>
                <a:gd name="T74" fmla="*/ 4806 w 816"/>
                <a:gd name="T75" fmla="*/ 33644 h 684"/>
                <a:gd name="T76" fmla="*/ 7669 w 816"/>
                <a:gd name="T77" fmla="*/ 36401 h 684"/>
                <a:gd name="T78" fmla="*/ 3784 w 816"/>
                <a:gd name="T79" fmla="*/ 38023 h 684"/>
                <a:gd name="T80" fmla="*/ 6624 w 816"/>
                <a:gd name="T81" fmla="*/ 42572 h 684"/>
                <a:gd name="T82" fmla="*/ 9473 w 816"/>
                <a:gd name="T83" fmla="*/ 46197 h 684"/>
                <a:gd name="T84" fmla="*/ 15341 w 816"/>
                <a:gd name="T85" fmla="*/ 44408 h 684"/>
                <a:gd name="T86" fmla="*/ 13357 w 816"/>
                <a:gd name="T87" fmla="*/ 48964 h 684"/>
                <a:gd name="T88" fmla="*/ 9473 w 816"/>
                <a:gd name="T89" fmla="*/ 53492 h 684"/>
                <a:gd name="T90" fmla="*/ 2819 w 816"/>
                <a:gd name="T91" fmla="*/ 58109 h 684"/>
                <a:gd name="T92" fmla="*/ 934 w 816"/>
                <a:gd name="T93" fmla="*/ 60724 h 684"/>
                <a:gd name="T94" fmla="*/ 7669 w 816"/>
                <a:gd name="T95" fmla="*/ 58109 h 684"/>
                <a:gd name="T96" fmla="*/ 14289 w 816"/>
                <a:gd name="T97" fmla="*/ 54477 h 684"/>
                <a:gd name="T98" fmla="*/ 20067 w 816"/>
                <a:gd name="T99" fmla="*/ 48083 h 684"/>
                <a:gd name="T100" fmla="*/ 26659 w 816"/>
                <a:gd name="T101" fmla="*/ 42572 h 684"/>
                <a:gd name="T102" fmla="*/ 24813 w 816"/>
                <a:gd name="T103" fmla="*/ 47184 h 684"/>
                <a:gd name="T104" fmla="*/ 23945 w 816"/>
                <a:gd name="T105" fmla="*/ 51683 h 684"/>
                <a:gd name="T106" fmla="*/ 30491 w 816"/>
                <a:gd name="T107" fmla="*/ 46197 h 684"/>
                <a:gd name="T108" fmla="*/ 34363 w 816"/>
                <a:gd name="T109" fmla="*/ 40839 h 684"/>
                <a:gd name="T110" fmla="*/ 40096 w 816"/>
                <a:gd name="T111" fmla="*/ 38023 h 684"/>
                <a:gd name="T112" fmla="*/ 44862 w 816"/>
                <a:gd name="T113" fmla="*/ 42572 h 684"/>
                <a:gd name="T114" fmla="*/ 48740 w 816"/>
                <a:gd name="T115" fmla="*/ 43548 h 684"/>
                <a:gd name="T116" fmla="*/ 51739 w 816"/>
                <a:gd name="T117" fmla="*/ 47184 h 684"/>
                <a:gd name="T118" fmla="*/ 53429 w 816"/>
                <a:gd name="T119" fmla="*/ 50867 h 684"/>
                <a:gd name="T120" fmla="*/ 57251 w 816"/>
                <a:gd name="T121" fmla="*/ 55365 h 684"/>
                <a:gd name="T122" fmla="*/ 94737 w 816"/>
                <a:gd name="T123" fmla="*/ 7304 h 68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684"/>
                <a:gd name="T188" fmla="*/ 816 w 816"/>
                <a:gd name="T189" fmla="*/ 684 h 68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684">
                  <a:moveTo>
                    <a:pt x="816" y="66"/>
                  </a:moveTo>
                  <a:lnTo>
                    <a:pt x="808" y="66"/>
                  </a:lnTo>
                  <a:lnTo>
                    <a:pt x="808" y="58"/>
                  </a:lnTo>
                  <a:lnTo>
                    <a:pt x="799" y="41"/>
                  </a:lnTo>
                  <a:lnTo>
                    <a:pt x="783" y="41"/>
                  </a:lnTo>
                  <a:lnTo>
                    <a:pt x="758" y="33"/>
                  </a:lnTo>
                  <a:lnTo>
                    <a:pt x="750" y="25"/>
                  </a:lnTo>
                  <a:lnTo>
                    <a:pt x="734" y="16"/>
                  </a:lnTo>
                  <a:lnTo>
                    <a:pt x="709" y="16"/>
                  </a:lnTo>
                  <a:lnTo>
                    <a:pt x="684" y="0"/>
                  </a:lnTo>
                  <a:lnTo>
                    <a:pt x="668" y="8"/>
                  </a:lnTo>
                  <a:lnTo>
                    <a:pt x="651" y="8"/>
                  </a:lnTo>
                  <a:lnTo>
                    <a:pt x="635" y="8"/>
                  </a:lnTo>
                  <a:lnTo>
                    <a:pt x="635" y="33"/>
                  </a:lnTo>
                  <a:lnTo>
                    <a:pt x="610" y="41"/>
                  </a:lnTo>
                  <a:lnTo>
                    <a:pt x="610" y="49"/>
                  </a:lnTo>
                  <a:lnTo>
                    <a:pt x="602" y="58"/>
                  </a:lnTo>
                  <a:lnTo>
                    <a:pt x="618" y="74"/>
                  </a:lnTo>
                  <a:lnTo>
                    <a:pt x="618" y="91"/>
                  </a:lnTo>
                  <a:lnTo>
                    <a:pt x="635" y="91"/>
                  </a:lnTo>
                  <a:lnTo>
                    <a:pt x="659" y="91"/>
                  </a:lnTo>
                  <a:lnTo>
                    <a:pt x="676" y="74"/>
                  </a:lnTo>
                  <a:lnTo>
                    <a:pt x="676" y="66"/>
                  </a:lnTo>
                  <a:lnTo>
                    <a:pt x="676" y="82"/>
                  </a:lnTo>
                  <a:lnTo>
                    <a:pt x="684" y="91"/>
                  </a:lnTo>
                  <a:lnTo>
                    <a:pt x="709" y="99"/>
                  </a:lnTo>
                  <a:lnTo>
                    <a:pt x="692" y="107"/>
                  </a:lnTo>
                  <a:lnTo>
                    <a:pt x="701" y="124"/>
                  </a:lnTo>
                  <a:lnTo>
                    <a:pt x="709" y="124"/>
                  </a:lnTo>
                  <a:lnTo>
                    <a:pt x="742" y="140"/>
                  </a:lnTo>
                  <a:lnTo>
                    <a:pt x="742" y="148"/>
                  </a:lnTo>
                  <a:lnTo>
                    <a:pt x="758" y="140"/>
                  </a:lnTo>
                  <a:lnTo>
                    <a:pt x="783" y="157"/>
                  </a:lnTo>
                  <a:lnTo>
                    <a:pt x="791" y="165"/>
                  </a:lnTo>
                  <a:lnTo>
                    <a:pt x="783" y="173"/>
                  </a:lnTo>
                  <a:lnTo>
                    <a:pt x="775" y="173"/>
                  </a:lnTo>
                  <a:lnTo>
                    <a:pt x="750" y="165"/>
                  </a:lnTo>
                  <a:lnTo>
                    <a:pt x="734" y="157"/>
                  </a:lnTo>
                  <a:lnTo>
                    <a:pt x="725" y="157"/>
                  </a:lnTo>
                  <a:lnTo>
                    <a:pt x="709" y="140"/>
                  </a:lnTo>
                  <a:lnTo>
                    <a:pt x="676" y="132"/>
                  </a:lnTo>
                  <a:lnTo>
                    <a:pt x="651" y="132"/>
                  </a:lnTo>
                  <a:lnTo>
                    <a:pt x="635" y="115"/>
                  </a:lnTo>
                  <a:lnTo>
                    <a:pt x="618" y="115"/>
                  </a:lnTo>
                  <a:lnTo>
                    <a:pt x="610" y="124"/>
                  </a:lnTo>
                  <a:lnTo>
                    <a:pt x="585" y="132"/>
                  </a:lnTo>
                  <a:lnTo>
                    <a:pt x="585" y="124"/>
                  </a:lnTo>
                  <a:lnTo>
                    <a:pt x="593" y="124"/>
                  </a:lnTo>
                  <a:lnTo>
                    <a:pt x="593" y="115"/>
                  </a:lnTo>
                  <a:lnTo>
                    <a:pt x="577" y="99"/>
                  </a:lnTo>
                  <a:lnTo>
                    <a:pt x="569" y="107"/>
                  </a:lnTo>
                  <a:lnTo>
                    <a:pt x="544" y="124"/>
                  </a:lnTo>
                  <a:lnTo>
                    <a:pt x="519" y="124"/>
                  </a:lnTo>
                  <a:lnTo>
                    <a:pt x="494" y="115"/>
                  </a:lnTo>
                  <a:lnTo>
                    <a:pt x="486" y="115"/>
                  </a:lnTo>
                  <a:lnTo>
                    <a:pt x="486" y="132"/>
                  </a:lnTo>
                  <a:lnTo>
                    <a:pt x="478" y="132"/>
                  </a:lnTo>
                  <a:lnTo>
                    <a:pt x="470" y="124"/>
                  </a:lnTo>
                  <a:lnTo>
                    <a:pt x="453" y="124"/>
                  </a:lnTo>
                  <a:lnTo>
                    <a:pt x="437" y="124"/>
                  </a:lnTo>
                  <a:lnTo>
                    <a:pt x="412" y="124"/>
                  </a:lnTo>
                  <a:lnTo>
                    <a:pt x="412" y="115"/>
                  </a:lnTo>
                  <a:lnTo>
                    <a:pt x="412" y="107"/>
                  </a:lnTo>
                  <a:lnTo>
                    <a:pt x="387" y="107"/>
                  </a:lnTo>
                  <a:lnTo>
                    <a:pt x="362" y="99"/>
                  </a:lnTo>
                  <a:lnTo>
                    <a:pt x="338" y="99"/>
                  </a:lnTo>
                  <a:lnTo>
                    <a:pt x="305" y="99"/>
                  </a:lnTo>
                  <a:lnTo>
                    <a:pt x="296" y="107"/>
                  </a:lnTo>
                  <a:lnTo>
                    <a:pt x="280" y="91"/>
                  </a:lnTo>
                  <a:lnTo>
                    <a:pt x="247" y="82"/>
                  </a:lnTo>
                  <a:lnTo>
                    <a:pt x="214" y="82"/>
                  </a:lnTo>
                  <a:lnTo>
                    <a:pt x="198" y="91"/>
                  </a:lnTo>
                  <a:lnTo>
                    <a:pt x="173" y="91"/>
                  </a:lnTo>
                  <a:lnTo>
                    <a:pt x="156" y="99"/>
                  </a:lnTo>
                  <a:lnTo>
                    <a:pt x="140" y="107"/>
                  </a:lnTo>
                  <a:lnTo>
                    <a:pt x="132" y="124"/>
                  </a:lnTo>
                  <a:lnTo>
                    <a:pt x="132" y="140"/>
                  </a:lnTo>
                  <a:lnTo>
                    <a:pt x="148" y="148"/>
                  </a:lnTo>
                  <a:lnTo>
                    <a:pt x="156" y="140"/>
                  </a:lnTo>
                  <a:lnTo>
                    <a:pt x="173" y="140"/>
                  </a:lnTo>
                  <a:lnTo>
                    <a:pt x="189" y="148"/>
                  </a:lnTo>
                  <a:lnTo>
                    <a:pt x="198" y="157"/>
                  </a:lnTo>
                  <a:lnTo>
                    <a:pt x="173" y="165"/>
                  </a:lnTo>
                  <a:lnTo>
                    <a:pt x="173" y="173"/>
                  </a:lnTo>
                  <a:lnTo>
                    <a:pt x="156" y="190"/>
                  </a:lnTo>
                  <a:lnTo>
                    <a:pt x="140" y="173"/>
                  </a:lnTo>
                  <a:lnTo>
                    <a:pt x="115" y="165"/>
                  </a:lnTo>
                  <a:lnTo>
                    <a:pt x="99" y="181"/>
                  </a:lnTo>
                  <a:lnTo>
                    <a:pt x="90" y="190"/>
                  </a:lnTo>
                  <a:lnTo>
                    <a:pt x="90" y="198"/>
                  </a:lnTo>
                  <a:lnTo>
                    <a:pt x="82" y="206"/>
                  </a:lnTo>
                  <a:lnTo>
                    <a:pt x="82" y="214"/>
                  </a:lnTo>
                  <a:lnTo>
                    <a:pt x="107" y="214"/>
                  </a:lnTo>
                  <a:lnTo>
                    <a:pt x="107" y="223"/>
                  </a:lnTo>
                  <a:lnTo>
                    <a:pt x="99" y="239"/>
                  </a:lnTo>
                  <a:lnTo>
                    <a:pt x="99" y="247"/>
                  </a:lnTo>
                  <a:lnTo>
                    <a:pt x="123" y="239"/>
                  </a:lnTo>
                  <a:lnTo>
                    <a:pt x="140" y="247"/>
                  </a:lnTo>
                  <a:lnTo>
                    <a:pt x="156" y="239"/>
                  </a:lnTo>
                  <a:lnTo>
                    <a:pt x="165" y="239"/>
                  </a:lnTo>
                  <a:lnTo>
                    <a:pt x="173" y="239"/>
                  </a:lnTo>
                  <a:lnTo>
                    <a:pt x="165" y="255"/>
                  </a:lnTo>
                  <a:lnTo>
                    <a:pt x="148" y="272"/>
                  </a:lnTo>
                  <a:lnTo>
                    <a:pt x="132" y="272"/>
                  </a:lnTo>
                  <a:lnTo>
                    <a:pt x="107" y="272"/>
                  </a:lnTo>
                  <a:lnTo>
                    <a:pt x="82" y="272"/>
                  </a:lnTo>
                  <a:lnTo>
                    <a:pt x="66" y="288"/>
                  </a:lnTo>
                  <a:lnTo>
                    <a:pt x="41" y="305"/>
                  </a:lnTo>
                  <a:lnTo>
                    <a:pt x="33" y="313"/>
                  </a:lnTo>
                  <a:lnTo>
                    <a:pt x="41" y="321"/>
                  </a:lnTo>
                  <a:lnTo>
                    <a:pt x="66" y="330"/>
                  </a:lnTo>
                  <a:lnTo>
                    <a:pt x="66" y="338"/>
                  </a:lnTo>
                  <a:lnTo>
                    <a:pt x="33" y="346"/>
                  </a:lnTo>
                  <a:lnTo>
                    <a:pt x="41" y="363"/>
                  </a:lnTo>
                  <a:lnTo>
                    <a:pt x="33" y="379"/>
                  </a:lnTo>
                  <a:lnTo>
                    <a:pt x="57" y="387"/>
                  </a:lnTo>
                  <a:lnTo>
                    <a:pt x="57" y="404"/>
                  </a:lnTo>
                  <a:lnTo>
                    <a:pt x="74" y="420"/>
                  </a:lnTo>
                  <a:lnTo>
                    <a:pt x="82" y="420"/>
                  </a:lnTo>
                  <a:lnTo>
                    <a:pt x="107" y="412"/>
                  </a:lnTo>
                  <a:lnTo>
                    <a:pt x="132" y="404"/>
                  </a:lnTo>
                  <a:lnTo>
                    <a:pt x="148" y="404"/>
                  </a:lnTo>
                  <a:lnTo>
                    <a:pt x="132" y="429"/>
                  </a:lnTo>
                  <a:lnTo>
                    <a:pt x="115" y="445"/>
                  </a:lnTo>
                  <a:lnTo>
                    <a:pt x="99" y="462"/>
                  </a:lnTo>
                  <a:lnTo>
                    <a:pt x="82" y="478"/>
                  </a:lnTo>
                  <a:lnTo>
                    <a:pt x="82" y="486"/>
                  </a:lnTo>
                  <a:lnTo>
                    <a:pt x="57" y="495"/>
                  </a:lnTo>
                  <a:lnTo>
                    <a:pt x="41" y="519"/>
                  </a:lnTo>
                  <a:lnTo>
                    <a:pt x="24" y="528"/>
                  </a:lnTo>
                  <a:lnTo>
                    <a:pt x="8" y="552"/>
                  </a:lnTo>
                  <a:lnTo>
                    <a:pt x="0" y="552"/>
                  </a:lnTo>
                  <a:lnTo>
                    <a:pt x="8" y="552"/>
                  </a:lnTo>
                  <a:lnTo>
                    <a:pt x="24" y="552"/>
                  </a:lnTo>
                  <a:lnTo>
                    <a:pt x="66" y="528"/>
                  </a:lnTo>
                  <a:lnTo>
                    <a:pt x="82" y="519"/>
                  </a:lnTo>
                  <a:lnTo>
                    <a:pt x="107" y="503"/>
                  </a:lnTo>
                  <a:lnTo>
                    <a:pt x="123" y="495"/>
                  </a:lnTo>
                  <a:lnTo>
                    <a:pt x="140" y="478"/>
                  </a:lnTo>
                  <a:lnTo>
                    <a:pt x="156" y="453"/>
                  </a:lnTo>
                  <a:lnTo>
                    <a:pt x="173" y="437"/>
                  </a:lnTo>
                  <a:lnTo>
                    <a:pt x="181" y="429"/>
                  </a:lnTo>
                  <a:lnTo>
                    <a:pt x="206" y="412"/>
                  </a:lnTo>
                  <a:lnTo>
                    <a:pt x="230" y="387"/>
                  </a:lnTo>
                  <a:lnTo>
                    <a:pt x="239" y="396"/>
                  </a:lnTo>
                  <a:lnTo>
                    <a:pt x="230" y="404"/>
                  </a:lnTo>
                  <a:lnTo>
                    <a:pt x="214" y="429"/>
                  </a:lnTo>
                  <a:lnTo>
                    <a:pt x="206" y="453"/>
                  </a:lnTo>
                  <a:lnTo>
                    <a:pt x="206" y="470"/>
                  </a:lnTo>
                  <a:lnTo>
                    <a:pt x="239" y="453"/>
                  </a:lnTo>
                  <a:lnTo>
                    <a:pt x="239" y="445"/>
                  </a:lnTo>
                  <a:lnTo>
                    <a:pt x="263" y="420"/>
                  </a:lnTo>
                  <a:lnTo>
                    <a:pt x="280" y="404"/>
                  </a:lnTo>
                  <a:lnTo>
                    <a:pt x="296" y="387"/>
                  </a:lnTo>
                  <a:lnTo>
                    <a:pt x="296" y="371"/>
                  </a:lnTo>
                  <a:lnTo>
                    <a:pt x="296" y="354"/>
                  </a:lnTo>
                  <a:lnTo>
                    <a:pt x="296" y="346"/>
                  </a:lnTo>
                  <a:lnTo>
                    <a:pt x="346" y="346"/>
                  </a:lnTo>
                  <a:lnTo>
                    <a:pt x="362" y="354"/>
                  </a:lnTo>
                  <a:lnTo>
                    <a:pt x="387" y="371"/>
                  </a:lnTo>
                  <a:lnTo>
                    <a:pt x="387" y="387"/>
                  </a:lnTo>
                  <a:lnTo>
                    <a:pt x="387" y="396"/>
                  </a:lnTo>
                  <a:lnTo>
                    <a:pt x="412" y="396"/>
                  </a:lnTo>
                  <a:lnTo>
                    <a:pt x="420" y="396"/>
                  </a:lnTo>
                  <a:lnTo>
                    <a:pt x="428" y="404"/>
                  </a:lnTo>
                  <a:lnTo>
                    <a:pt x="437" y="404"/>
                  </a:lnTo>
                  <a:lnTo>
                    <a:pt x="445" y="429"/>
                  </a:lnTo>
                  <a:lnTo>
                    <a:pt x="445" y="437"/>
                  </a:lnTo>
                  <a:lnTo>
                    <a:pt x="453" y="462"/>
                  </a:lnTo>
                  <a:lnTo>
                    <a:pt x="461" y="462"/>
                  </a:lnTo>
                  <a:lnTo>
                    <a:pt x="470" y="478"/>
                  </a:lnTo>
                  <a:lnTo>
                    <a:pt x="494" y="511"/>
                  </a:lnTo>
                  <a:lnTo>
                    <a:pt x="494" y="503"/>
                  </a:lnTo>
                  <a:lnTo>
                    <a:pt x="494" y="511"/>
                  </a:lnTo>
                  <a:lnTo>
                    <a:pt x="808" y="684"/>
                  </a:lnTo>
                  <a:lnTo>
                    <a:pt x="816" y="66"/>
                  </a:lnTo>
                  <a:close/>
                </a:path>
              </a:pathLst>
            </a:custGeom>
            <a:solidFill>
              <a:schemeClr val="folHlink">
                <a:alpha val="41960"/>
              </a:schemeClr>
            </a:solidFill>
            <a:ln w="9525">
              <a:noFill/>
              <a:round/>
              <a:headEnd/>
              <a:tailEnd/>
            </a:ln>
          </p:spPr>
          <p:txBody>
            <a:bodyPr/>
            <a:lstStyle/>
            <a:p>
              <a:endParaRPr lang="en-US"/>
            </a:p>
          </p:txBody>
        </p:sp>
        <p:sp>
          <p:nvSpPr>
            <p:cNvPr id="73836" name="Freeform 91"/>
            <p:cNvSpPr>
              <a:spLocks/>
            </p:cNvSpPr>
            <p:nvPr/>
          </p:nvSpPr>
          <p:spPr bwMode="auto">
            <a:xfrm>
              <a:off x="1134" y="1375"/>
              <a:ext cx="740" cy="844"/>
            </a:xfrm>
            <a:custGeom>
              <a:avLst/>
              <a:gdLst>
                <a:gd name="T0" fmla="*/ 909 w 577"/>
                <a:gd name="T1" fmla="*/ 1728 h 659"/>
                <a:gd name="T2" fmla="*/ 6473 w 577"/>
                <a:gd name="T3" fmla="*/ 0 h 659"/>
                <a:gd name="T4" fmla="*/ 4691 w 577"/>
                <a:gd name="T5" fmla="*/ 3630 h 659"/>
                <a:gd name="T6" fmla="*/ 6473 w 577"/>
                <a:gd name="T7" fmla="*/ 8176 h 659"/>
                <a:gd name="T8" fmla="*/ 9276 w 577"/>
                <a:gd name="T9" fmla="*/ 9869 h 659"/>
                <a:gd name="T10" fmla="*/ 5572 w 577"/>
                <a:gd name="T11" fmla="*/ 12640 h 659"/>
                <a:gd name="T12" fmla="*/ 7532 w 577"/>
                <a:gd name="T13" fmla="*/ 13583 h 659"/>
                <a:gd name="T14" fmla="*/ 10101 w 577"/>
                <a:gd name="T15" fmla="*/ 13583 h 659"/>
                <a:gd name="T16" fmla="*/ 8343 w 577"/>
                <a:gd name="T17" fmla="*/ 11756 h 659"/>
                <a:gd name="T18" fmla="*/ 12954 w 577"/>
                <a:gd name="T19" fmla="*/ 9869 h 659"/>
                <a:gd name="T20" fmla="*/ 16740 w 577"/>
                <a:gd name="T21" fmla="*/ 11756 h 659"/>
                <a:gd name="T22" fmla="*/ 14913 w 577"/>
                <a:gd name="T23" fmla="*/ 7304 h 659"/>
                <a:gd name="T24" fmla="*/ 18706 w 577"/>
                <a:gd name="T25" fmla="*/ 4532 h 659"/>
                <a:gd name="T26" fmla="*/ 21306 w 577"/>
                <a:gd name="T27" fmla="*/ 10954 h 659"/>
                <a:gd name="T28" fmla="*/ 24098 w 577"/>
                <a:gd name="T29" fmla="*/ 10954 h 659"/>
                <a:gd name="T30" fmla="*/ 24098 w 577"/>
                <a:gd name="T31" fmla="*/ 14557 h 659"/>
                <a:gd name="T32" fmla="*/ 27056 w 577"/>
                <a:gd name="T33" fmla="*/ 12640 h 659"/>
                <a:gd name="T34" fmla="*/ 27943 w 577"/>
                <a:gd name="T35" fmla="*/ 10954 h 659"/>
                <a:gd name="T36" fmla="*/ 33567 w 577"/>
                <a:gd name="T37" fmla="*/ 12640 h 659"/>
                <a:gd name="T38" fmla="*/ 31629 w 577"/>
                <a:gd name="T39" fmla="*/ 17176 h 659"/>
                <a:gd name="T40" fmla="*/ 27056 w 577"/>
                <a:gd name="T41" fmla="*/ 19923 h 659"/>
                <a:gd name="T42" fmla="*/ 24098 w 577"/>
                <a:gd name="T43" fmla="*/ 20803 h 659"/>
                <a:gd name="T44" fmla="*/ 19567 w 577"/>
                <a:gd name="T45" fmla="*/ 25388 h 659"/>
                <a:gd name="T46" fmla="*/ 12123 w 577"/>
                <a:gd name="T47" fmla="*/ 32522 h 659"/>
                <a:gd name="T48" fmla="*/ 12954 w 577"/>
                <a:gd name="T49" fmla="*/ 36168 h 659"/>
                <a:gd name="T50" fmla="*/ 13932 w 577"/>
                <a:gd name="T51" fmla="*/ 39916 h 659"/>
                <a:gd name="T52" fmla="*/ 20443 w 577"/>
                <a:gd name="T53" fmla="*/ 42578 h 659"/>
                <a:gd name="T54" fmla="*/ 25095 w 577"/>
                <a:gd name="T55" fmla="*/ 43483 h 659"/>
                <a:gd name="T56" fmla="*/ 26135 w 577"/>
                <a:gd name="T57" fmla="*/ 46211 h 659"/>
                <a:gd name="T58" fmla="*/ 27943 w 577"/>
                <a:gd name="T59" fmla="*/ 50739 h 659"/>
                <a:gd name="T60" fmla="*/ 28804 w 577"/>
                <a:gd name="T61" fmla="*/ 46211 h 659"/>
                <a:gd name="T62" fmla="*/ 32519 w 577"/>
                <a:gd name="T63" fmla="*/ 43483 h 659"/>
                <a:gd name="T64" fmla="*/ 32519 w 577"/>
                <a:gd name="T65" fmla="*/ 38030 h 659"/>
                <a:gd name="T66" fmla="*/ 33567 w 577"/>
                <a:gd name="T67" fmla="*/ 30862 h 659"/>
                <a:gd name="T68" fmla="*/ 35312 w 577"/>
                <a:gd name="T69" fmla="*/ 27200 h 659"/>
                <a:gd name="T70" fmla="*/ 41094 w 577"/>
                <a:gd name="T71" fmla="*/ 28983 h 659"/>
                <a:gd name="T72" fmla="*/ 45649 w 577"/>
                <a:gd name="T73" fmla="*/ 31751 h 659"/>
                <a:gd name="T74" fmla="*/ 44772 w 577"/>
                <a:gd name="T75" fmla="*/ 36168 h 659"/>
                <a:gd name="T76" fmla="*/ 50275 w 577"/>
                <a:gd name="T77" fmla="*/ 34503 h 659"/>
                <a:gd name="T78" fmla="*/ 53063 w 577"/>
                <a:gd name="T79" fmla="*/ 34503 h 659"/>
                <a:gd name="T80" fmla="*/ 54900 w 577"/>
                <a:gd name="T81" fmla="*/ 40846 h 659"/>
                <a:gd name="T82" fmla="*/ 56843 w 577"/>
                <a:gd name="T83" fmla="*/ 43483 h 659"/>
                <a:gd name="T84" fmla="*/ 61479 w 577"/>
                <a:gd name="T85" fmla="*/ 48965 h 659"/>
                <a:gd name="T86" fmla="*/ 63290 w 577"/>
                <a:gd name="T87" fmla="*/ 54483 h 659"/>
                <a:gd name="T88" fmla="*/ 64285 w 577"/>
                <a:gd name="T89" fmla="*/ 60755 h 659"/>
                <a:gd name="T90" fmla="*/ 62393 w 577"/>
                <a:gd name="T91" fmla="*/ 62676 h 659"/>
                <a:gd name="T92" fmla="*/ 59587 w 577"/>
                <a:gd name="T93" fmla="*/ 61653 h 659"/>
                <a:gd name="T94" fmla="*/ 55917 w 577"/>
                <a:gd name="T95" fmla="*/ 62676 h 659"/>
                <a:gd name="T96" fmla="*/ 53063 w 577"/>
                <a:gd name="T97" fmla="*/ 61653 h 659"/>
                <a:gd name="T98" fmla="*/ 55917 w 577"/>
                <a:gd name="T99" fmla="*/ 57140 h 659"/>
                <a:gd name="T100" fmla="*/ 57671 w 577"/>
                <a:gd name="T101" fmla="*/ 54483 h 659"/>
                <a:gd name="T102" fmla="*/ 58663 w 577"/>
                <a:gd name="T103" fmla="*/ 52605 h 659"/>
                <a:gd name="T104" fmla="*/ 53993 w 577"/>
                <a:gd name="T105" fmla="*/ 54483 h 659"/>
                <a:gd name="T106" fmla="*/ 48378 w 577"/>
                <a:gd name="T107" fmla="*/ 54483 h 65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7"/>
                <a:gd name="T163" fmla="*/ 0 h 659"/>
                <a:gd name="T164" fmla="*/ 577 w 577"/>
                <a:gd name="T165" fmla="*/ 659 h 65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7" h="659">
                  <a:moveTo>
                    <a:pt x="8" y="41"/>
                  </a:moveTo>
                  <a:lnTo>
                    <a:pt x="8" y="33"/>
                  </a:lnTo>
                  <a:lnTo>
                    <a:pt x="8" y="16"/>
                  </a:lnTo>
                  <a:lnTo>
                    <a:pt x="16" y="16"/>
                  </a:lnTo>
                  <a:lnTo>
                    <a:pt x="24" y="16"/>
                  </a:lnTo>
                  <a:lnTo>
                    <a:pt x="57" y="0"/>
                  </a:lnTo>
                  <a:lnTo>
                    <a:pt x="57" y="16"/>
                  </a:lnTo>
                  <a:lnTo>
                    <a:pt x="41" y="33"/>
                  </a:lnTo>
                  <a:lnTo>
                    <a:pt x="41" y="57"/>
                  </a:lnTo>
                  <a:lnTo>
                    <a:pt x="49" y="74"/>
                  </a:lnTo>
                  <a:lnTo>
                    <a:pt x="57" y="74"/>
                  </a:lnTo>
                  <a:lnTo>
                    <a:pt x="74" y="66"/>
                  </a:lnTo>
                  <a:lnTo>
                    <a:pt x="74" y="74"/>
                  </a:lnTo>
                  <a:lnTo>
                    <a:pt x="82" y="90"/>
                  </a:lnTo>
                  <a:lnTo>
                    <a:pt x="66" y="99"/>
                  </a:lnTo>
                  <a:lnTo>
                    <a:pt x="57" y="115"/>
                  </a:lnTo>
                  <a:lnTo>
                    <a:pt x="49" y="115"/>
                  </a:lnTo>
                  <a:lnTo>
                    <a:pt x="49" y="123"/>
                  </a:lnTo>
                  <a:lnTo>
                    <a:pt x="66" y="123"/>
                  </a:lnTo>
                  <a:lnTo>
                    <a:pt x="90" y="123"/>
                  </a:lnTo>
                  <a:lnTo>
                    <a:pt x="90" y="115"/>
                  </a:lnTo>
                  <a:lnTo>
                    <a:pt x="74" y="115"/>
                  </a:lnTo>
                  <a:lnTo>
                    <a:pt x="74" y="107"/>
                  </a:lnTo>
                  <a:lnTo>
                    <a:pt x="90" y="99"/>
                  </a:lnTo>
                  <a:lnTo>
                    <a:pt x="107" y="99"/>
                  </a:lnTo>
                  <a:lnTo>
                    <a:pt x="115" y="90"/>
                  </a:lnTo>
                  <a:lnTo>
                    <a:pt x="123" y="99"/>
                  </a:lnTo>
                  <a:lnTo>
                    <a:pt x="140" y="107"/>
                  </a:lnTo>
                  <a:lnTo>
                    <a:pt x="148" y="107"/>
                  </a:lnTo>
                  <a:lnTo>
                    <a:pt x="140" y="99"/>
                  </a:lnTo>
                  <a:lnTo>
                    <a:pt x="132" y="82"/>
                  </a:lnTo>
                  <a:lnTo>
                    <a:pt x="132" y="66"/>
                  </a:lnTo>
                  <a:lnTo>
                    <a:pt x="140" y="57"/>
                  </a:lnTo>
                  <a:lnTo>
                    <a:pt x="156" y="41"/>
                  </a:lnTo>
                  <a:lnTo>
                    <a:pt x="165" y="41"/>
                  </a:lnTo>
                  <a:lnTo>
                    <a:pt x="173" y="57"/>
                  </a:lnTo>
                  <a:lnTo>
                    <a:pt x="181" y="74"/>
                  </a:lnTo>
                  <a:lnTo>
                    <a:pt x="189" y="99"/>
                  </a:lnTo>
                  <a:lnTo>
                    <a:pt x="198" y="107"/>
                  </a:lnTo>
                  <a:lnTo>
                    <a:pt x="206" y="99"/>
                  </a:lnTo>
                  <a:lnTo>
                    <a:pt x="214" y="99"/>
                  </a:lnTo>
                  <a:lnTo>
                    <a:pt x="222" y="115"/>
                  </a:lnTo>
                  <a:lnTo>
                    <a:pt x="214" y="123"/>
                  </a:lnTo>
                  <a:lnTo>
                    <a:pt x="214" y="132"/>
                  </a:lnTo>
                  <a:lnTo>
                    <a:pt x="222" y="140"/>
                  </a:lnTo>
                  <a:lnTo>
                    <a:pt x="231" y="132"/>
                  </a:lnTo>
                  <a:lnTo>
                    <a:pt x="239" y="115"/>
                  </a:lnTo>
                  <a:lnTo>
                    <a:pt x="247" y="115"/>
                  </a:lnTo>
                  <a:lnTo>
                    <a:pt x="247" y="107"/>
                  </a:lnTo>
                  <a:lnTo>
                    <a:pt x="247" y="99"/>
                  </a:lnTo>
                  <a:lnTo>
                    <a:pt x="272" y="99"/>
                  </a:lnTo>
                  <a:lnTo>
                    <a:pt x="288" y="99"/>
                  </a:lnTo>
                  <a:lnTo>
                    <a:pt x="297" y="115"/>
                  </a:lnTo>
                  <a:lnTo>
                    <a:pt x="297" y="123"/>
                  </a:lnTo>
                  <a:lnTo>
                    <a:pt x="288" y="132"/>
                  </a:lnTo>
                  <a:lnTo>
                    <a:pt x="280" y="156"/>
                  </a:lnTo>
                  <a:lnTo>
                    <a:pt x="280" y="165"/>
                  </a:lnTo>
                  <a:lnTo>
                    <a:pt x="247" y="165"/>
                  </a:lnTo>
                  <a:lnTo>
                    <a:pt x="239" y="181"/>
                  </a:lnTo>
                  <a:lnTo>
                    <a:pt x="222" y="189"/>
                  </a:lnTo>
                  <a:lnTo>
                    <a:pt x="214" y="189"/>
                  </a:lnTo>
                  <a:lnTo>
                    <a:pt x="206" y="206"/>
                  </a:lnTo>
                  <a:lnTo>
                    <a:pt x="198" y="214"/>
                  </a:lnTo>
                  <a:lnTo>
                    <a:pt x="173" y="230"/>
                  </a:lnTo>
                  <a:lnTo>
                    <a:pt x="140" y="255"/>
                  </a:lnTo>
                  <a:lnTo>
                    <a:pt x="123" y="280"/>
                  </a:lnTo>
                  <a:lnTo>
                    <a:pt x="107" y="296"/>
                  </a:lnTo>
                  <a:lnTo>
                    <a:pt x="107" y="313"/>
                  </a:lnTo>
                  <a:lnTo>
                    <a:pt x="107" y="329"/>
                  </a:lnTo>
                  <a:lnTo>
                    <a:pt x="115" y="329"/>
                  </a:lnTo>
                  <a:lnTo>
                    <a:pt x="115" y="346"/>
                  </a:lnTo>
                  <a:lnTo>
                    <a:pt x="123" y="362"/>
                  </a:lnTo>
                  <a:lnTo>
                    <a:pt x="156" y="371"/>
                  </a:lnTo>
                  <a:lnTo>
                    <a:pt x="165" y="387"/>
                  </a:lnTo>
                  <a:lnTo>
                    <a:pt x="181" y="387"/>
                  </a:lnTo>
                  <a:lnTo>
                    <a:pt x="189" y="395"/>
                  </a:lnTo>
                  <a:lnTo>
                    <a:pt x="214" y="395"/>
                  </a:lnTo>
                  <a:lnTo>
                    <a:pt x="222" y="395"/>
                  </a:lnTo>
                  <a:lnTo>
                    <a:pt x="231" y="395"/>
                  </a:lnTo>
                  <a:lnTo>
                    <a:pt x="231" y="412"/>
                  </a:lnTo>
                  <a:lnTo>
                    <a:pt x="231" y="420"/>
                  </a:lnTo>
                  <a:lnTo>
                    <a:pt x="239" y="437"/>
                  </a:lnTo>
                  <a:lnTo>
                    <a:pt x="239" y="453"/>
                  </a:lnTo>
                  <a:lnTo>
                    <a:pt x="247" y="461"/>
                  </a:lnTo>
                  <a:lnTo>
                    <a:pt x="255" y="461"/>
                  </a:lnTo>
                  <a:lnTo>
                    <a:pt x="264" y="445"/>
                  </a:lnTo>
                  <a:lnTo>
                    <a:pt x="255" y="420"/>
                  </a:lnTo>
                  <a:lnTo>
                    <a:pt x="255" y="412"/>
                  </a:lnTo>
                  <a:lnTo>
                    <a:pt x="272" y="404"/>
                  </a:lnTo>
                  <a:lnTo>
                    <a:pt x="288" y="395"/>
                  </a:lnTo>
                  <a:lnTo>
                    <a:pt x="297" y="387"/>
                  </a:lnTo>
                  <a:lnTo>
                    <a:pt x="297" y="362"/>
                  </a:lnTo>
                  <a:lnTo>
                    <a:pt x="288" y="346"/>
                  </a:lnTo>
                  <a:lnTo>
                    <a:pt x="288" y="329"/>
                  </a:lnTo>
                  <a:lnTo>
                    <a:pt x="297" y="305"/>
                  </a:lnTo>
                  <a:lnTo>
                    <a:pt x="297" y="280"/>
                  </a:lnTo>
                  <a:lnTo>
                    <a:pt x="297" y="263"/>
                  </a:lnTo>
                  <a:lnTo>
                    <a:pt x="305" y="247"/>
                  </a:lnTo>
                  <a:lnTo>
                    <a:pt x="313" y="247"/>
                  </a:lnTo>
                  <a:lnTo>
                    <a:pt x="330" y="247"/>
                  </a:lnTo>
                  <a:lnTo>
                    <a:pt x="346" y="255"/>
                  </a:lnTo>
                  <a:lnTo>
                    <a:pt x="363" y="263"/>
                  </a:lnTo>
                  <a:lnTo>
                    <a:pt x="379" y="272"/>
                  </a:lnTo>
                  <a:lnTo>
                    <a:pt x="396" y="280"/>
                  </a:lnTo>
                  <a:lnTo>
                    <a:pt x="404" y="288"/>
                  </a:lnTo>
                  <a:lnTo>
                    <a:pt x="396" y="313"/>
                  </a:lnTo>
                  <a:lnTo>
                    <a:pt x="396" y="321"/>
                  </a:lnTo>
                  <a:lnTo>
                    <a:pt x="396" y="329"/>
                  </a:lnTo>
                  <a:lnTo>
                    <a:pt x="445" y="329"/>
                  </a:lnTo>
                  <a:lnTo>
                    <a:pt x="445" y="313"/>
                  </a:lnTo>
                  <a:lnTo>
                    <a:pt x="453" y="296"/>
                  </a:lnTo>
                  <a:lnTo>
                    <a:pt x="453" y="288"/>
                  </a:lnTo>
                  <a:lnTo>
                    <a:pt x="470" y="313"/>
                  </a:lnTo>
                  <a:lnTo>
                    <a:pt x="486" y="329"/>
                  </a:lnTo>
                  <a:lnTo>
                    <a:pt x="486" y="354"/>
                  </a:lnTo>
                  <a:lnTo>
                    <a:pt x="486" y="371"/>
                  </a:lnTo>
                  <a:lnTo>
                    <a:pt x="486" y="379"/>
                  </a:lnTo>
                  <a:lnTo>
                    <a:pt x="486" y="387"/>
                  </a:lnTo>
                  <a:lnTo>
                    <a:pt x="503" y="395"/>
                  </a:lnTo>
                  <a:lnTo>
                    <a:pt x="528" y="404"/>
                  </a:lnTo>
                  <a:lnTo>
                    <a:pt x="536" y="428"/>
                  </a:lnTo>
                  <a:lnTo>
                    <a:pt x="544" y="445"/>
                  </a:lnTo>
                  <a:lnTo>
                    <a:pt x="544" y="461"/>
                  </a:lnTo>
                  <a:lnTo>
                    <a:pt x="544" y="486"/>
                  </a:lnTo>
                  <a:lnTo>
                    <a:pt x="560" y="494"/>
                  </a:lnTo>
                  <a:lnTo>
                    <a:pt x="569" y="519"/>
                  </a:lnTo>
                  <a:lnTo>
                    <a:pt x="577" y="536"/>
                  </a:lnTo>
                  <a:lnTo>
                    <a:pt x="569" y="552"/>
                  </a:lnTo>
                  <a:lnTo>
                    <a:pt x="560" y="569"/>
                  </a:lnTo>
                  <a:lnTo>
                    <a:pt x="560" y="560"/>
                  </a:lnTo>
                  <a:lnTo>
                    <a:pt x="552" y="569"/>
                  </a:lnTo>
                  <a:lnTo>
                    <a:pt x="544" y="569"/>
                  </a:lnTo>
                  <a:lnTo>
                    <a:pt x="536" y="552"/>
                  </a:lnTo>
                  <a:lnTo>
                    <a:pt x="528" y="560"/>
                  </a:lnTo>
                  <a:lnTo>
                    <a:pt x="519" y="552"/>
                  </a:lnTo>
                  <a:lnTo>
                    <a:pt x="495" y="552"/>
                  </a:lnTo>
                  <a:lnTo>
                    <a:pt x="495" y="569"/>
                  </a:lnTo>
                  <a:lnTo>
                    <a:pt x="486" y="569"/>
                  </a:lnTo>
                  <a:lnTo>
                    <a:pt x="486" y="560"/>
                  </a:lnTo>
                  <a:lnTo>
                    <a:pt x="470" y="560"/>
                  </a:lnTo>
                  <a:lnTo>
                    <a:pt x="486" y="552"/>
                  </a:lnTo>
                  <a:lnTo>
                    <a:pt x="495" y="519"/>
                  </a:lnTo>
                  <a:lnTo>
                    <a:pt x="511" y="511"/>
                  </a:lnTo>
                  <a:lnTo>
                    <a:pt x="519" y="511"/>
                  </a:lnTo>
                  <a:lnTo>
                    <a:pt x="511" y="494"/>
                  </a:lnTo>
                  <a:lnTo>
                    <a:pt x="519" y="486"/>
                  </a:lnTo>
                  <a:lnTo>
                    <a:pt x="519" y="478"/>
                  </a:lnTo>
                  <a:lnTo>
                    <a:pt x="511" y="486"/>
                  </a:lnTo>
                  <a:lnTo>
                    <a:pt x="503" y="494"/>
                  </a:lnTo>
                  <a:lnTo>
                    <a:pt x="478" y="494"/>
                  </a:lnTo>
                  <a:lnTo>
                    <a:pt x="462" y="494"/>
                  </a:lnTo>
                  <a:lnTo>
                    <a:pt x="429" y="494"/>
                  </a:lnTo>
                  <a:lnTo>
                    <a:pt x="0" y="659"/>
                  </a:lnTo>
                  <a:lnTo>
                    <a:pt x="8" y="41"/>
                  </a:lnTo>
                  <a:close/>
                </a:path>
              </a:pathLst>
            </a:custGeom>
            <a:solidFill>
              <a:schemeClr val="folHlink">
                <a:alpha val="41960"/>
              </a:schemeClr>
            </a:solidFill>
            <a:ln w="9525">
              <a:noFill/>
              <a:round/>
              <a:headEnd/>
              <a:tailEnd/>
            </a:ln>
          </p:spPr>
          <p:txBody>
            <a:bodyPr/>
            <a:lstStyle/>
            <a:p>
              <a:endParaRPr lang="en-US"/>
            </a:p>
          </p:txBody>
        </p:sp>
        <p:sp>
          <p:nvSpPr>
            <p:cNvPr id="73837" name="Freeform 92"/>
            <p:cNvSpPr>
              <a:spLocks/>
            </p:cNvSpPr>
            <p:nvPr/>
          </p:nvSpPr>
          <p:spPr bwMode="auto">
            <a:xfrm>
              <a:off x="657" y="1987"/>
              <a:ext cx="1070" cy="962"/>
            </a:xfrm>
            <a:custGeom>
              <a:avLst/>
              <a:gdLst>
                <a:gd name="T0" fmla="*/ 0 w 833"/>
                <a:gd name="T1" fmla="*/ 0 h 750"/>
                <a:gd name="T2" fmla="*/ 2836 w 833"/>
                <a:gd name="T3" fmla="*/ 3713 h 750"/>
                <a:gd name="T4" fmla="*/ 3787 w 833"/>
                <a:gd name="T5" fmla="*/ 8391 h 750"/>
                <a:gd name="T6" fmla="*/ 4812 w 833"/>
                <a:gd name="T7" fmla="*/ 13060 h 750"/>
                <a:gd name="T8" fmla="*/ 1931 w 833"/>
                <a:gd name="T9" fmla="*/ 23352 h 750"/>
                <a:gd name="T10" fmla="*/ 2836 w 833"/>
                <a:gd name="T11" fmla="*/ 27110 h 750"/>
                <a:gd name="T12" fmla="*/ 7720 w 833"/>
                <a:gd name="T13" fmla="*/ 34537 h 750"/>
                <a:gd name="T14" fmla="*/ 11472 w 833"/>
                <a:gd name="T15" fmla="*/ 41186 h 750"/>
                <a:gd name="T16" fmla="*/ 13385 w 833"/>
                <a:gd name="T17" fmla="*/ 45726 h 750"/>
                <a:gd name="T18" fmla="*/ 14308 w 833"/>
                <a:gd name="T19" fmla="*/ 47543 h 750"/>
                <a:gd name="T20" fmla="*/ 19150 w 833"/>
                <a:gd name="T21" fmla="*/ 54102 h 750"/>
                <a:gd name="T22" fmla="*/ 20115 w 833"/>
                <a:gd name="T23" fmla="*/ 54102 h 750"/>
                <a:gd name="T24" fmla="*/ 18141 w 833"/>
                <a:gd name="T25" fmla="*/ 47543 h 750"/>
                <a:gd name="T26" fmla="*/ 15390 w 833"/>
                <a:gd name="T27" fmla="*/ 41186 h 750"/>
                <a:gd name="T28" fmla="*/ 17193 w 833"/>
                <a:gd name="T29" fmla="*/ 43829 h 750"/>
                <a:gd name="T30" fmla="*/ 21049 w 833"/>
                <a:gd name="T31" fmla="*/ 50370 h 750"/>
                <a:gd name="T32" fmla="*/ 25838 w 833"/>
                <a:gd name="T33" fmla="*/ 55992 h 750"/>
                <a:gd name="T34" fmla="*/ 26995 w 833"/>
                <a:gd name="T35" fmla="*/ 62527 h 750"/>
                <a:gd name="T36" fmla="*/ 35536 w 833"/>
                <a:gd name="T37" fmla="*/ 67213 h 750"/>
                <a:gd name="T38" fmla="*/ 43273 w 833"/>
                <a:gd name="T39" fmla="*/ 69127 h 750"/>
                <a:gd name="T40" fmla="*/ 49812 w 833"/>
                <a:gd name="T41" fmla="*/ 72871 h 750"/>
                <a:gd name="T42" fmla="*/ 54761 w 833"/>
                <a:gd name="T43" fmla="*/ 78454 h 750"/>
                <a:gd name="T44" fmla="*/ 61410 w 833"/>
                <a:gd name="T45" fmla="*/ 82095 h 750"/>
                <a:gd name="T46" fmla="*/ 65217 w 833"/>
                <a:gd name="T47" fmla="*/ 81277 h 750"/>
                <a:gd name="T48" fmla="*/ 67183 w 833"/>
                <a:gd name="T49" fmla="*/ 84956 h 750"/>
                <a:gd name="T50" fmla="*/ 67183 w 833"/>
                <a:gd name="T51" fmla="*/ 78454 h 750"/>
                <a:gd name="T52" fmla="*/ 63321 w 833"/>
                <a:gd name="T53" fmla="*/ 76543 h 750"/>
                <a:gd name="T54" fmla="*/ 58511 w 833"/>
                <a:gd name="T55" fmla="*/ 75700 h 750"/>
                <a:gd name="T56" fmla="*/ 59488 w 833"/>
                <a:gd name="T57" fmla="*/ 70019 h 750"/>
                <a:gd name="T58" fmla="*/ 54761 w 833"/>
                <a:gd name="T59" fmla="*/ 67213 h 750"/>
                <a:gd name="T60" fmla="*/ 51842 w 833"/>
                <a:gd name="T61" fmla="*/ 65324 h 750"/>
                <a:gd name="T62" fmla="*/ 54761 w 833"/>
                <a:gd name="T63" fmla="*/ 59675 h 750"/>
                <a:gd name="T64" fmla="*/ 52769 w 833"/>
                <a:gd name="T65" fmla="*/ 56980 h 750"/>
                <a:gd name="T66" fmla="*/ 45947 w 833"/>
                <a:gd name="T67" fmla="*/ 61649 h 750"/>
                <a:gd name="T68" fmla="*/ 40178 w 833"/>
                <a:gd name="T69" fmla="*/ 61649 h 750"/>
                <a:gd name="T70" fmla="*/ 39248 w 833"/>
                <a:gd name="T71" fmla="*/ 53261 h 750"/>
                <a:gd name="T72" fmla="*/ 40178 w 833"/>
                <a:gd name="T73" fmla="*/ 46603 h 750"/>
                <a:gd name="T74" fmla="*/ 45947 w 833"/>
                <a:gd name="T75" fmla="*/ 42927 h 750"/>
                <a:gd name="T76" fmla="*/ 50836 w 833"/>
                <a:gd name="T77" fmla="*/ 44891 h 750"/>
                <a:gd name="T78" fmla="*/ 54761 w 833"/>
                <a:gd name="T79" fmla="*/ 42927 h 750"/>
                <a:gd name="T80" fmla="*/ 61410 w 833"/>
                <a:gd name="T81" fmla="*/ 43829 h 750"/>
                <a:gd name="T82" fmla="*/ 63321 w 833"/>
                <a:gd name="T83" fmla="*/ 51328 h 750"/>
                <a:gd name="T84" fmla="*/ 65217 w 833"/>
                <a:gd name="T85" fmla="*/ 51328 h 750"/>
                <a:gd name="T86" fmla="*/ 65217 w 833"/>
                <a:gd name="T87" fmla="*/ 44891 h 750"/>
                <a:gd name="T88" fmla="*/ 65217 w 833"/>
                <a:gd name="T89" fmla="*/ 39241 h 750"/>
                <a:gd name="T90" fmla="*/ 71064 w 833"/>
                <a:gd name="T91" fmla="*/ 33640 h 750"/>
                <a:gd name="T92" fmla="*/ 72897 w 833"/>
                <a:gd name="T93" fmla="*/ 30893 h 750"/>
                <a:gd name="T94" fmla="*/ 75812 w 833"/>
                <a:gd name="T95" fmla="*/ 29953 h 750"/>
                <a:gd name="T96" fmla="*/ 76673 w 833"/>
                <a:gd name="T97" fmla="*/ 25175 h 750"/>
                <a:gd name="T98" fmla="*/ 82558 w 833"/>
                <a:gd name="T99" fmla="*/ 19627 h 750"/>
                <a:gd name="T100" fmla="*/ 86332 w 833"/>
                <a:gd name="T101" fmla="*/ 13944 h 750"/>
                <a:gd name="T102" fmla="*/ 92095 w 833"/>
                <a:gd name="T103" fmla="*/ 12140 h 750"/>
                <a:gd name="T104" fmla="*/ 89270 w 833"/>
                <a:gd name="T105" fmla="*/ 14932 h 750"/>
                <a:gd name="T106" fmla="*/ 91195 w 833"/>
                <a:gd name="T107" fmla="*/ 14932 h 750"/>
                <a:gd name="T108" fmla="*/ 96953 w 833"/>
                <a:gd name="T109" fmla="*/ 12140 h 750"/>
                <a:gd name="T110" fmla="*/ 94062 w 833"/>
                <a:gd name="T111" fmla="*/ 11222 h 750"/>
                <a:gd name="T112" fmla="*/ 93182 w 833"/>
                <a:gd name="T113" fmla="*/ 8391 h 750"/>
                <a:gd name="T114" fmla="*/ 94986 w 833"/>
                <a:gd name="T115" fmla="*/ 5576 h 750"/>
                <a:gd name="T116" fmla="*/ 94986 w 833"/>
                <a:gd name="T117" fmla="*/ 2853 h 750"/>
                <a:gd name="T118" fmla="*/ 6635 w 833"/>
                <a:gd name="T119" fmla="*/ 909 h 7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33"/>
                <a:gd name="T181" fmla="*/ 0 h 750"/>
                <a:gd name="T182" fmla="*/ 833 w 833"/>
                <a:gd name="T183" fmla="*/ 750 h 75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33" h="750">
                  <a:moveTo>
                    <a:pt x="57" y="8"/>
                  </a:moveTo>
                  <a:lnTo>
                    <a:pt x="49" y="8"/>
                  </a:lnTo>
                  <a:lnTo>
                    <a:pt x="0" y="0"/>
                  </a:lnTo>
                  <a:lnTo>
                    <a:pt x="0" y="8"/>
                  </a:lnTo>
                  <a:lnTo>
                    <a:pt x="16" y="16"/>
                  </a:lnTo>
                  <a:lnTo>
                    <a:pt x="24" y="33"/>
                  </a:lnTo>
                  <a:lnTo>
                    <a:pt x="41" y="49"/>
                  </a:lnTo>
                  <a:lnTo>
                    <a:pt x="49" y="58"/>
                  </a:lnTo>
                  <a:lnTo>
                    <a:pt x="33" y="74"/>
                  </a:lnTo>
                  <a:lnTo>
                    <a:pt x="41" y="74"/>
                  </a:lnTo>
                  <a:lnTo>
                    <a:pt x="33" y="82"/>
                  </a:lnTo>
                  <a:lnTo>
                    <a:pt x="41" y="115"/>
                  </a:lnTo>
                  <a:lnTo>
                    <a:pt x="41" y="148"/>
                  </a:lnTo>
                  <a:lnTo>
                    <a:pt x="16" y="189"/>
                  </a:lnTo>
                  <a:lnTo>
                    <a:pt x="16" y="206"/>
                  </a:lnTo>
                  <a:lnTo>
                    <a:pt x="16" y="214"/>
                  </a:lnTo>
                  <a:lnTo>
                    <a:pt x="33" y="222"/>
                  </a:lnTo>
                  <a:lnTo>
                    <a:pt x="24" y="239"/>
                  </a:lnTo>
                  <a:lnTo>
                    <a:pt x="24" y="255"/>
                  </a:lnTo>
                  <a:lnTo>
                    <a:pt x="41" y="288"/>
                  </a:lnTo>
                  <a:lnTo>
                    <a:pt x="66" y="305"/>
                  </a:lnTo>
                  <a:lnTo>
                    <a:pt x="90" y="313"/>
                  </a:lnTo>
                  <a:lnTo>
                    <a:pt x="90" y="338"/>
                  </a:lnTo>
                  <a:lnTo>
                    <a:pt x="99" y="363"/>
                  </a:lnTo>
                  <a:lnTo>
                    <a:pt x="107" y="379"/>
                  </a:lnTo>
                  <a:lnTo>
                    <a:pt x="123" y="404"/>
                  </a:lnTo>
                  <a:lnTo>
                    <a:pt x="115" y="404"/>
                  </a:lnTo>
                  <a:lnTo>
                    <a:pt x="107" y="404"/>
                  </a:lnTo>
                  <a:lnTo>
                    <a:pt x="99" y="404"/>
                  </a:lnTo>
                  <a:lnTo>
                    <a:pt x="123" y="420"/>
                  </a:lnTo>
                  <a:lnTo>
                    <a:pt x="140" y="445"/>
                  </a:lnTo>
                  <a:lnTo>
                    <a:pt x="148" y="470"/>
                  </a:lnTo>
                  <a:lnTo>
                    <a:pt x="165" y="478"/>
                  </a:lnTo>
                  <a:lnTo>
                    <a:pt x="189" y="503"/>
                  </a:lnTo>
                  <a:lnTo>
                    <a:pt x="189" y="494"/>
                  </a:lnTo>
                  <a:lnTo>
                    <a:pt x="173" y="478"/>
                  </a:lnTo>
                  <a:lnTo>
                    <a:pt x="165" y="462"/>
                  </a:lnTo>
                  <a:lnTo>
                    <a:pt x="165" y="445"/>
                  </a:lnTo>
                  <a:lnTo>
                    <a:pt x="156" y="420"/>
                  </a:lnTo>
                  <a:lnTo>
                    <a:pt x="140" y="404"/>
                  </a:lnTo>
                  <a:lnTo>
                    <a:pt x="132" y="379"/>
                  </a:lnTo>
                  <a:lnTo>
                    <a:pt x="132" y="363"/>
                  </a:lnTo>
                  <a:lnTo>
                    <a:pt x="123" y="338"/>
                  </a:lnTo>
                  <a:lnTo>
                    <a:pt x="140" y="371"/>
                  </a:lnTo>
                  <a:lnTo>
                    <a:pt x="148" y="387"/>
                  </a:lnTo>
                  <a:lnTo>
                    <a:pt x="156" y="396"/>
                  </a:lnTo>
                  <a:lnTo>
                    <a:pt x="173" y="429"/>
                  </a:lnTo>
                  <a:lnTo>
                    <a:pt x="181" y="445"/>
                  </a:lnTo>
                  <a:lnTo>
                    <a:pt x="206" y="470"/>
                  </a:lnTo>
                  <a:lnTo>
                    <a:pt x="222" y="478"/>
                  </a:lnTo>
                  <a:lnTo>
                    <a:pt x="222" y="494"/>
                  </a:lnTo>
                  <a:lnTo>
                    <a:pt x="222" y="511"/>
                  </a:lnTo>
                  <a:lnTo>
                    <a:pt x="214" y="536"/>
                  </a:lnTo>
                  <a:lnTo>
                    <a:pt x="231" y="552"/>
                  </a:lnTo>
                  <a:lnTo>
                    <a:pt x="247" y="569"/>
                  </a:lnTo>
                  <a:lnTo>
                    <a:pt x="272" y="577"/>
                  </a:lnTo>
                  <a:lnTo>
                    <a:pt x="305" y="593"/>
                  </a:lnTo>
                  <a:lnTo>
                    <a:pt x="321" y="602"/>
                  </a:lnTo>
                  <a:lnTo>
                    <a:pt x="338" y="602"/>
                  </a:lnTo>
                  <a:lnTo>
                    <a:pt x="371" y="610"/>
                  </a:lnTo>
                  <a:lnTo>
                    <a:pt x="387" y="626"/>
                  </a:lnTo>
                  <a:lnTo>
                    <a:pt x="412" y="635"/>
                  </a:lnTo>
                  <a:lnTo>
                    <a:pt x="428" y="643"/>
                  </a:lnTo>
                  <a:lnTo>
                    <a:pt x="453" y="659"/>
                  </a:lnTo>
                  <a:lnTo>
                    <a:pt x="470" y="676"/>
                  </a:lnTo>
                  <a:lnTo>
                    <a:pt x="470" y="692"/>
                  </a:lnTo>
                  <a:lnTo>
                    <a:pt x="494" y="709"/>
                  </a:lnTo>
                  <a:lnTo>
                    <a:pt x="503" y="725"/>
                  </a:lnTo>
                  <a:lnTo>
                    <a:pt x="527" y="725"/>
                  </a:lnTo>
                  <a:lnTo>
                    <a:pt x="536" y="717"/>
                  </a:lnTo>
                  <a:lnTo>
                    <a:pt x="552" y="709"/>
                  </a:lnTo>
                  <a:lnTo>
                    <a:pt x="560" y="717"/>
                  </a:lnTo>
                  <a:lnTo>
                    <a:pt x="560" y="725"/>
                  </a:lnTo>
                  <a:lnTo>
                    <a:pt x="560" y="742"/>
                  </a:lnTo>
                  <a:lnTo>
                    <a:pt x="577" y="750"/>
                  </a:lnTo>
                  <a:lnTo>
                    <a:pt x="577" y="701"/>
                  </a:lnTo>
                  <a:lnTo>
                    <a:pt x="577" y="692"/>
                  </a:lnTo>
                  <a:lnTo>
                    <a:pt x="569" y="676"/>
                  </a:lnTo>
                  <a:lnTo>
                    <a:pt x="552" y="676"/>
                  </a:lnTo>
                  <a:lnTo>
                    <a:pt x="544" y="676"/>
                  </a:lnTo>
                  <a:lnTo>
                    <a:pt x="527" y="676"/>
                  </a:lnTo>
                  <a:lnTo>
                    <a:pt x="511" y="676"/>
                  </a:lnTo>
                  <a:lnTo>
                    <a:pt x="503" y="668"/>
                  </a:lnTo>
                  <a:lnTo>
                    <a:pt x="503" y="643"/>
                  </a:lnTo>
                  <a:lnTo>
                    <a:pt x="511" y="618"/>
                  </a:lnTo>
                  <a:lnTo>
                    <a:pt x="511" y="610"/>
                  </a:lnTo>
                  <a:lnTo>
                    <a:pt x="494" y="593"/>
                  </a:lnTo>
                  <a:lnTo>
                    <a:pt x="470" y="593"/>
                  </a:lnTo>
                  <a:lnTo>
                    <a:pt x="453" y="593"/>
                  </a:lnTo>
                  <a:lnTo>
                    <a:pt x="445" y="593"/>
                  </a:lnTo>
                  <a:lnTo>
                    <a:pt x="445" y="577"/>
                  </a:lnTo>
                  <a:lnTo>
                    <a:pt x="445" y="560"/>
                  </a:lnTo>
                  <a:lnTo>
                    <a:pt x="470" y="552"/>
                  </a:lnTo>
                  <a:lnTo>
                    <a:pt x="470" y="527"/>
                  </a:lnTo>
                  <a:lnTo>
                    <a:pt x="461" y="511"/>
                  </a:lnTo>
                  <a:lnTo>
                    <a:pt x="453" y="503"/>
                  </a:lnTo>
                  <a:lnTo>
                    <a:pt x="437" y="503"/>
                  </a:lnTo>
                  <a:lnTo>
                    <a:pt x="412" y="519"/>
                  </a:lnTo>
                  <a:lnTo>
                    <a:pt x="395" y="544"/>
                  </a:lnTo>
                  <a:lnTo>
                    <a:pt x="379" y="552"/>
                  </a:lnTo>
                  <a:lnTo>
                    <a:pt x="354" y="552"/>
                  </a:lnTo>
                  <a:lnTo>
                    <a:pt x="346" y="544"/>
                  </a:lnTo>
                  <a:lnTo>
                    <a:pt x="338" y="519"/>
                  </a:lnTo>
                  <a:lnTo>
                    <a:pt x="338" y="494"/>
                  </a:lnTo>
                  <a:lnTo>
                    <a:pt x="338" y="470"/>
                  </a:lnTo>
                  <a:lnTo>
                    <a:pt x="338" y="437"/>
                  </a:lnTo>
                  <a:lnTo>
                    <a:pt x="338" y="420"/>
                  </a:lnTo>
                  <a:lnTo>
                    <a:pt x="346" y="412"/>
                  </a:lnTo>
                  <a:lnTo>
                    <a:pt x="362" y="404"/>
                  </a:lnTo>
                  <a:lnTo>
                    <a:pt x="371" y="396"/>
                  </a:lnTo>
                  <a:lnTo>
                    <a:pt x="395" y="379"/>
                  </a:lnTo>
                  <a:lnTo>
                    <a:pt x="404" y="379"/>
                  </a:lnTo>
                  <a:lnTo>
                    <a:pt x="428" y="396"/>
                  </a:lnTo>
                  <a:lnTo>
                    <a:pt x="437" y="396"/>
                  </a:lnTo>
                  <a:lnTo>
                    <a:pt x="461" y="396"/>
                  </a:lnTo>
                  <a:lnTo>
                    <a:pt x="453" y="387"/>
                  </a:lnTo>
                  <a:lnTo>
                    <a:pt x="470" y="379"/>
                  </a:lnTo>
                  <a:lnTo>
                    <a:pt x="494" y="387"/>
                  </a:lnTo>
                  <a:lnTo>
                    <a:pt x="519" y="387"/>
                  </a:lnTo>
                  <a:lnTo>
                    <a:pt x="527" y="387"/>
                  </a:lnTo>
                  <a:lnTo>
                    <a:pt x="527" y="412"/>
                  </a:lnTo>
                  <a:lnTo>
                    <a:pt x="527" y="437"/>
                  </a:lnTo>
                  <a:lnTo>
                    <a:pt x="544" y="453"/>
                  </a:lnTo>
                  <a:lnTo>
                    <a:pt x="552" y="462"/>
                  </a:lnTo>
                  <a:lnTo>
                    <a:pt x="560" y="462"/>
                  </a:lnTo>
                  <a:lnTo>
                    <a:pt x="560" y="453"/>
                  </a:lnTo>
                  <a:lnTo>
                    <a:pt x="569" y="437"/>
                  </a:lnTo>
                  <a:lnTo>
                    <a:pt x="569" y="420"/>
                  </a:lnTo>
                  <a:lnTo>
                    <a:pt x="560" y="396"/>
                  </a:lnTo>
                  <a:lnTo>
                    <a:pt x="552" y="371"/>
                  </a:lnTo>
                  <a:lnTo>
                    <a:pt x="560" y="346"/>
                  </a:lnTo>
                  <a:lnTo>
                    <a:pt x="577" y="330"/>
                  </a:lnTo>
                  <a:lnTo>
                    <a:pt x="593" y="313"/>
                  </a:lnTo>
                  <a:lnTo>
                    <a:pt x="610" y="297"/>
                  </a:lnTo>
                  <a:lnTo>
                    <a:pt x="626" y="297"/>
                  </a:lnTo>
                  <a:lnTo>
                    <a:pt x="635" y="288"/>
                  </a:lnTo>
                  <a:lnTo>
                    <a:pt x="626" y="272"/>
                  </a:lnTo>
                  <a:lnTo>
                    <a:pt x="626" y="264"/>
                  </a:lnTo>
                  <a:lnTo>
                    <a:pt x="635" y="264"/>
                  </a:lnTo>
                  <a:lnTo>
                    <a:pt x="651" y="264"/>
                  </a:lnTo>
                  <a:lnTo>
                    <a:pt x="651" y="255"/>
                  </a:lnTo>
                  <a:lnTo>
                    <a:pt x="651" y="239"/>
                  </a:lnTo>
                  <a:lnTo>
                    <a:pt x="659" y="222"/>
                  </a:lnTo>
                  <a:lnTo>
                    <a:pt x="668" y="206"/>
                  </a:lnTo>
                  <a:lnTo>
                    <a:pt x="668" y="198"/>
                  </a:lnTo>
                  <a:lnTo>
                    <a:pt x="709" y="173"/>
                  </a:lnTo>
                  <a:lnTo>
                    <a:pt x="709" y="148"/>
                  </a:lnTo>
                  <a:lnTo>
                    <a:pt x="725" y="132"/>
                  </a:lnTo>
                  <a:lnTo>
                    <a:pt x="742" y="123"/>
                  </a:lnTo>
                  <a:lnTo>
                    <a:pt x="758" y="123"/>
                  </a:lnTo>
                  <a:lnTo>
                    <a:pt x="791" y="107"/>
                  </a:lnTo>
                  <a:lnTo>
                    <a:pt x="791" y="115"/>
                  </a:lnTo>
                  <a:lnTo>
                    <a:pt x="767" y="132"/>
                  </a:lnTo>
                  <a:lnTo>
                    <a:pt x="767" y="140"/>
                  </a:lnTo>
                  <a:lnTo>
                    <a:pt x="775" y="140"/>
                  </a:lnTo>
                  <a:lnTo>
                    <a:pt x="783" y="132"/>
                  </a:lnTo>
                  <a:lnTo>
                    <a:pt x="808" y="115"/>
                  </a:lnTo>
                  <a:lnTo>
                    <a:pt x="824" y="107"/>
                  </a:lnTo>
                  <a:lnTo>
                    <a:pt x="833" y="107"/>
                  </a:lnTo>
                  <a:lnTo>
                    <a:pt x="833" y="99"/>
                  </a:lnTo>
                  <a:lnTo>
                    <a:pt x="824" y="99"/>
                  </a:lnTo>
                  <a:lnTo>
                    <a:pt x="808" y="99"/>
                  </a:lnTo>
                  <a:lnTo>
                    <a:pt x="800" y="91"/>
                  </a:lnTo>
                  <a:lnTo>
                    <a:pt x="800" y="82"/>
                  </a:lnTo>
                  <a:lnTo>
                    <a:pt x="800" y="74"/>
                  </a:lnTo>
                  <a:lnTo>
                    <a:pt x="800" y="58"/>
                  </a:lnTo>
                  <a:lnTo>
                    <a:pt x="816" y="49"/>
                  </a:lnTo>
                  <a:lnTo>
                    <a:pt x="824" y="33"/>
                  </a:lnTo>
                  <a:lnTo>
                    <a:pt x="800" y="33"/>
                  </a:lnTo>
                  <a:lnTo>
                    <a:pt x="816" y="25"/>
                  </a:lnTo>
                  <a:lnTo>
                    <a:pt x="800" y="16"/>
                  </a:lnTo>
                  <a:lnTo>
                    <a:pt x="371" y="181"/>
                  </a:lnTo>
                  <a:lnTo>
                    <a:pt x="57" y="8"/>
                  </a:lnTo>
                  <a:close/>
                </a:path>
              </a:pathLst>
            </a:custGeom>
            <a:solidFill>
              <a:schemeClr val="folHlink">
                <a:alpha val="41960"/>
              </a:schemeClr>
            </a:solidFill>
            <a:ln w="9525">
              <a:noFill/>
              <a:round/>
              <a:headEnd/>
              <a:tailEnd/>
            </a:ln>
          </p:spPr>
          <p:txBody>
            <a:bodyPr/>
            <a:lstStyle/>
            <a:p>
              <a:endParaRPr lang="en-US"/>
            </a:p>
          </p:txBody>
        </p:sp>
        <p:sp>
          <p:nvSpPr>
            <p:cNvPr id="73838" name="Freeform 93"/>
            <p:cNvSpPr>
              <a:spLocks/>
            </p:cNvSpPr>
            <p:nvPr/>
          </p:nvSpPr>
          <p:spPr bwMode="auto">
            <a:xfrm>
              <a:off x="1324" y="2812"/>
              <a:ext cx="805" cy="1416"/>
            </a:xfrm>
            <a:custGeom>
              <a:avLst/>
              <a:gdLst>
                <a:gd name="T0" fmla="*/ 8587 w 627"/>
                <a:gd name="T1" fmla="*/ 4576 h 1105"/>
                <a:gd name="T2" fmla="*/ 11377 w 627"/>
                <a:gd name="T3" fmla="*/ 1859 h 1105"/>
                <a:gd name="T4" fmla="*/ 15221 w 627"/>
                <a:gd name="T5" fmla="*/ 0 h 1105"/>
                <a:gd name="T6" fmla="*/ 17159 w 627"/>
                <a:gd name="T7" fmla="*/ 1859 h 1105"/>
                <a:gd name="T8" fmla="*/ 22843 w 627"/>
                <a:gd name="T9" fmla="*/ 2787 h 1105"/>
                <a:gd name="T10" fmla="*/ 31332 w 627"/>
                <a:gd name="T11" fmla="*/ 3647 h 1105"/>
                <a:gd name="T12" fmla="*/ 35185 w 627"/>
                <a:gd name="T13" fmla="*/ 6423 h 1105"/>
                <a:gd name="T14" fmla="*/ 39003 w 627"/>
                <a:gd name="T15" fmla="*/ 11976 h 1105"/>
                <a:gd name="T16" fmla="*/ 44708 w 627"/>
                <a:gd name="T17" fmla="*/ 12741 h 1105"/>
                <a:gd name="T18" fmla="*/ 47546 w 627"/>
                <a:gd name="T19" fmla="*/ 19213 h 1105"/>
                <a:gd name="T20" fmla="*/ 50357 w 627"/>
                <a:gd name="T21" fmla="*/ 21979 h 1105"/>
                <a:gd name="T22" fmla="*/ 56124 w 627"/>
                <a:gd name="T23" fmla="*/ 23805 h 1105"/>
                <a:gd name="T24" fmla="*/ 67570 w 627"/>
                <a:gd name="T25" fmla="*/ 28396 h 1105"/>
                <a:gd name="T26" fmla="*/ 72376 w 627"/>
                <a:gd name="T27" fmla="*/ 34834 h 1105"/>
                <a:gd name="T28" fmla="*/ 68560 w 627"/>
                <a:gd name="T29" fmla="*/ 41254 h 1105"/>
                <a:gd name="T30" fmla="*/ 65707 w 627"/>
                <a:gd name="T31" fmla="*/ 45890 h 1105"/>
                <a:gd name="T32" fmla="*/ 63800 w 627"/>
                <a:gd name="T33" fmla="*/ 51459 h 1105"/>
                <a:gd name="T34" fmla="*/ 63800 w 627"/>
                <a:gd name="T35" fmla="*/ 57742 h 1105"/>
                <a:gd name="T36" fmla="*/ 57169 w 627"/>
                <a:gd name="T37" fmla="*/ 63298 h 1105"/>
                <a:gd name="T38" fmla="*/ 53233 w 627"/>
                <a:gd name="T39" fmla="*/ 68765 h 1105"/>
                <a:gd name="T40" fmla="*/ 51282 w 627"/>
                <a:gd name="T41" fmla="*/ 74355 h 1105"/>
                <a:gd name="T42" fmla="*/ 48611 w 627"/>
                <a:gd name="T43" fmla="*/ 78928 h 1105"/>
                <a:gd name="T44" fmla="*/ 43907 w 627"/>
                <a:gd name="T45" fmla="*/ 81696 h 1105"/>
                <a:gd name="T46" fmla="*/ 41842 w 627"/>
                <a:gd name="T47" fmla="*/ 85415 h 1105"/>
                <a:gd name="T48" fmla="*/ 37086 w 627"/>
                <a:gd name="T49" fmla="*/ 89812 h 1105"/>
                <a:gd name="T50" fmla="*/ 33294 w 627"/>
                <a:gd name="T51" fmla="*/ 94427 h 1105"/>
                <a:gd name="T52" fmla="*/ 29564 w 627"/>
                <a:gd name="T53" fmla="*/ 95310 h 1105"/>
                <a:gd name="T54" fmla="*/ 32395 w 627"/>
                <a:gd name="T55" fmla="*/ 97239 h 1105"/>
                <a:gd name="T56" fmla="*/ 30386 w 627"/>
                <a:gd name="T57" fmla="*/ 101837 h 1105"/>
                <a:gd name="T58" fmla="*/ 29564 w 627"/>
                <a:gd name="T59" fmla="*/ 105458 h 1105"/>
                <a:gd name="T60" fmla="*/ 28558 w 627"/>
                <a:gd name="T61" fmla="*/ 110967 h 1105"/>
                <a:gd name="T62" fmla="*/ 26652 w 627"/>
                <a:gd name="T63" fmla="*/ 117397 h 1105"/>
                <a:gd name="T64" fmla="*/ 32395 w 627"/>
                <a:gd name="T65" fmla="*/ 121846 h 1105"/>
                <a:gd name="T66" fmla="*/ 26652 w 627"/>
                <a:gd name="T67" fmla="*/ 122998 h 1105"/>
                <a:gd name="T68" fmla="*/ 21897 w 627"/>
                <a:gd name="T69" fmla="*/ 120184 h 1105"/>
                <a:gd name="T70" fmla="*/ 18173 w 627"/>
                <a:gd name="T71" fmla="*/ 112851 h 1105"/>
                <a:gd name="T72" fmla="*/ 18173 w 627"/>
                <a:gd name="T73" fmla="*/ 109109 h 1105"/>
                <a:gd name="T74" fmla="*/ 16169 w 627"/>
                <a:gd name="T75" fmla="*/ 102748 h 1105"/>
                <a:gd name="T76" fmla="*/ 16169 w 627"/>
                <a:gd name="T77" fmla="*/ 92641 h 1105"/>
                <a:gd name="T78" fmla="*/ 16169 w 627"/>
                <a:gd name="T79" fmla="*/ 87081 h 1105"/>
                <a:gd name="T80" fmla="*/ 17159 w 627"/>
                <a:gd name="T81" fmla="*/ 78928 h 1105"/>
                <a:gd name="T82" fmla="*/ 18173 w 627"/>
                <a:gd name="T83" fmla="*/ 67855 h 1105"/>
                <a:gd name="T84" fmla="*/ 18173 w 627"/>
                <a:gd name="T85" fmla="*/ 57742 h 1105"/>
                <a:gd name="T86" fmla="*/ 15221 w 627"/>
                <a:gd name="T87" fmla="*/ 51459 h 1105"/>
                <a:gd name="T88" fmla="*/ 9593 w 627"/>
                <a:gd name="T89" fmla="*/ 45890 h 1105"/>
                <a:gd name="T90" fmla="*/ 4784 w 627"/>
                <a:gd name="T91" fmla="*/ 38513 h 1105"/>
                <a:gd name="T92" fmla="*/ 0 w 627"/>
                <a:gd name="T93" fmla="*/ 31139 h 1105"/>
                <a:gd name="T94" fmla="*/ 2902 w 627"/>
                <a:gd name="T95" fmla="*/ 26529 h 1105"/>
                <a:gd name="T96" fmla="*/ 1969 w 627"/>
                <a:gd name="T97" fmla="*/ 22876 h 1105"/>
                <a:gd name="T98" fmla="*/ 2902 w 627"/>
                <a:gd name="T99" fmla="*/ 19213 h 1105"/>
                <a:gd name="T100" fmla="*/ 4784 w 627"/>
                <a:gd name="T101" fmla="*/ 15479 h 11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7"/>
                <a:gd name="T154" fmla="*/ 0 h 1105"/>
                <a:gd name="T155" fmla="*/ 627 w 627"/>
                <a:gd name="T156" fmla="*/ 1105 h 11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7" h="1105">
                  <a:moveTo>
                    <a:pt x="58" y="58"/>
                  </a:moveTo>
                  <a:lnTo>
                    <a:pt x="66" y="49"/>
                  </a:lnTo>
                  <a:lnTo>
                    <a:pt x="74" y="41"/>
                  </a:lnTo>
                  <a:lnTo>
                    <a:pt x="91" y="33"/>
                  </a:lnTo>
                  <a:lnTo>
                    <a:pt x="91" y="25"/>
                  </a:lnTo>
                  <a:lnTo>
                    <a:pt x="99" y="16"/>
                  </a:lnTo>
                  <a:lnTo>
                    <a:pt x="107" y="16"/>
                  </a:lnTo>
                  <a:lnTo>
                    <a:pt x="124" y="8"/>
                  </a:lnTo>
                  <a:lnTo>
                    <a:pt x="132" y="0"/>
                  </a:lnTo>
                  <a:lnTo>
                    <a:pt x="140" y="8"/>
                  </a:lnTo>
                  <a:lnTo>
                    <a:pt x="132" y="25"/>
                  </a:lnTo>
                  <a:lnTo>
                    <a:pt x="149" y="16"/>
                  </a:lnTo>
                  <a:lnTo>
                    <a:pt x="165" y="16"/>
                  </a:lnTo>
                  <a:lnTo>
                    <a:pt x="182" y="16"/>
                  </a:lnTo>
                  <a:lnTo>
                    <a:pt x="198" y="25"/>
                  </a:lnTo>
                  <a:lnTo>
                    <a:pt x="215" y="41"/>
                  </a:lnTo>
                  <a:lnTo>
                    <a:pt x="248" y="33"/>
                  </a:lnTo>
                  <a:lnTo>
                    <a:pt x="272" y="33"/>
                  </a:lnTo>
                  <a:lnTo>
                    <a:pt x="289" y="41"/>
                  </a:lnTo>
                  <a:lnTo>
                    <a:pt x="297" y="58"/>
                  </a:lnTo>
                  <a:lnTo>
                    <a:pt x="305" y="58"/>
                  </a:lnTo>
                  <a:lnTo>
                    <a:pt x="314" y="74"/>
                  </a:lnTo>
                  <a:lnTo>
                    <a:pt x="322" y="91"/>
                  </a:lnTo>
                  <a:lnTo>
                    <a:pt x="338" y="107"/>
                  </a:lnTo>
                  <a:lnTo>
                    <a:pt x="347" y="115"/>
                  </a:lnTo>
                  <a:lnTo>
                    <a:pt x="371" y="115"/>
                  </a:lnTo>
                  <a:lnTo>
                    <a:pt x="388" y="115"/>
                  </a:lnTo>
                  <a:lnTo>
                    <a:pt x="412" y="132"/>
                  </a:lnTo>
                  <a:lnTo>
                    <a:pt x="412" y="148"/>
                  </a:lnTo>
                  <a:lnTo>
                    <a:pt x="412" y="173"/>
                  </a:lnTo>
                  <a:lnTo>
                    <a:pt x="421" y="190"/>
                  </a:lnTo>
                  <a:lnTo>
                    <a:pt x="404" y="214"/>
                  </a:lnTo>
                  <a:lnTo>
                    <a:pt x="437" y="198"/>
                  </a:lnTo>
                  <a:lnTo>
                    <a:pt x="454" y="198"/>
                  </a:lnTo>
                  <a:lnTo>
                    <a:pt x="470" y="206"/>
                  </a:lnTo>
                  <a:lnTo>
                    <a:pt x="487" y="214"/>
                  </a:lnTo>
                  <a:lnTo>
                    <a:pt x="511" y="239"/>
                  </a:lnTo>
                  <a:lnTo>
                    <a:pt x="561" y="247"/>
                  </a:lnTo>
                  <a:lnTo>
                    <a:pt x="586" y="255"/>
                  </a:lnTo>
                  <a:lnTo>
                    <a:pt x="610" y="272"/>
                  </a:lnTo>
                  <a:lnTo>
                    <a:pt x="627" y="288"/>
                  </a:lnTo>
                  <a:lnTo>
                    <a:pt x="627" y="313"/>
                  </a:lnTo>
                  <a:lnTo>
                    <a:pt x="619" y="330"/>
                  </a:lnTo>
                  <a:lnTo>
                    <a:pt x="610" y="346"/>
                  </a:lnTo>
                  <a:lnTo>
                    <a:pt x="594" y="371"/>
                  </a:lnTo>
                  <a:lnTo>
                    <a:pt x="586" y="379"/>
                  </a:lnTo>
                  <a:lnTo>
                    <a:pt x="586" y="404"/>
                  </a:lnTo>
                  <a:lnTo>
                    <a:pt x="569" y="412"/>
                  </a:lnTo>
                  <a:lnTo>
                    <a:pt x="569" y="445"/>
                  </a:lnTo>
                  <a:lnTo>
                    <a:pt x="561" y="453"/>
                  </a:lnTo>
                  <a:lnTo>
                    <a:pt x="553" y="462"/>
                  </a:lnTo>
                  <a:lnTo>
                    <a:pt x="553" y="478"/>
                  </a:lnTo>
                  <a:lnTo>
                    <a:pt x="544" y="495"/>
                  </a:lnTo>
                  <a:lnTo>
                    <a:pt x="553" y="519"/>
                  </a:lnTo>
                  <a:lnTo>
                    <a:pt x="544" y="536"/>
                  </a:lnTo>
                  <a:lnTo>
                    <a:pt x="520" y="561"/>
                  </a:lnTo>
                  <a:lnTo>
                    <a:pt x="495" y="569"/>
                  </a:lnTo>
                  <a:lnTo>
                    <a:pt x="478" y="585"/>
                  </a:lnTo>
                  <a:lnTo>
                    <a:pt x="470" y="593"/>
                  </a:lnTo>
                  <a:lnTo>
                    <a:pt x="462" y="618"/>
                  </a:lnTo>
                  <a:lnTo>
                    <a:pt x="462" y="643"/>
                  </a:lnTo>
                  <a:lnTo>
                    <a:pt x="454" y="651"/>
                  </a:lnTo>
                  <a:lnTo>
                    <a:pt x="445" y="668"/>
                  </a:lnTo>
                  <a:lnTo>
                    <a:pt x="437" y="676"/>
                  </a:lnTo>
                  <a:lnTo>
                    <a:pt x="429" y="692"/>
                  </a:lnTo>
                  <a:lnTo>
                    <a:pt x="421" y="709"/>
                  </a:lnTo>
                  <a:lnTo>
                    <a:pt x="404" y="734"/>
                  </a:lnTo>
                  <a:lnTo>
                    <a:pt x="396" y="734"/>
                  </a:lnTo>
                  <a:lnTo>
                    <a:pt x="380" y="734"/>
                  </a:lnTo>
                  <a:lnTo>
                    <a:pt x="363" y="734"/>
                  </a:lnTo>
                  <a:lnTo>
                    <a:pt x="347" y="742"/>
                  </a:lnTo>
                  <a:lnTo>
                    <a:pt x="363" y="767"/>
                  </a:lnTo>
                  <a:lnTo>
                    <a:pt x="363" y="775"/>
                  </a:lnTo>
                  <a:lnTo>
                    <a:pt x="347" y="791"/>
                  </a:lnTo>
                  <a:lnTo>
                    <a:pt x="322" y="808"/>
                  </a:lnTo>
                  <a:lnTo>
                    <a:pt x="305" y="816"/>
                  </a:lnTo>
                  <a:lnTo>
                    <a:pt x="297" y="833"/>
                  </a:lnTo>
                  <a:lnTo>
                    <a:pt x="289" y="849"/>
                  </a:lnTo>
                  <a:lnTo>
                    <a:pt x="281" y="849"/>
                  </a:lnTo>
                  <a:lnTo>
                    <a:pt x="264" y="849"/>
                  </a:lnTo>
                  <a:lnTo>
                    <a:pt x="256" y="857"/>
                  </a:lnTo>
                  <a:lnTo>
                    <a:pt x="256" y="866"/>
                  </a:lnTo>
                  <a:lnTo>
                    <a:pt x="272" y="874"/>
                  </a:lnTo>
                  <a:lnTo>
                    <a:pt x="281" y="874"/>
                  </a:lnTo>
                  <a:lnTo>
                    <a:pt x="272" y="890"/>
                  </a:lnTo>
                  <a:lnTo>
                    <a:pt x="272" y="907"/>
                  </a:lnTo>
                  <a:lnTo>
                    <a:pt x="264" y="915"/>
                  </a:lnTo>
                  <a:lnTo>
                    <a:pt x="256" y="932"/>
                  </a:lnTo>
                  <a:lnTo>
                    <a:pt x="256" y="940"/>
                  </a:lnTo>
                  <a:lnTo>
                    <a:pt x="256" y="948"/>
                  </a:lnTo>
                  <a:lnTo>
                    <a:pt x="272" y="964"/>
                  </a:lnTo>
                  <a:lnTo>
                    <a:pt x="264" y="981"/>
                  </a:lnTo>
                  <a:lnTo>
                    <a:pt x="248" y="997"/>
                  </a:lnTo>
                  <a:lnTo>
                    <a:pt x="248" y="1006"/>
                  </a:lnTo>
                  <a:lnTo>
                    <a:pt x="231" y="1022"/>
                  </a:lnTo>
                  <a:lnTo>
                    <a:pt x="231" y="1055"/>
                  </a:lnTo>
                  <a:lnTo>
                    <a:pt x="239" y="1072"/>
                  </a:lnTo>
                  <a:lnTo>
                    <a:pt x="264" y="1088"/>
                  </a:lnTo>
                  <a:lnTo>
                    <a:pt x="281" y="1096"/>
                  </a:lnTo>
                  <a:lnTo>
                    <a:pt x="281" y="1105"/>
                  </a:lnTo>
                  <a:lnTo>
                    <a:pt x="256" y="1105"/>
                  </a:lnTo>
                  <a:lnTo>
                    <a:pt x="231" y="1105"/>
                  </a:lnTo>
                  <a:lnTo>
                    <a:pt x="215" y="1096"/>
                  </a:lnTo>
                  <a:lnTo>
                    <a:pt x="198" y="1088"/>
                  </a:lnTo>
                  <a:lnTo>
                    <a:pt x="190" y="1080"/>
                  </a:lnTo>
                  <a:lnTo>
                    <a:pt x="190" y="1063"/>
                  </a:lnTo>
                  <a:lnTo>
                    <a:pt x="165" y="1039"/>
                  </a:lnTo>
                  <a:lnTo>
                    <a:pt x="157" y="1014"/>
                  </a:lnTo>
                  <a:lnTo>
                    <a:pt x="157" y="1006"/>
                  </a:lnTo>
                  <a:lnTo>
                    <a:pt x="157" y="989"/>
                  </a:lnTo>
                  <a:lnTo>
                    <a:pt x="157" y="981"/>
                  </a:lnTo>
                  <a:lnTo>
                    <a:pt x="157" y="964"/>
                  </a:lnTo>
                  <a:lnTo>
                    <a:pt x="149" y="923"/>
                  </a:lnTo>
                  <a:lnTo>
                    <a:pt x="140" y="923"/>
                  </a:lnTo>
                  <a:lnTo>
                    <a:pt x="140" y="890"/>
                  </a:lnTo>
                  <a:lnTo>
                    <a:pt x="140" y="857"/>
                  </a:lnTo>
                  <a:lnTo>
                    <a:pt x="140" y="833"/>
                  </a:lnTo>
                  <a:lnTo>
                    <a:pt x="149" y="800"/>
                  </a:lnTo>
                  <a:lnTo>
                    <a:pt x="140" y="808"/>
                  </a:lnTo>
                  <a:lnTo>
                    <a:pt x="140" y="783"/>
                  </a:lnTo>
                  <a:lnTo>
                    <a:pt x="140" y="758"/>
                  </a:lnTo>
                  <a:lnTo>
                    <a:pt x="140" y="734"/>
                  </a:lnTo>
                  <a:lnTo>
                    <a:pt x="149" y="709"/>
                  </a:lnTo>
                  <a:lnTo>
                    <a:pt x="157" y="692"/>
                  </a:lnTo>
                  <a:lnTo>
                    <a:pt x="165" y="676"/>
                  </a:lnTo>
                  <a:lnTo>
                    <a:pt x="157" y="610"/>
                  </a:lnTo>
                  <a:lnTo>
                    <a:pt x="157" y="569"/>
                  </a:lnTo>
                  <a:lnTo>
                    <a:pt x="157" y="552"/>
                  </a:lnTo>
                  <a:lnTo>
                    <a:pt x="157" y="519"/>
                  </a:lnTo>
                  <a:lnTo>
                    <a:pt x="157" y="503"/>
                  </a:lnTo>
                  <a:lnTo>
                    <a:pt x="149" y="478"/>
                  </a:lnTo>
                  <a:lnTo>
                    <a:pt x="132" y="462"/>
                  </a:lnTo>
                  <a:lnTo>
                    <a:pt x="116" y="453"/>
                  </a:lnTo>
                  <a:lnTo>
                    <a:pt x="99" y="437"/>
                  </a:lnTo>
                  <a:lnTo>
                    <a:pt x="83" y="412"/>
                  </a:lnTo>
                  <a:lnTo>
                    <a:pt x="74" y="396"/>
                  </a:lnTo>
                  <a:lnTo>
                    <a:pt x="58" y="371"/>
                  </a:lnTo>
                  <a:lnTo>
                    <a:pt x="41" y="346"/>
                  </a:lnTo>
                  <a:lnTo>
                    <a:pt x="33" y="313"/>
                  </a:lnTo>
                  <a:lnTo>
                    <a:pt x="17" y="288"/>
                  </a:lnTo>
                  <a:lnTo>
                    <a:pt x="0" y="280"/>
                  </a:lnTo>
                  <a:lnTo>
                    <a:pt x="8" y="264"/>
                  </a:lnTo>
                  <a:lnTo>
                    <a:pt x="25" y="247"/>
                  </a:lnTo>
                  <a:lnTo>
                    <a:pt x="25" y="239"/>
                  </a:lnTo>
                  <a:lnTo>
                    <a:pt x="17" y="231"/>
                  </a:lnTo>
                  <a:lnTo>
                    <a:pt x="8" y="222"/>
                  </a:lnTo>
                  <a:lnTo>
                    <a:pt x="17" y="206"/>
                  </a:lnTo>
                  <a:lnTo>
                    <a:pt x="17" y="181"/>
                  </a:lnTo>
                  <a:lnTo>
                    <a:pt x="17" y="173"/>
                  </a:lnTo>
                  <a:lnTo>
                    <a:pt x="25" y="173"/>
                  </a:lnTo>
                  <a:lnTo>
                    <a:pt x="33" y="181"/>
                  </a:lnTo>
                  <a:lnTo>
                    <a:pt x="41" y="165"/>
                  </a:lnTo>
                  <a:lnTo>
                    <a:pt x="41" y="140"/>
                  </a:lnTo>
                  <a:lnTo>
                    <a:pt x="58" y="107"/>
                  </a:lnTo>
                  <a:lnTo>
                    <a:pt x="58" y="58"/>
                  </a:lnTo>
                  <a:close/>
                </a:path>
              </a:pathLst>
            </a:custGeom>
            <a:solidFill>
              <a:schemeClr val="folHlink">
                <a:alpha val="41960"/>
              </a:schemeClr>
            </a:solidFill>
            <a:ln w="9525">
              <a:noFill/>
              <a:round/>
              <a:headEnd/>
              <a:tailEnd/>
            </a:ln>
          </p:spPr>
          <p:txBody>
            <a:bodyPr/>
            <a:lstStyle/>
            <a:p>
              <a:endParaRPr lang="en-US"/>
            </a:p>
          </p:txBody>
        </p:sp>
        <p:sp>
          <p:nvSpPr>
            <p:cNvPr id="73839" name="Freeform 94"/>
            <p:cNvSpPr>
              <a:spLocks/>
            </p:cNvSpPr>
            <p:nvPr/>
          </p:nvSpPr>
          <p:spPr bwMode="auto">
            <a:xfrm>
              <a:off x="1229" y="1363"/>
              <a:ext cx="84" cy="96"/>
            </a:xfrm>
            <a:custGeom>
              <a:avLst/>
              <a:gdLst>
                <a:gd name="T0" fmla="*/ 5715 w 66"/>
                <a:gd name="T1" fmla="*/ 6356 h 75"/>
                <a:gd name="T2" fmla="*/ 3970 w 66"/>
                <a:gd name="T3" fmla="*/ 6356 h 75"/>
                <a:gd name="T4" fmla="*/ 3970 w 66"/>
                <a:gd name="T5" fmla="*/ 7191 h 75"/>
                <a:gd name="T6" fmla="*/ 3136 w 66"/>
                <a:gd name="T7" fmla="*/ 8140 h 75"/>
                <a:gd name="T8" fmla="*/ 2451 w 66"/>
                <a:gd name="T9" fmla="*/ 7191 h 75"/>
                <a:gd name="T10" fmla="*/ 831 w 66"/>
                <a:gd name="T11" fmla="*/ 6356 h 75"/>
                <a:gd name="T12" fmla="*/ 0 w 66"/>
                <a:gd name="T13" fmla="*/ 4604 h 75"/>
                <a:gd name="T14" fmla="*/ 0 w 66"/>
                <a:gd name="T15" fmla="*/ 2710 h 75"/>
                <a:gd name="T16" fmla="*/ 1513 w 66"/>
                <a:gd name="T17" fmla="*/ 2710 h 75"/>
                <a:gd name="T18" fmla="*/ 1513 w 66"/>
                <a:gd name="T19" fmla="*/ 2710 h 75"/>
                <a:gd name="T20" fmla="*/ 831 w 66"/>
                <a:gd name="T21" fmla="*/ 1880 h 75"/>
                <a:gd name="T22" fmla="*/ 1513 w 66"/>
                <a:gd name="T23" fmla="*/ 979 h 75"/>
                <a:gd name="T24" fmla="*/ 3136 w 66"/>
                <a:gd name="T25" fmla="*/ 0 h 75"/>
                <a:gd name="T26" fmla="*/ 4815 w 66"/>
                <a:gd name="T27" fmla="*/ 0 h 75"/>
                <a:gd name="T28" fmla="*/ 6431 w 66"/>
                <a:gd name="T29" fmla="*/ 979 h 75"/>
                <a:gd name="T30" fmla="*/ 6431 w 66"/>
                <a:gd name="T31" fmla="*/ 1880 h 75"/>
                <a:gd name="T32" fmla="*/ 5715 w 66"/>
                <a:gd name="T33" fmla="*/ 3597 h 75"/>
                <a:gd name="T34" fmla="*/ 6431 w 66"/>
                <a:gd name="T35" fmla="*/ 4604 h 75"/>
                <a:gd name="T36" fmla="*/ 5715 w 66"/>
                <a:gd name="T37" fmla="*/ 5448 h 75"/>
                <a:gd name="T38" fmla="*/ 5715 w 66"/>
                <a:gd name="T39" fmla="*/ 6356 h 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6"/>
                <a:gd name="T61" fmla="*/ 0 h 75"/>
                <a:gd name="T62" fmla="*/ 66 w 66"/>
                <a:gd name="T63" fmla="*/ 75 h 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6" h="75">
                  <a:moveTo>
                    <a:pt x="58" y="58"/>
                  </a:moveTo>
                  <a:lnTo>
                    <a:pt x="41" y="58"/>
                  </a:lnTo>
                  <a:lnTo>
                    <a:pt x="41" y="66"/>
                  </a:lnTo>
                  <a:lnTo>
                    <a:pt x="33" y="75"/>
                  </a:lnTo>
                  <a:lnTo>
                    <a:pt x="25" y="66"/>
                  </a:lnTo>
                  <a:lnTo>
                    <a:pt x="8" y="58"/>
                  </a:lnTo>
                  <a:lnTo>
                    <a:pt x="0" y="42"/>
                  </a:lnTo>
                  <a:lnTo>
                    <a:pt x="0" y="25"/>
                  </a:lnTo>
                  <a:lnTo>
                    <a:pt x="16" y="25"/>
                  </a:lnTo>
                  <a:lnTo>
                    <a:pt x="8" y="17"/>
                  </a:lnTo>
                  <a:lnTo>
                    <a:pt x="16" y="9"/>
                  </a:lnTo>
                  <a:lnTo>
                    <a:pt x="33" y="0"/>
                  </a:lnTo>
                  <a:lnTo>
                    <a:pt x="49" y="0"/>
                  </a:lnTo>
                  <a:lnTo>
                    <a:pt x="66" y="9"/>
                  </a:lnTo>
                  <a:lnTo>
                    <a:pt x="66" y="17"/>
                  </a:lnTo>
                  <a:lnTo>
                    <a:pt x="58" y="33"/>
                  </a:lnTo>
                  <a:lnTo>
                    <a:pt x="66" y="42"/>
                  </a:lnTo>
                  <a:lnTo>
                    <a:pt x="58" y="50"/>
                  </a:lnTo>
                  <a:lnTo>
                    <a:pt x="58" y="58"/>
                  </a:lnTo>
                  <a:close/>
                </a:path>
              </a:pathLst>
            </a:custGeom>
            <a:solidFill>
              <a:schemeClr val="folHlink">
                <a:alpha val="41960"/>
              </a:schemeClr>
            </a:solidFill>
            <a:ln w="9525">
              <a:noFill/>
              <a:round/>
              <a:headEnd/>
              <a:tailEnd/>
            </a:ln>
          </p:spPr>
          <p:txBody>
            <a:bodyPr/>
            <a:lstStyle/>
            <a:p>
              <a:endParaRPr lang="en-US"/>
            </a:p>
          </p:txBody>
        </p:sp>
        <p:sp>
          <p:nvSpPr>
            <p:cNvPr id="73840" name="Freeform 95"/>
            <p:cNvSpPr>
              <a:spLocks/>
            </p:cNvSpPr>
            <p:nvPr/>
          </p:nvSpPr>
          <p:spPr bwMode="auto">
            <a:xfrm>
              <a:off x="625" y="1871"/>
              <a:ext cx="21" cy="32"/>
            </a:xfrm>
            <a:custGeom>
              <a:avLst/>
              <a:gdLst>
                <a:gd name="T0" fmla="*/ 2865 w 16"/>
                <a:gd name="T1" fmla="*/ 897 h 25"/>
                <a:gd name="T2" fmla="*/ 1410 w 16"/>
                <a:gd name="T3" fmla="*/ 0 h 25"/>
                <a:gd name="T4" fmla="*/ 0 w 16"/>
                <a:gd name="T5" fmla="*/ 0 h 25"/>
                <a:gd name="T6" fmla="*/ 0 w 16"/>
                <a:gd name="T7" fmla="*/ 1880 h 25"/>
                <a:gd name="T8" fmla="*/ 0 w 16"/>
                <a:gd name="T9" fmla="*/ 2710 h 25"/>
                <a:gd name="T10" fmla="*/ 2865 w 16"/>
                <a:gd name="T11" fmla="*/ 2710 h 25"/>
                <a:gd name="T12" fmla="*/ 2865 w 16"/>
                <a:gd name="T13" fmla="*/ 2710 h 25"/>
                <a:gd name="T14" fmla="*/ 2865 w 16"/>
                <a:gd name="T15" fmla="*/ 897 h 25"/>
                <a:gd name="T16" fmla="*/ 2865 w 16"/>
                <a:gd name="T17" fmla="*/ 897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25"/>
                <a:gd name="T29" fmla="*/ 16 w 16"/>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25">
                  <a:moveTo>
                    <a:pt x="16" y="8"/>
                  </a:moveTo>
                  <a:lnTo>
                    <a:pt x="8" y="0"/>
                  </a:lnTo>
                  <a:lnTo>
                    <a:pt x="0" y="0"/>
                  </a:lnTo>
                  <a:lnTo>
                    <a:pt x="0" y="17"/>
                  </a:lnTo>
                  <a:lnTo>
                    <a:pt x="0" y="25"/>
                  </a:lnTo>
                  <a:lnTo>
                    <a:pt x="16" y="25"/>
                  </a:lnTo>
                  <a:lnTo>
                    <a:pt x="16" y="8"/>
                  </a:lnTo>
                  <a:close/>
                </a:path>
              </a:pathLst>
            </a:custGeom>
            <a:solidFill>
              <a:schemeClr val="folHlink">
                <a:alpha val="41960"/>
              </a:schemeClr>
            </a:solidFill>
            <a:ln w="9525">
              <a:noFill/>
              <a:round/>
              <a:headEnd/>
              <a:tailEnd/>
            </a:ln>
          </p:spPr>
          <p:txBody>
            <a:bodyPr/>
            <a:lstStyle/>
            <a:p>
              <a:endParaRPr lang="en-US"/>
            </a:p>
          </p:txBody>
        </p:sp>
        <p:sp>
          <p:nvSpPr>
            <p:cNvPr id="73841" name="Freeform 96"/>
            <p:cNvSpPr>
              <a:spLocks/>
            </p:cNvSpPr>
            <p:nvPr/>
          </p:nvSpPr>
          <p:spPr bwMode="auto">
            <a:xfrm>
              <a:off x="1568" y="1532"/>
              <a:ext cx="32" cy="32"/>
            </a:xfrm>
            <a:custGeom>
              <a:avLst/>
              <a:gdLst>
                <a:gd name="T0" fmla="*/ 2710 w 25"/>
                <a:gd name="T1" fmla="*/ 979 h 25"/>
                <a:gd name="T2" fmla="*/ 1715 w 25"/>
                <a:gd name="T3" fmla="*/ 979 h 25"/>
                <a:gd name="T4" fmla="*/ 1715 w 25"/>
                <a:gd name="T5" fmla="*/ 0 h 25"/>
                <a:gd name="T6" fmla="*/ 0 w 25"/>
                <a:gd name="T7" fmla="*/ 0 h 25"/>
                <a:gd name="T8" fmla="*/ 0 w 25"/>
                <a:gd name="T9" fmla="*/ 1880 h 25"/>
                <a:gd name="T10" fmla="*/ 0 w 25"/>
                <a:gd name="T11" fmla="*/ 2710 h 25"/>
                <a:gd name="T12" fmla="*/ 897 w 25"/>
                <a:gd name="T13" fmla="*/ 2710 h 25"/>
                <a:gd name="T14" fmla="*/ 2710 w 25"/>
                <a:gd name="T15" fmla="*/ 1880 h 25"/>
                <a:gd name="T16" fmla="*/ 2710 w 25"/>
                <a:gd name="T17" fmla="*/ 979 h 25"/>
                <a:gd name="T18" fmla="*/ 2710 w 25"/>
                <a:gd name="T19" fmla="*/ 979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5"/>
                <a:gd name="T32" fmla="*/ 25 w 25"/>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5">
                  <a:moveTo>
                    <a:pt x="25" y="9"/>
                  </a:moveTo>
                  <a:lnTo>
                    <a:pt x="16" y="9"/>
                  </a:lnTo>
                  <a:lnTo>
                    <a:pt x="16" y="0"/>
                  </a:lnTo>
                  <a:lnTo>
                    <a:pt x="0" y="0"/>
                  </a:lnTo>
                  <a:lnTo>
                    <a:pt x="0" y="17"/>
                  </a:lnTo>
                  <a:lnTo>
                    <a:pt x="0" y="25"/>
                  </a:lnTo>
                  <a:lnTo>
                    <a:pt x="8" y="25"/>
                  </a:lnTo>
                  <a:lnTo>
                    <a:pt x="25" y="17"/>
                  </a:lnTo>
                  <a:lnTo>
                    <a:pt x="25" y="9"/>
                  </a:lnTo>
                  <a:close/>
                </a:path>
              </a:pathLst>
            </a:custGeom>
            <a:solidFill>
              <a:schemeClr val="folHlink">
                <a:alpha val="41960"/>
              </a:schemeClr>
            </a:solidFill>
            <a:ln w="9525">
              <a:noFill/>
              <a:round/>
              <a:headEnd/>
              <a:tailEnd/>
            </a:ln>
          </p:spPr>
          <p:txBody>
            <a:bodyPr/>
            <a:lstStyle/>
            <a:p>
              <a:endParaRPr lang="en-US"/>
            </a:p>
          </p:txBody>
        </p:sp>
        <p:sp>
          <p:nvSpPr>
            <p:cNvPr id="73842" name="Freeform 97"/>
            <p:cNvSpPr>
              <a:spLocks/>
            </p:cNvSpPr>
            <p:nvPr/>
          </p:nvSpPr>
          <p:spPr bwMode="auto">
            <a:xfrm>
              <a:off x="1737" y="2019"/>
              <a:ext cx="21" cy="11"/>
            </a:xfrm>
            <a:custGeom>
              <a:avLst/>
              <a:gdLst>
                <a:gd name="T0" fmla="*/ 0 w 16"/>
                <a:gd name="T1" fmla="*/ 0 h 8"/>
                <a:gd name="T2" fmla="*/ 0 w 16"/>
                <a:gd name="T3" fmla="*/ 3462 h 8"/>
                <a:gd name="T4" fmla="*/ 2865 w 16"/>
                <a:gd name="T5" fmla="*/ 3462 h 8"/>
                <a:gd name="T6" fmla="*/ 1410 w 16"/>
                <a:gd name="T7" fmla="*/ 0 h 8"/>
                <a:gd name="T8" fmla="*/ 0 w 16"/>
                <a:gd name="T9" fmla="*/ 0 h 8"/>
                <a:gd name="T10" fmla="*/ 0 w 16"/>
                <a:gd name="T11" fmla="*/ 0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0" y="0"/>
                  </a:moveTo>
                  <a:lnTo>
                    <a:pt x="0" y="8"/>
                  </a:lnTo>
                  <a:lnTo>
                    <a:pt x="16" y="8"/>
                  </a:lnTo>
                  <a:lnTo>
                    <a:pt x="8" y="0"/>
                  </a:lnTo>
                  <a:lnTo>
                    <a:pt x="0" y="0"/>
                  </a:lnTo>
                  <a:close/>
                </a:path>
              </a:pathLst>
            </a:custGeom>
            <a:solidFill>
              <a:schemeClr val="folHlink">
                <a:alpha val="41960"/>
              </a:schemeClr>
            </a:solidFill>
            <a:ln w="9525">
              <a:noFill/>
              <a:round/>
              <a:headEnd/>
              <a:tailEnd/>
            </a:ln>
          </p:spPr>
          <p:txBody>
            <a:bodyPr/>
            <a:lstStyle/>
            <a:p>
              <a:endParaRPr lang="en-US"/>
            </a:p>
          </p:txBody>
        </p:sp>
        <p:sp>
          <p:nvSpPr>
            <p:cNvPr id="73843" name="Freeform 98"/>
            <p:cNvSpPr>
              <a:spLocks/>
            </p:cNvSpPr>
            <p:nvPr/>
          </p:nvSpPr>
          <p:spPr bwMode="auto">
            <a:xfrm>
              <a:off x="1239" y="1279"/>
              <a:ext cx="74" cy="64"/>
            </a:xfrm>
            <a:custGeom>
              <a:avLst/>
              <a:gdLst>
                <a:gd name="T0" fmla="*/ 0 w 58"/>
                <a:gd name="T1" fmla="*/ 3597 h 50"/>
                <a:gd name="T2" fmla="*/ 857 w 58"/>
                <a:gd name="T3" fmla="*/ 1880 h 50"/>
                <a:gd name="T4" fmla="*/ 1780 w 58"/>
                <a:gd name="T5" fmla="*/ 1880 h 50"/>
                <a:gd name="T6" fmla="*/ 3387 w 58"/>
                <a:gd name="T7" fmla="*/ 979 h 50"/>
                <a:gd name="T8" fmla="*/ 5171 w 58"/>
                <a:gd name="T9" fmla="*/ 0 h 50"/>
                <a:gd name="T10" fmla="*/ 5924 w 58"/>
                <a:gd name="T11" fmla="*/ 979 h 50"/>
                <a:gd name="T12" fmla="*/ 5924 w 58"/>
                <a:gd name="T13" fmla="*/ 3597 h 50"/>
                <a:gd name="T14" fmla="*/ 5924 w 58"/>
                <a:gd name="T15" fmla="*/ 4604 h 50"/>
                <a:gd name="T16" fmla="*/ 4155 w 58"/>
                <a:gd name="T17" fmla="*/ 5448 h 50"/>
                <a:gd name="T18" fmla="*/ 1780 w 58"/>
                <a:gd name="T19" fmla="*/ 5448 h 50"/>
                <a:gd name="T20" fmla="*/ 857 w 58"/>
                <a:gd name="T21" fmla="*/ 3597 h 50"/>
                <a:gd name="T22" fmla="*/ 0 w 58"/>
                <a:gd name="T23" fmla="*/ 359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50"/>
                <a:gd name="T38" fmla="*/ 58 w 58"/>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50">
                  <a:moveTo>
                    <a:pt x="0" y="33"/>
                  </a:moveTo>
                  <a:lnTo>
                    <a:pt x="8" y="17"/>
                  </a:lnTo>
                  <a:lnTo>
                    <a:pt x="17" y="17"/>
                  </a:lnTo>
                  <a:lnTo>
                    <a:pt x="33" y="9"/>
                  </a:lnTo>
                  <a:lnTo>
                    <a:pt x="50" y="0"/>
                  </a:lnTo>
                  <a:lnTo>
                    <a:pt x="58" y="9"/>
                  </a:lnTo>
                  <a:lnTo>
                    <a:pt x="58" y="33"/>
                  </a:lnTo>
                  <a:lnTo>
                    <a:pt x="58" y="42"/>
                  </a:lnTo>
                  <a:lnTo>
                    <a:pt x="41" y="50"/>
                  </a:lnTo>
                  <a:lnTo>
                    <a:pt x="17" y="50"/>
                  </a:lnTo>
                  <a:lnTo>
                    <a:pt x="8" y="33"/>
                  </a:lnTo>
                  <a:lnTo>
                    <a:pt x="0" y="33"/>
                  </a:lnTo>
                  <a:close/>
                </a:path>
              </a:pathLst>
            </a:custGeom>
            <a:solidFill>
              <a:schemeClr val="folHlink">
                <a:alpha val="41960"/>
              </a:schemeClr>
            </a:solidFill>
            <a:ln w="9525">
              <a:noFill/>
              <a:round/>
              <a:headEnd/>
              <a:tailEnd/>
            </a:ln>
          </p:spPr>
          <p:txBody>
            <a:bodyPr/>
            <a:lstStyle/>
            <a:p>
              <a:endParaRPr lang="en-US"/>
            </a:p>
          </p:txBody>
        </p:sp>
        <p:sp>
          <p:nvSpPr>
            <p:cNvPr id="73844" name="Freeform 99"/>
            <p:cNvSpPr>
              <a:spLocks/>
            </p:cNvSpPr>
            <p:nvPr/>
          </p:nvSpPr>
          <p:spPr bwMode="auto">
            <a:xfrm>
              <a:off x="1473" y="2663"/>
              <a:ext cx="95" cy="54"/>
            </a:xfrm>
            <a:custGeom>
              <a:avLst/>
              <a:gdLst>
                <a:gd name="T0" fmla="*/ 931 w 74"/>
                <a:gd name="T1" fmla="*/ 0 h 42"/>
                <a:gd name="T2" fmla="*/ 1913 w 74"/>
                <a:gd name="T3" fmla="*/ 0 h 42"/>
                <a:gd name="T4" fmla="*/ 2749 w 74"/>
                <a:gd name="T5" fmla="*/ 1043 h 42"/>
                <a:gd name="T6" fmla="*/ 4741 w 74"/>
                <a:gd name="T7" fmla="*/ 0 h 42"/>
                <a:gd name="T8" fmla="*/ 6551 w 74"/>
                <a:gd name="T9" fmla="*/ 1043 h 42"/>
                <a:gd name="T10" fmla="*/ 7636 w 74"/>
                <a:gd name="T11" fmla="*/ 2929 h 42"/>
                <a:gd name="T12" fmla="*/ 8565 w 74"/>
                <a:gd name="T13" fmla="*/ 2929 h 42"/>
                <a:gd name="T14" fmla="*/ 8565 w 74"/>
                <a:gd name="T15" fmla="*/ 3847 h 42"/>
                <a:gd name="T16" fmla="*/ 4741 w 74"/>
                <a:gd name="T17" fmla="*/ 3847 h 42"/>
                <a:gd name="T18" fmla="*/ 3742 w 74"/>
                <a:gd name="T19" fmla="*/ 4946 h 42"/>
                <a:gd name="T20" fmla="*/ 2749 w 74"/>
                <a:gd name="T21" fmla="*/ 4946 h 42"/>
                <a:gd name="T22" fmla="*/ 2749 w 74"/>
                <a:gd name="T23" fmla="*/ 3847 h 42"/>
                <a:gd name="T24" fmla="*/ 0 w 74"/>
                <a:gd name="T25" fmla="*/ 3847 h 42"/>
                <a:gd name="T26" fmla="*/ 0 w 74"/>
                <a:gd name="T27" fmla="*/ 2929 h 42"/>
                <a:gd name="T28" fmla="*/ 931 w 74"/>
                <a:gd name="T29" fmla="*/ 1992 h 42"/>
                <a:gd name="T30" fmla="*/ 931 w 74"/>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4"/>
                <a:gd name="T49" fmla="*/ 0 h 42"/>
                <a:gd name="T50" fmla="*/ 74 w 74"/>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4" h="42">
                  <a:moveTo>
                    <a:pt x="8" y="0"/>
                  </a:moveTo>
                  <a:lnTo>
                    <a:pt x="16" y="0"/>
                  </a:lnTo>
                  <a:lnTo>
                    <a:pt x="24" y="9"/>
                  </a:lnTo>
                  <a:lnTo>
                    <a:pt x="41" y="0"/>
                  </a:lnTo>
                  <a:lnTo>
                    <a:pt x="57" y="9"/>
                  </a:lnTo>
                  <a:lnTo>
                    <a:pt x="66" y="25"/>
                  </a:lnTo>
                  <a:lnTo>
                    <a:pt x="74" y="25"/>
                  </a:lnTo>
                  <a:lnTo>
                    <a:pt x="74" y="33"/>
                  </a:lnTo>
                  <a:lnTo>
                    <a:pt x="41" y="33"/>
                  </a:lnTo>
                  <a:lnTo>
                    <a:pt x="33" y="42"/>
                  </a:lnTo>
                  <a:lnTo>
                    <a:pt x="24" y="42"/>
                  </a:lnTo>
                  <a:lnTo>
                    <a:pt x="24" y="33"/>
                  </a:lnTo>
                  <a:lnTo>
                    <a:pt x="0" y="33"/>
                  </a:lnTo>
                  <a:lnTo>
                    <a:pt x="0" y="25"/>
                  </a:lnTo>
                  <a:lnTo>
                    <a:pt x="8" y="17"/>
                  </a:lnTo>
                  <a:lnTo>
                    <a:pt x="8" y="0"/>
                  </a:lnTo>
                  <a:close/>
                </a:path>
              </a:pathLst>
            </a:custGeom>
            <a:solidFill>
              <a:schemeClr val="folHlink">
                <a:alpha val="41960"/>
              </a:schemeClr>
            </a:solidFill>
            <a:ln w="9525">
              <a:noFill/>
              <a:round/>
              <a:headEnd/>
              <a:tailEnd/>
            </a:ln>
          </p:spPr>
          <p:txBody>
            <a:bodyPr/>
            <a:lstStyle/>
            <a:p>
              <a:endParaRPr lang="en-US"/>
            </a:p>
          </p:txBody>
        </p:sp>
        <p:sp>
          <p:nvSpPr>
            <p:cNvPr id="73845" name="Freeform 100"/>
            <p:cNvSpPr>
              <a:spLocks/>
            </p:cNvSpPr>
            <p:nvPr/>
          </p:nvSpPr>
          <p:spPr bwMode="auto">
            <a:xfrm>
              <a:off x="1334" y="1153"/>
              <a:ext cx="22" cy="31"/>
            </a:xfrm>
            <a:custGeom>
              <a:avLst/>
              <a:gdLst>
                <a:gd name="T0" fmla="*/ 0 w 17"/>
                <a:gd name="T1" fmla="*/ 1024 h 24"/>
                <a:gd name="T2" fmla="*/ 0 w 17"/>
                <a:gd name="T3" fmla="*/ 1024 h 24"/>
                <a:gd name="T4" fmla="*/ 2249 w 17"/>
                <a:gd name="T5" fmla="*/ 0 h 24"/>
                <a:gd name="T6" fmla="*/ 2249 w 17"/>
                <a:gd name="T7" fmla="*/ 1024 h 24"/>
                <a:gd name="T8" fmla="*/ 2249 w 17"/>
                <a:gd name="T9" fmla="*/ 2082 h 24"/>
                <a:gd name="T10" fmla="*/ 1281 w 17"/>
                <a:gd name="T11" fmla="*/ 3131 h 24"/>
                <a:gd name="T12" fmla="*/ 0 w 17"/>
                <a:gd name="T13" fmla="*/ 3131 h 24"/>
                <a:gd name="T14" fmla="*/ 0 w 17"/>
                <a:gd name="T15" fmla="*/ 1024 h 24"/>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4"/>
                <a:gd name="T26" fmla="*/ 17 w 17"/>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4">
                  <a:moveTo>
                    <a:pt x="0" y="8"/>
                  </a:moveTo>
                  <a:lnTo>
                    <a:pt x="0" y="8"/>
                  </a:lnTo>
                  <a:lnTo>
                    <a:pt x="17" y="0"/>
                  </a:lnTo>
                  <a:lnTo>
                    <a:pt x="17" y="8"/>
                  </a:lnTo>
                  <a:lnTo>
                    <a:pt x="17" y="16"/>
                  </a:lnTo>
                  <a:lnTo>
                    <a:pt x="9" y="24"/>
                  </a:lnTo>
                  <a:lnTo>
                    <a:pt x="0" y="24"/>
                  </a:lnTo>
                  <a:lnTo>
                    <a:pt x="0" y="8"/>
                  </a:lnTo>
                  <a:close/>
                </a:path>
              </a:pathLst>
            </a:custGeom>
            <a:solidFill>
              <a:schemeClr val="folHlink">
                <a:alpha val="41960"/>
              </a:schemeClr>
            </a:solidFill>
            <a:ln w="9525">
              <a:noFill/>
              <a:round/>
              <a:headEnd/>
              <a:tailEnd/>
            </a:ln>
          </p:spPr>
          <p:txBody>
            <a:bodyPr/>
            <a:lstStyle/>
            <a:p>
              <a:endParaRPr lang="en-US"/>
            </a:p>
          </p:txBody>
        </p:sp>
        <p:sp>
          <p:nvSpPr>
            <p:cNvPr id="73846" name="Freeform 101"/>
            <p:cNvSpPr>
              <a:spLocks/>
            </p:cNvSpPr>
            <p:nvPr/>
          </p:nvSpPr>
          <p:spPr bwMode="auto">
            <a:xfrm>
              <a:off x="1334" y="1194"/>
              <a:ext cx="42" cy="42"/>
            </a:xfrm>
            <a:custGeom>
              <a:avLst/>
              <a:gdLst>
                <a:gd name="T0" fmla="*/ 0 w 33"/>
                <a:gd name="T1" fmla="*/ 854 h 33"/>
                <a:gd name="T2" fmla="*/ 0 w 33"/>
                <a:gd name="T3" fmla="*/ 0 h 33"/>
                <a:gd name="T4" fmla="*/ 854 w 33"/>
                <a:gd name="T5" fmla="*/ 0 h 33"/>
                <a:gd name="T6" fmla="*/ 3136 w 33"/>
                <a:gd name="T7" fmla="*/ 854 h 33"/>
                <a:gd name="T8" fmla="*/ 3136 w 33"/>
                <a:gd name="T9" fmla="*/ 1714 h 33"/>
                <a:gd name="T10" fmla="*/ 3136 w 33"/>
                <a:gd name="T11" fmla="*/ 1714 h 33"/>
                <a:gd name="T12" fmla="*/ 2451 w 33"/>
                <a:gd name="T13" fmla="*/ 2451 h 33"/>
                <a:gd name="T14" fmla="*/ 854 w 33"/>
                <a:gd name="T15" fmla="*/ 3136 h 33"/>
                <a:gd name="T16" fmla="*/ 854 w 33"/>
                <a:gd name="T17" fmla="*/ 2451 h 33"/>
                <a:gd name="T18" fmla="*/ 854 w 33"/>
                <a:gd name="T19" fmla="*/ 1714 h 33"/>
                <a:gd name="T20" fmla="*/ 0 w 33"/>
                <a:gd name="T21" fmla="*/ 1714 h 33"/>
                <a:gd name="T22" fmla="*/ 0 w 33"/>
                <a:gd name="T23" fmla="*/ 854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3"/>
                <a:gd name="T38" fmla="*/ 33 w 33"/>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3">
                  <a:moveTo>
                    <a:pt x="0" y="9"/>
                  </a:moveTo>
                  <a:lnTo>
                    <a:pt x="0" y="0"/>
                  </a:lnTo>
                  <a:lnTo>
                    <a:pt x="9" y="0"/>
                  </a:lnTo>
                  <a:lnTo>
                    <a:pt x="33" y="9"/>
                  </a:lnTo>
                  <a:lnTo>
                    <a:pt x="33" y="17"/>
                  </a:lnTo>
                  <a:lnTo>
                    <a:pt x="25" y="25"/>
                  </a:lnTo>
                  <a:lnTo>
                    <a:pt x="9" y="33"/>
                  </a:lnTo>
                  <a:lnTo>
                    <a:pt x="9" y="25"/>
                  </a:lnTo>
                  <a:lnTo>
                    <a:pt x="9" y="17"/>
                  </a:lnTo>
                  <a:lnTo>
                    <a:pt x="0" y="17"/>
                  </a:lnTo>
                  <a:lnTo>
                    <a:pt x="0" y="9"/>
                  </a:lnTo>
                  <a:close/>
                </a:path>
              </a:pathLst>
            </a:custGeom>
            <a:solidFill>
              <a:schemeClr val="folHlink">
                <a:alpha val="41960"/>
              </a:schemeClr>
            </a:solidFill>
            <a:ln w="9525">
              <a:noFill/>
              <a:round/>
              <a:headEnd/>
              <a:tailEnd/>
            </a:ln>
          </p:spPr>
          <p:txBody>
            <a:bodyPr/>
            <a:lstStyle/>
            <a:p>
              <a:endParaRPr lang="en-US"/>
            </a:p>
          </p:txBody>
        </p:sp>
        <p:sp>
          <p:nvSpPr>
            <p:cNvPr id="73847" name="Freeform 102"/>
            <p:cNvSpPr>
              <a:spLocks/>
            </p:cNvSpPr>
            <p:nvPr/>
          </p:nvSpPr>
          <p:spPr bwMode="auto">
            <a:xfrm>
              <a:off x="1366" y="3572"/>
              <a:ext cx="10" cy="21"/>
            </a:xfrm>
            <a:custGeom>
              <a:avLst/>
              <a:gdLst>
                <a:gd name="T0" fmla="*/ 0 w 8"/>
                <a:gd name="T1" fmla="*/ 504 h 17"/>
                <a:gd name="T2" fmla="*/ 0 w 8"/>
                <a:gd name="T3" fmla="*/ 0 h 17"/>
                <a:gd name="T4" fmla="*/ 530 w 8"/>
                <a:gd name="T5" fmla="*/ 0 h 17"/>
                <a:gd name="T6" fmla="*/ 530 w 8"/>
                <a:gd name="T7" fmla="*/ 504 h 17"/>
                <a:gd name="T8" fmla="*/ 530 w 8"/>
                <a:gd name="T9" fmla="*/ 951 h 17"/>
                <a:gd name="T10" fmla="*/ 530 w 8"/>
                <a:gd name="T11" fmla="*/ 951 h 17"/>
                <a:gd name="T12" fmla="*/ 0 w 8"/>
                <a:gd name="T13" fmla="*/ 951 h 17"/>
                <a:gd name="T14" fmla="*/ 0 w 8"/>
                <a:gd name="T15" fmla="*/ 504 h 17"/>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17"/>
                <a:gd name="T26" fmla="*/ 8 w 8"/>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17">
                  <a:moveTo>
                    <a:pt x="0" y="9"/>
                  </a:moveTo>
                  <a:lnTo>
                    <a:pt x="0" y="0"/>
                  </a:lnTo>
                  <a:lnTo>
                    <a:pt x="8" y="0"/>
                  </a:lnTo>
                  <a:lnTo>
                    <a:pt x="8" y="9"/>
                  </a:lnTo>
                  <a:lnTo>
                    <a:pt x="8" y="17"/>
                  </a:lnTo>
                  <a:lnTo>
                    <a:pt x="0" y="17"/>
                  </a:lnTo>
                  <a:lnTo>
                    <a:pt x="0" y="9"/>
                  </a:lnTo>
                  <a:close/>
                </a:path>
              </a:pathLst>
            </a:custGeom>
            <a:solidFill>
              <a:schemeClr val="folHlink">
                <a:alpha val="41960"/>
              </a:schemeClr>
            </a:solidFill>
            <a:ln w="9525">
              <a:noFill/>
              <a:round/>
              <a:headEnd/>
              <a:tailEnd/>
            </a:ln>
          </p:spPr>
          <p:txBody>
            <a:bodyPr/>
            <a:lstStyle/>
            <a:p>
              <a:endParaRPr lang="en-US"/>
            </a:p>
          </p:txBody>
        </p:sp>
        <p:sp>
          <p:nvSpPr>
            <p:cNvPr id="73848" name="Freeform 103"/>
            <p:cNvSpPr>
              <a:spLocks/>
            </p:cNvSpPr>
            <p:nvPr/>
          </p:nvSpPr>
          <p:spPr bwMode="auto">
            <a:xfrm>
              <a:off x="1376" y="3741"/>
              <a:ext cx="12" cy="11"/>
            </a:xfrm>
            <a:custGeom>
              <a:avLst/>
              <a:gdLst>
                <a:gd name="T0" fmla="*/ 0 w 9"/>
                <a:gd name="T1" fmla="*/ 0 h 9"/>
                <a:gd name="T2" fmla="*/ 0 w 9"/>
                <a:gd name="T3" fmla="*/ 0 h 9"/>
                <a:gd name="T4" fmla="*/ 0 w 9"/>
                <a:gd name="T5" fmla="*/ 0 h 9"/>
                <a:gd name="T6" fmla="*/ 2069 w 9"/>
                <a:gd name="T7" fmla="*/ 0 h 9"/>
                <a:gd name="T8" fmla="*/ 2069 w 9"/>
                <a:gd name="T9" fmla="*/ 395 h 9"/>
                <a:gd name="T10" fmla="*/ 2069 w 9"/>
                <a:gd name="T11" fmla="*/ 395 h 9"/>
                <a:gd name="T12" fmla="*/ 0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0" y="0"/>
                  </a:moveTo>
                  <a:lnTo>
                    <a:pt x="0" y="0"/>
                  </a:lnTo>
                  <a:lnTo>
                    <a:pt x="9" y="0"/>
                  </a:lnTo>
                  <a:lnTo>
                    <a:pt x="9" y="9"/>
                  </a:lnTo>
                  <a:lnTo>
                    <a:pt x="0" y="0"/>
                  </a:lnTo>
                  <a:close/>
                </a:path>
              </a:pathLst>
            </a:custGeom>
            <a:solidFill>
              <a:schemeClr val="folHlink">
                <a:alpha val="41960"/>
              </a:schemeClr>
            </a:solidFill>
            <a:ln w="9525">
              <a:noFill/>
              <a:round/>
              <a:headEnd/>
              <a:tailEnd/>
            </a:ln>
          </p:spPr>
          <p:txBody>
            <a:bodyPr/>
            <a:lstStyle/>
            <a:p>
              <a:endParaRPr lang="en-US"/>
            </a:p>
          </p:txBody>
        </p:sp>
        <p:sp>
          <p:nvSpPr>
            <p:cNvPr id="73849" name="Freeform 104"/>
            <p:cNvSpPr>
              <a:spLocks/>
            </p:cNvSpPr>
            <p:nvPr/>
          </p:nvSpPr>
          <p:spPr bwMode="auto">
            <a:xfrm>
              <a:off x="1388" y="2695"/>
              <a:ext cx="52" cy="22"/>
            </a:xfrm>
            <a:custGeom>
              <a:avLst/>
              <a:gdLst>
                <a:gd name="T0" fmla="*/ 0 w 41"/>
                <a:gd name="T1" fmla="*/ 1038 h 17"/>
                <a:gd name="T2" fmla="*/ 714 w 41"/>
                <a:gd name="T3" fmla="*/ 0 h 17"/>
                <a:gd name="T4" fmla="*/ 1457 w 41"/>
                <a:gd name="T5" fmla="*/ 0 h 17"/>
                <a:gd name="T6" fmla="*/ 3011 w 41"/>
                <a:gd name="T7" fmla="*/ 0 h 17"/>
                <a:gd name="T8" fmla="*/ 3011 w 41"/>
                <a:gd name="T9" fmla="*/ 1038 h 17"/>
                <a:gd name="T10" fmla="*/ 3771 w 41"/>
                <a:gd name="T11" fmla="*/ 2249 h 17"/>
                <a:gd name="T12" fmla="*/ 2142 w 41"/>
                <a:gd name="T13" fmla="*/ 2249 h 17"/>
                <a:gd name="T14" fmla="*/ 1457 w 41"/>
                <a:gd name="T15" fmla="*/ 1038 h 17"/>
                <a:gd name="T16" fmla="*/ 714 w 41"/>
                <a:gd name="T17" fmla="*/ 1038 h 17"/>
                <a:gd name="T18" fmla="*/ 0 w 41"/>
                <a:gd name="T19" fmla="*/ 1038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7"/>
                <a:gd name="T32" fmla="*/ 41 w 4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7">
                  <a:moveTo>
                    <a:pt x="0" y="8"/>
                  </a:moveTo>
                  <a:lnTo>
                    <a:pt x="8" y="0"/>
                  </a:lnTo>
                  <a:lnTo>
                    <a:pt x="16" y="0"/>
                  </a:lnTo>
                  <a:lnTo>
                    <a:pt x="33" y="0"/>
                  </a:lnTo>
                  <a:lnTo>
                    <a:pt x="33" y="8"/>
                  </a:lnTo>
                  <a:lnTo>
                    <a:pt x="41" y="17"/>
                  </a:lnTo>
                  <a:lnTo>
                    <a:pt x="24" y="17"/>
                  </a:lnTo>
                  <a:lnTo>
                    <a:pt x="16" y="8"/>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50" name="Freeform 105"/>
            <p:cNvSpPr>
              <a:spLocks/>
            </p:cNvSpPr>
            <p:nvPr/>
          </p:nvSpPr>
          <p:spPr bwMode="auto">
            <a:xfrm>
              <a:off x="1398" y="2568"/>
              <a:ext cx="21" cy="22"/>
            </a:xfrm>
            <a:custGeom>
              <a:avLst/>
              <a:gdLst>
                <a:gd name="T0" fmla="*/ 0 w 16"/>
                <a:gd name="T1" fmla="*/ 1281 h 17"/>
                <a:gd name="T2" fmla="*/ 0 w 16"/>
                <a:gd name="T3" fmla="*/ 0 h 17"/>
                <a:gd name="T4" fmla="*/ 1410 w 16"/>
                <a:gd name="T5" fmla="*/ 0 h 17"/>
                <a:gd name="T6" fmla="*/ 2865 w 16"/>
                <a:gd name="T7" fmla="*/ 1281 h 17"/>
                <a:gd name="T8" fmla="*/ 2865 w 16"/>
                <a:gd name="T9" fmla="*/ 2249 h 17"/>
                <a:gd name="T10" fmla="*/ 1410 w 16"/>
                <a:gd name="T11" fmla="*/ 2249 h 17"/>
                <a:gd name="T12" fmla="*/ 0 w 16"/>
                <a:gd name="T13" fmla="*/ 2249 h 17"/>
                <a:gd name="T14" fmla="*/ 0 w 16"/>
                <a:gd name="T15" fmla="*/ 1281 h 17"/>
                <a:gd name="T16" fmla="*/ 0 60000 65536"/>
                <a:gd name="T17" fmla="*/ 0 60000 65536"/>
                <a:gd name="T18" fmla="*/ 0 60000 65536"/>
                <a:gd name="T19" fmla="*/ 0 60000 65536"/>
                <a:gd name="T20" fmla="*/ 0 60000 65536"/>
                <a:gd name="T21" fmla="*/ 0 60000 65536"/>
                <a:gd name="T22" fmla="*/ 0 60000 65536"/>
                <a:gd name="T23" fmla="*/ 0 60000 65536"/>
                <a:gd name="T24" fmla="*/ 0 w 16"/>
                <a:gd name="T25" fmla="*/ 0 h 17"/>
                <a:gd name="T26" fmla="*/ 16 w 16"/>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 h="17">
                  <a:moveTo>
                    <a:pt x="0" y="9"/>
                  </a:moveTo>
                  <a:lnTo>
                    <a:pt x="0" y="0"/>
                  </a:lnTo>
                  <a:lnTo>
                    <a:pt x="8" y="0"/>
                  </a:lnTo>
                  <a:lnTo>
                    <a:pt x="16" y="9"/>
                  </a:lnTo>
                  <a:lnTo>
                    <a:pt x="16" y="17"/>
                  </a:lnTo>
                  <a:lnTo>
                    <a:pt x="8" y="17"/>
                  </a:lnTo>
                  <a:lnTo>
                    <a:pt x="0" y="17"/>
                  </a:lnTo>
                  <a:lnTo>
                    <a:pt x="0" y="9"/>
                  </a:lnTo>
                  <a:close/>
                </a:path>
              </a:pathLst>
            </a:custGeom>
            <a:solidFill>
              <a:schemeClr val="folHlink">
                <a:alpha val="41960"/>
              </a:schemeClr>
            </a:solidFill>
            <a:ln w="9525">
              <a:noFill/>
              <a:round/>
              <a:headEnd/>
              <a:tailEnd/>
            </a:ln>
          </p:spPr>
          <p:txBody>
            <a:bodyPr/>
            <a:lstStyle/>
            <a:p>
              <a:endParaRPr lang="en-US"/>
            </a:p>
          </p:txBody>
        </p:sp>
        <p:sp>
          <p:nvSpPr>
            <p:cNvPr id="73851" name="Freeform 106"/>
            <p:cNvSpPr>
              <a:spLocks/>
            </p:cNvSpPr>
            <p:nvPr/>
          </p:nvSpPr>
          <p:spPr bwMode="auto">
            <a:xfrm>
              <a:off x="1398" y="3720"/>
              <a:ext cx="32" cy="21"/>
            </a:xfrm>
            <a:custGeom>
              <a:avLst/>
              <a:gdLst>
                <a:gd name="T0" fmla="*/ 897 w 25"/>
                <a:gd name="T1" fmla="*/ 1410 h 16"/>
                <a:gd name="T2" fmla="*/ 897 w 25"/>
                <a:gd name="T3" fmla="*/ 0 h 16"/>
                <a:gd name="T4" fmla="*/ 1715 w 25"/>
                <a:gd name="T5" fmla="*/ 0 h 16"/>
                <a:gd name="T6" fmla="*/ 2710 w 25"/>
                <a:gd name="T7" fmla="*/ 0 h 16"/>
                <a:gd name="T8" fmla="*/ 2710 w 25"/>
                <a:gd name="T9" fmla="*/ 1410 h 16"/>
                <a:gd name="T10" fmla="*/ 2710 w 25"/>
                <a:gd name="T11" fmla="*/ 2865 h 16"/>
                <a:gd name="T12" fmla="*/ 1715 w 25"/>
                <a:gd name="T13" fmla="*/ 2865 h 16"/>
                <a:gd name="T14" fmla="*/ 897 w 25"/>
                <a:gd name="T15" fmla="*/ 2865 h 16"/>
                <a:gd name="T16" fmla="*/ 0 w 25"/>
                <a:gd name="T17" fmla="*/ 2865 h 16"/>
                <a:gd name="T18" fmla="*/ 897 w 25"/>
                <a:gd name="T19" fmla="*/ 141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16"/>
                <a:gd name="T32" fmla="*/ 25 w 2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16">
                  <a:moveTo>
                    <a:pt x="8" y="8"/>
                  </a:moveTo>
                  <a:lnTo>
                    <a:pt x="8" y="0"/>
                  </a:lnTo>
                  <a:lnTo>
                    <a:pt x="16" y="0"/>
                  </a:lnTo>
                  <a:lnTo>
                    <a:pt x="25" y="0"/>
                  </a:lnTo>
                  <a:lnTo>
                    <a:pt x="25" y="8"/>
                  </a:lnTo>
                  <a:lnTo>
                    <a:pt x="25" y="16"/>
                  </a:lnTo>
                  <a:lnTo>
                    <a:pt x="16" y="16"/>
                  </a:lnTo>
                  <a:lnTo>
                    <a:pt x="8" y="16"/>
                  </a:lnTo>
                  <a:lnTo>
                    <a:pt x="0" y="16"/>
                  </a:lnTo>
                  <a:lnTo>
                    <a:pt x="8" y="8"/>
                  </a:lnTo>
                  <a:close/>
                </a:path>
              </a:pathLst>
            </a:custGeom>
            <a:solidFill>
              <a:schemeClr val="folHlink">
                <a:alpha val="41960"/>
              </a:schemeClr>
            </a:solidFill>
            <a:ln w="9525">
              <a:noFill/>
              <a:round/>
              <a:headEnd/>
              <a:tailEnd/>
            </a:ln>
          </p:spPr>
          <p:txBody>
            <a:bodyPr/>
            <a:lstStyle/>
            <a:p>
              <a:endParaRPr lang="en-US"/>
            </a:p>
          </p:txBody>
        </p:sp>
        <p:sp>
          <p:nvSpPr>
            <p:cNvPr id="73852" name="Freeform 107"/>
            <p:cNvSpPr>
              <a:spLocks/>
            </p:cNvSpPr>
            <p:nvPr/>
          </p:nvSpPr>
          <p:spPr bwMode="auto">
            <a:xfrm>
              <a:off x="1430" y="2537"/>
              <a:ext cx="10" cy="11"/>
            </a:xfrm>
            <a:custGeom>
              <a:avLst/>
              <a:gdLst>
                <a:gd name="T0" fmla="*/ 0 w 8"/>
                <a:gd name="T1" fmla="*/ 3462 h 8"/>
                <a:gd name="T2" fmla="*/ 0 w 8"/>
                <a:gd name="T3" fmla="*/ 0 h 8"/>
                <a:gd name="T4" fmla="*/ 530 w 8"/>
                <a:gd name="T5" fmla="*/ 0 h 8"/>
                <a:gd name="T6" fmla="*/ 530 w 8"/>
                <a:gd name="T7" fmla="*/ 3462 h 8"/>
                <a:gd name="T8" fmla="*/ 0 w 8"/>
                <a:gd name="T9" fmla="*/ 3462 h 8"/>
                <a:gd name="T10" fmla="*/ 0 w 8"/>
                <a:gd name="T11" fmla="*/ 3462 h 8"/>
                <a:gd name="T12" fmla="*/ 0 w 8"/>
                <a:gd name="T13" fmla="*/ 3462 h 8"/>
                <a:gd name="T14" fmla="*/ 0 60000 65536"/>
                <a:gd name="T15" fmla="*/ 0 60000 65536"/>
                <a:gd name="T16" fmla="*/ 0 60000 65536"/>
                <a:gd name="T17" fmla="*/ 0 60000 65536"/>
                <a:gd name="T18" fmla="*/ 0 60000 65536"/>
                <a:gd name="T19" fmla="*/ 0 60000 65536"/>
                <a:gd name="T20" fmla="*/ 0 60000 65536"/>
                <a:gd name="T21" fmla="*/ 0 w 8"/>
                <a:gd name="T22" fmla="*/ 0 h 8"/>
                <a:gd name="T23" fmla="*/ 8 w 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8">
                  <a:moveTo>
                    <a:pt x="0" y="8"/>
                  </a:moveTo>
                  <a:lnTo>
                    <a:pt x="0" y="0"/>
                  </a:lnTo>
                  <a:lnTo>
                    <a:pt x="8" y="0"/>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53" name="Freeform 108"/>
            <p:cNvSpPr>
              <a:spLocks/>
            </p:cNvSpPr>
            <p:nvPr/>
          </p:nvSpPr>
          <p:spPr bwMode="auto">
            <a:xfrm>
              <a:off x="1430" y="2590"/>
              <a:ext cx="21" cy="10"/>
            </a:xfrm>
            <a:custGeom>
              <a:avLst/>
              <a:gdLst>
                <a:gd name="T0" fmla="*/ 0 w 16"/>
                <a:gd name="T1" fmla="*/ 530 h 8"/>
                <a:gd name="T2" fmla="*/ 1410 w 16"/>
                <a:gd name="T3" fmla="*/ 0 h 8"/>
                <a:gd name="T4" fmla="*/ 1410 w 16"/>
                <a:gd name="T5" fmla="*/ 0 h 8"/>
                <a:gd name="T6" fmla="*/ 2865 w 16"/>
                <a:gd name="T7" fmla="*/ 530 h 8"/>
                <a:gd name="T8" fmla="*/ 1410 w 16"/>
                <a:gd name="T9" fmla="*/ 530 h 8"/>
                <a:gd name="T10" fmla="*/ 0 w 16"/>
                <a:gd name="T11" fmla="*/ 530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0" y="8"/>
                  </a:moveTo>
                  <a:lnTo>
                    <a:pt x="8" y="0"/>
                  </a:lnTo>
                  <a:lnTo>
                    <a:pt x="16" y="8"/>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54" name="Freeform 109"/>
            <p:cNvSpPr>
              <a:spLocks/>
            </p:cNvSpPr>
            <p:nvPr/>
          </p:nvSpPr>
          <p:spPr bwMode="auto">
            <a:xfrm>
              <a:off x="1440" y="2568"/>
              <a:ext cx="33" cy="32"/>
            </a:xfrm>
            <a:custGeom>
              <a:avLst/>
              <a:gdLst>
                <a:gd name="T0" fmla="*/ 0 w 25"/>
                <a:gd name="T1" fmla="*/ 979 h 25"/>
                <a:gd name="T2" fmla="*/ 1659 w 25"/>
                <a:gd name="T3" fmla="*/ 0 h 25"/>
                <a:gd name="T4" fmla="*/ 1659 w 25"/>
                <a:gd name="T5" fmla="*/ 0 h 25"/>
                <a:gd name="T6" fmla="*/ 4975 w 25"/>
                <a:gd name="T7" fmla="*/ 979 h 25"/>
                <a:gd name="T8" fmla="*/ 4975 w 25"/>
                <a:gd name="T9" fmla="*/ 1880 h 25"/>
                <a:gd name="T10" fmla="*/ 4975 w 25"/>
                <a:gd name="T11" fmla="*/ 2710 h 25"/>
                <a:gd name="T12" fmla="*/ 3179 w 25"/>
                <a:gd name="T13" fmla="*/ 2710 h 25"/>
                <a:gd name="T14" fmla="*/ 1659 w 25"/>
                <a:gd name="T15" fmla="*/ 1880 h 25"/>
                <a:gd name="T16" fmla="*/ 1659 w 25"/>
                <a:gd name="T17" fmla="*/ 1880 h 25"/>
                <a:gd name="T18" fmla="*/ 0 w 25"/>
                <a:gd name="T19" fmla="*/ 979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5"/>
                <a:gd name="T32" fmla="*/ 25 w 25"/>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5">
                  <a:moveTo>
                    <a:pt x="0" y="9"/>
                  </a:moveTo>
                  <a:lnTo>
                    <a:pt x="8" y="0"/>
                  </a:lnTo>
                  <a:lnTo>
                    <a:pt x="25" y="9"/>
                  </a:lnTo>
                  <a:lnTo>
                    <a:pt x="25" y="17"/>
                  </a:lnTo>
                  <a:lnTo>
                    <a:pt x="25" y="25"/>
                  </a:lnTo>
                  <a:lnTo>
                    <a:pt x="16" y="25"/>
                  </a:lnTo>
                  <a:lnTo>
                    <a:pt x="8" y="17"/>
                  </a:lnTo>
                  <a:lnTo>
                    <a:pt x="0" y="9"/>
                  </a:lnTo>
                  <a:close/>
                </a:path>
              </a:pathLst>
            </a:custGeom>
            <a:solidFill>
              <a:schemeClr val="folHlink">
                <a:alpha val="41960"/>
              </a:schemeClr>
            </a:solidFill>
            <a:ln w="9525">
              <a:noFill/>
              <a:round/>
              <a:headEnd/>
              <a:tailEnd/>
            </a:ln>
          </p:spPr>
          <p:txBody>
            <a:bodyPr/>
            <a:lstStyle/>
            <a:p>
              <a:endParaRPr lang="en-US"/>
            </a:p>
          </p:txBody>
        </p:sp>
        <p:sp>
          <p:nvSpPr>
            <p:cNvPr id="73855" name="Freeform 110"/>
            <p:cNvSpPr>
              <a:spLocks/>
            </p:cNvSpPr>
            <p:nvPr/>
          </p:nvSpPr>
          <p:spPr bwMode="auto">
            <a:xfrm>
              <a:off x="1461" y="2610"/>
              <a:ext cx="12" cy="11"/>
            </a:xfrm>
            <a:custGeom>
              <a:avLst/>
              <a:gdLst>
                <a:gd name="T0" fmla="*/ 0 w 9"/>
                <a:gd name="T1" fmla="*/ 0 h 8"/>
                <a:gd name="T2" fmla="*/ 0 w 9"/>
                <a:gd name="T3" fmla="*/ 0 h 8"/>
                <a:gd name="T4" fmla="*/ 2069 w 9"/>
                <a:gd name="T5" fmla="*/ 0 h 8"/>
                <a:gd name="T6" fmla="*/ 2069 w 9"/>
                <a:gd name="T7" fmla="*/ 0 h 8"/>
                <a:gd name="T8" fmla="*/ 0 w 9"/>
                <a:gd name="T9" fmla="*/ 3462 h 8"/>
                <a:gd name="T10" fmla="*/ 0 w 9"/>
                <a:gd name="T11" fmla="*/ 0 h 8"/>
                <a:gd name="T12" fmla="*/ 0 60000 65536"/>
                <a:gd name="T13" fmla="*/ 0 60000 65536"/>
                <a:gd name="T14" fmla="*/ 0 60000 65536"/>
                <a:gd name="T15" fmla="*/ 0 60000 65536"/>
                <a:gd name="T16" fmla="*/ 0 60000 65536"/>
                <a:gd name="T17" fmla="*/ 0 60000 65536"/>
                <a:gd name="T18" fmla="*/ 0 w 9"/>
                <a:gd name="T19" fmla="*/ 0 h 8"/>
                <a:gd name="T20" fmla="*/ 9 w 9"/>
                <a:gd name="T21" fmla="*/ 8 h 8"/>
              </a:gdLst>
              <a:ahLst/>
              <a:cxnLst>
                <a:cxn ang="T12">
                  <a:pos x="T0" y="T1"/>
                </a:cxn>
                <a:cxn ang="T13">
                  <a:pos x="T2" y="T3"/>
                </a:cxn>
                <a:cxn ang="T14">
                  <a:pos x="T4" y="T5"/>
                </a:cxn>
                <a:cxn ang="T15">
                  <a:pos x="T6" y="T7"/>
                </a:cxn>
                <a:cxn ang="T16">
                  <a:pos x="T8" y="T9"/>
                </a:cxn>
                <a:cxn ang="T17">
                  <a:pos x="T10" y="T11"/>
                </a:cxn>
              </a:cxnLst>
              <a:rect l="T18" t="T19" r="T20" b="T21"/>
              <a:pathLst>
                <a:path w="9" h="8">
                  <a:moveTo>
                    <a:pt x="0" y="0"/>
                  </a:moveTo>
                  <a:lnTo>
                    <a:pt x="0" y="0"/>
                  </a:lnTo>
                  <a:lnTo>
                    <a:pt x="9" y="0"/>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856" name="Freeform 111"/>
            <p:cNvSpPr>
              <a:spLocks/>
            </p:cNvSpPr>
            <p:nvPr/>
          </p:nvSpPr>
          <p:spPr bwMode="auto">
            <a:xfrm>
              <a:off x="1461" y="1850"/>
              <a:ext cx="32" cy="21"/>
            </a:xfrm>
            <a:custGeom>
              <a:avLst/>
              <a:gdLst>
                <a:gd name="T0" fmla="*/ 0 w 25"/>
                <a:gd name="T1" fmla="*/ 2865 h 16"/>
                <a:gd name="T2" fmla="*/ 979 w 25"/>
                <a:gd name="T3" fmla="*/ 1410 h 16"/>
                <a:gd name="T4" fmla="*/ 1880 w 25"/>
                <a:gd name="T5" fmla="*/ 0 h 16"/>
                <a:gd name="T6" fmla="*/ 1880 w 25"/>
                <a:gd name="T7" fmla="*/ 0 h 16"/>
                <a:gd name="T8" fmla="*/ 2710 w 25"/>
                <a:gd name="T9" fmla="*/ 0 h 16"/>
                <a:gd name="T10" fmla="*/ 2710 w 25"/>
                <a:gd name="T11" fmla="*/ 1410 h 16"/>
                <a:gd name="T12" fmla="*/ 2710 w 25"/>
                <a:gd name="T13" fmla="*/ 1410 h 16"/>
                <a:gd name="T14" fmla="*/ 1880 w 25"/>
                <a:gd name="T15" fmla="*/ 2865 h 16"/>
                <a:gd name="T16" fmla="*/ 979 w 25"/>
                <a:gd name="T17" fmla="*/ 2865 h 16"/>
                <a:gd name="T18" fmla="*/ 0 w 25"/>
                <a:gd name="T19" fmla="*/ 2865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16"/>
                <a:gd name="T32" fmla="*/ 25 w 2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16">
                  <a:moveTo>
                    <a:pt x="0" y="16"/>
                  </a:moveTo>
                  <a:lnTo>
                    <a:pt x="9" y="8"/>
                  </a:lnTo>
                  <a:lnTo>
                    <a:pt x="17" y="0"/>
                  </a:lnTo>
                  <a:lnTo>
                    <a:pt x="25" y="0"/>
                  </a:lnTo>
                  <a:lnTo>
                    <a:pt x="25" y="8"/>
                  </a:lnTo>
                  <a:lnTo>
                    <a:pt x="17" y="16"/>
                  </a:lnTo>
                  <a:lnTo>
                    <a:pt x="9" y="16"/>
                  </a:lnTo>
                  <a:lnTo>
                    <a:pt x="0" y="16"/>
                  </a:lnTo>
                  <a:close/>
                </a:path>
              </a:pathLst>
            </a:custGeom>
            <a:solidFill>
              <a:schemeClr val="folHlink">
                <a:alpha val="41960"/>
              </a:schemeClr>
            </a:solidFill>
            <a:ln w="9525">
              <a:noFill/>
              <a:round/>
              <a:headEnd/>
              <a:tailEnd/>
            </a:ln>
          </p:spPr>
          <p:txBody>
            <a:bodyPr/>
            <a:lstStyle/>
            <a:p>
              <a:endParaRPr lang="en-US"/>
            </a:p>
          </p:txBody>
        </p:sp>
        <p:sp>
          <p:nvSpPr>
            <p:cNvPr id="73857" name="Freeform 112"/>
            <p:cNvSpPr>
              <a:spLocks/>
            </p:cNvSpPr>
            <p:nvPr/>
          </p:nvSpPr>
          <p:spPr bwMode="auto">
            <a:xfrm>
              <a:off x="1473" y="2632"/>
              <a:ext cx="20" cy="10"/>
            </a:xfrm>
            <a:custGeom>
              <a:avLst/>
              <a:gdLst>
                <a:gd name="T0" fmla="*/ 0 w 16"/>
                <a:gd name="T1" fmla="*/ 530 h 8"/>
                <a:gd name="T2" fmla="*/ 530 w 16"/>
                <a:gd name="T3" fmla="*/ 0 h 8"/>
                <a:gd name="T4" fmla="*/ 1102 w 16"/>
                <a:gd name="T5" fmla="*/ 0 h 8"/>
                <a:gd name="T6" fmla="*/ 1102 w 16"/>
                <a:gd name="T7" fmla="*/ 530 h 8"/>
                <a:gd name="T8" fmla="*/ 1102 w 16"/>
                <a:gd name="T9" fmla="*/ 530 h 8"/>
                <a:gd name="T10" fmla="*/ 530 w 16"/>
                <a:gd name="T11" fmla="*/ 530 h 8"/>
                <a:gd name="T12" fmla="*/ 0 w 16"/>
                <a:gd name="T13" fmla="*/ 53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8"/>
                  </a:moveTo>
                  <a:lnTo>
                    <a:pt x="8" y="0"/>
                  </a:lnTo>
                  <a:lnTo>
                    <a:pt x="16" y="0"/>
                  </a:lnTo>
                  <a:lnTo>
                    <a:pt x="16" y="8"/>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58" name="Freeform 113"/>
            <p:cNvSpPr>
              <a:spLocks/>
            </p:cNvSpPr>
            <p:nvPr/>
          </p:nvSpPr>
          <p:spPr bwMode="auto">
            <a:xfrm>
              <a:off x="1430" y="1669"/>
              <a:ext cx="31" cy="43"/>
            </a:xfrm>
            <a:custGeom>
              <a:avLst/>
              <a:gdLst>
                <a:gd name="T0" fmla="*/ 0 w 24"/>
                <a:gd name="T1" fmla="*/ 3871 h 33"/>
                <a:gd name="T2" fmla="*/ 1024 w 24"/>
                <a:gd name="T3" fmla="*/ 1436 h 33"/>
                <a:gd name="T4" fmla="*/ 1024 w 24"/>
                <a:gd name="T5" fmla="*/ 1436 h 33"/>
                <a:gd name="T6" fmla="*/ 1024 w 24"/>
                <a:gd name="T7" fmla="*/ 0 h 33"/>
                <a:gd name="T8" fmla="*/ 3131 w 24"/>
                <a:gd name="T9" fmla="*/ 1436 h 33"/>
                <a:gd name="T10" fmla="*/ 3131 w 24"/>
                <a:gd name="T11" fmla="*/ 2666 h 33"/>
                <a:gd name="T12" fmla="*/ 2082 w 24"/>
                <a:gd name="T13" fmla="*/ 3871 h 33"/>
                <a:gd name="T14" fmla="*/ 0 w 24"/>
                <a:gd name="T15" fmla="*/ 5044 h 33"/>
                <a:gd name="T16" fmla="*/ 0 w 24"/>
                <a:gd name="T17" fmla="*/ 3871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33"/>
                <a:gd name="T29" fmla="*/ 24 w 24"/>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33">
                  <a:moveTo>
                    <a:pt x="0" y="25"/>
                  </a:moveTo>
                  <a:lnTo>
                    <a:pt x="8" y="9"/>
                  </a:lnTo>
                  <a:lnTo>
                    <a:pt x="8" y="0"/>
                  </a:lnTo>
                  <a:lnTo>
                    <a:pt x="24" y="9"/>
                  </a:lnTo>
                  <a:lnTo>
                    <a:pt x="24" y="17"/>
                  </a:lnTo>
                  <a:lnTo>
                    <a:pt x="16" y="25"/>
                  </a:lnTo>
                  <a:lnTo>
                    <a:pt x="0" y="33"/>
                  </a:lnTo>
                  <a:lnTo>
                    <a:pt x="0" y="25"/>
                  </a:lnTo>
                  <a:close/>
                </a:path>
              </a:pathLst>
            </a:custGeom>
            <a:solidFill>
              <a:schemeClr val="folHlink">
                <a:alpha val="41960"/>
              </a:schemeClr>
            </a:solidFill>
            <a:ln w="9525">
              <a:noFill/>
              <a:round/>
              <a:headEnd/>
              <a:tailEnd/>
            </a:ln>
          </p:spPr>
          <p:txBody>
            <a:bodyPr/>
            <a:lstStyle/>
            <a:p>
              <a:endParaRPr lang="en-US"/>
            </a:p>
          </p:txBody>
        </p:sp>
        <p:sp>
          <p:nvSpPr>
            <p:cNvPr id="73859" name="Freeform 114"/>
            <p:cNvSpPr>
              <a:spLocks/>
            </p:cNvSpPr>
            <p:nvPr/>
          </p:nvSpPr>
          <p:spPr bwMode="auto">
            <a:xfrm>
              <a:off x="1483" y="2600"/>
              <a:ext cx="20" cy="21"/>
            </a:xfrm>
            <a:custGeom>
              <a:avLst/>
              <a:gdLst>
                <a:gd name="T0" fmla="*/ 0 w 16"/>
                <a:gd name="T1" fmla="*/ 1410 h 16"/>
                <a:gd name="T2" fmla="*/ 0 w 16"/>
                <a:gd name="T3" fmla="*/ 0 h 16"/>
                <a:gd name="T4" fmla="*/ 1102 w 16"/>
                <a:gd name="T5" fmla="*/ 0 h 16"/>
                <a:gd name="T6" fmla="*/ 1102 w 16"/>
                <a:gd name="T7" fmla="*/ 1410 h 16"/>
                <a:gd name="T8" fmla="*/ 530 w 16"/>
                <a:gd name="T9" fmla="*/ 2865 h 16"/>
                <a:gd name="T10" fmla="*/ 530 w 16"/>
                <a:gd name="T11" fmla="*/ 2865 h 16"/>
                <a:gd name="T12" fmla="*/ 0 w 16"/>
                <a:gd name="T13" fmla="*/ 1410 h 16"/>
                <a:gd name="T14" fmla="*/ 0 60000 65536"/>
                <a:gd name="T15" fmla="*/ 0 60000 65536"/>
                <a:gd name="T16" fmla="*/ 0 60000 65536"/>
                <a:gd name="T17" fmla="*/ 0 60000 65536"/>
                <a:gd name="T18" fmla="*/ 0 60000 65536"/>
                <a:gd name="T19" fmla="*/ 0 60000 65536"/>
                <a:gd name="T20" fmla="*/ 0 60000 65536"/>
                <a:gd name="T21" fmla="*/ 0 w 16"/>
                <a:gd name="T22" fmla="*/ 0 h 16"/>
                <a:gd name="T23" fmla="*/ 16 w 16"/>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6">
                  <a:moveTo>
                    <a:pt x="0" y="8"/>
                  </a:moveTo>
                  <a:lnTo>
                    <a:pt x="0" y="0"/>
                  </a:lnTo>
                  <a:lnTo>
                    <a:pt x="16" y="0"/>
                  </a:lnTo>
                  <a:lnTo>
                    <a:pt x="16" y="8"/>
                  </a:lnTo>
                  <a:lnTo>
                    <a:pt x="8" y="16"/>
                  </a:lnTo>
                  <a:lnTo>
                    <a:pt x="0" y="8"/>
                  </a:lnTo>
                  <a:close/>
                </a:path>
              </a:pathLst>
            </a:custGeom>
            <a:solidFill>
              <a:schemeClr val="folHlink">
                <a:alpha val="41960"/>
              </a:schemeClr>
            </a:solidFill>
            <a:ln w="9525">
              <a:noFill/>
              <a:round/>
              <a:headEnd/>
              <a:tailEnd/>
            </a:ln>
          </p:spPr>
          <p:txBody>
            <a:bodyPr/>
            <a:lstStyle/>
            <a:p>
              <a:endParaRPr lang="en-US"/>
            </a:p>
          </p:txBody>
        </p:sp>
        <p:sp>
          <p:nvSpPr>
            <p:cNvPr id="73860" name="Freeform 115"/>
            <p:cNvSpPr>
              <a:spLocks/>
            </p:cNvSpPr>
            <p:nvPr/>
          </p:nvSpPr>
          <p:spPr bwMode="auto">
            <a:xfrm>
              <a:off x="1503" y="2621"/>
              <a:ext cx="32" cy="11"/>
            </a:xfrm>
            <a:custGeom>
              <a:avLst/>
              <a:gdLst>
                <a:gd name="T0" fmla="*/ 0 w 25"/>
                <a:gd name="T1" fmla="*/ 395 h 9"/>
                <a:gd name="T2" fmla="*/ 979 w 25"/>
                <a:gd name="T3" fmla="*/ 0 h 9"/>
                <a:gd name="T4" fmla="*/ 979 w 25"/>
                <a:gd name="T5" fmla="*/ 0 h 9"/>
                <a:gd name="T6" fmla="*/ 2710 w 25"/>
                <a:gd name="T7" fmla="*/ 395 h 9"/>
                <a:gd name="T8" fmla="*/ 2710 w 25"/>
                <a:gd name="T9" fmla="*/ 395 h 9"/>
                <a:gd name="T10" fmla="*/ 979 w 25"/>
                <a:gd name="T11" fmla="*/ 395 h 9"/>
                <a:gd name="T12" fmla="*/ 0 w 25"/>
                <a:gd name="T13" fmla="*/ 395 h 9"/>
                <a:gd name="T14" fmla="*/ 0 60000 65536"/>
                <a:gd name="T15" fmla="*/ 0 60000 65536"/>
                <a:gd name="T16" fmla="*/ 0 60000 65536"/>
                <a:gd name="T17" fmla="*/ 0 60000 65536"/>
                <a:gd name="T18" fmla="*/ 0 60000 65536"/>
                <a:gd name="T19" fmla="*/ 0 60000 65536"/>
                <a:gd name="T20" fmla="*/ 0 60000 65536"/>
                <a:gd name="T21" fmla="*/ 0 w 25"/>
                <a:gd name="T22" fmla="*/ 0 h 9"/>
                <a:gd name="T23" fmla="*/ 25 w 2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9">
                  <a:moveTo>
                    <a:pt x="0" y="9"/>
                  </a:moveTo>
                  <a:lnTo>
                    <a:pt x="9" y="0"/>
                  </a:lnTo>
                  <a:lnTo>
                    <a:pt x="25" y="9"/>
                  </a:lnTo>
                  <a:lnTo>
                    <a:pt x="9" y="9"/>
                  </a:lnTo>
                  <a:lnTo>
                    <a:pt x="0" y="9"/>
                  </a:lnTo>
                  <a:close/>
                </a:path>
              </a:pathLst>
            </a:custGeom>
            <a:solidFill>
              <a:schemeClr val="folHlink">
                <a:alpha val="41960"/>
              </a:schemeClr>
            </a:solidFill>
            <a:ln w="9525">
              <a:noFill/>
              <a:round/>
              <a:headEnd/>
              <a:tailEnd/>
            </a:ln>
          </p:spPr>
          <p:txBody>
            <a:bodyPr/>
            <a:lstStyle/>
            <a:p>
              <a:endParaRPr lang="en-US"/>
            </a:p>
          </p:txBody>
        </p:sp>
        <p:sp>
          <p:nvSpPr>
            <p:cNvPr id="73861" name="Freeform 116"/>
            <p:cNvSpPr>
              <a:spLocks/>
            </p:cNvSpPr>
            <p:nvPr/>
          </p:nvSpPr>
          <p:spPr bwMode="auto">
            <a:xfrm>
              <a:off x="1515" y="1659"/>
              <a:ext cx="20" cy="10"/>
            </a:xfrm>
            <a:custGeom>
              <a:avLst/>
              <a:gdLst>
                <a:gd name="T0" fmla="*/ 0 w 16"/>
                <a:gd name="T1" fmla="*/ 0 h 8"/>
                <a:gd name="T2" fmla="*/ 0 w 16"/>
                <a:gd name="T3" fmla="*/ 0 h 8"/>
                <a:gd name="T4" fmla="*/ 530 w 16"/>
                <a:gd name="T5" fmla="*/ 0 h 8"/>
                <a:gd name="T6" fmla="*/ 1102 w 16"/>
                <a:gd name="T7" fmla="*/ 0 h 8"/>
                <a:gd name="T8" fmla="*/ 530 w 16"/>
                <a:gd name="T9" fmla="*/ 530 h 8"/>
                <a:gd name="T10" fmla="*/ 0 w 16"/>
                <a:gd name="T11" fmla="*/ 530 h 8"/>
                <a:gd name="T12" fmla="*/ 0 w 16"/>
                <a:gd name="T13" fmla="*/ 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0"/>
                  </a:moveTo>
                  <a:lnTo>
                    <a:pt x="0" y="0"/>
                  </a:lnTo>
                  <a:lnTo>
                    <a:pt x="8" y="0"/>
                  </a:lnTo>
                  <a:lnTo>
                    <a:pt x="16" y="0"/>
                  </a:lnTo>
                  <a:lnTo>
                    <a:pt x="8" y="8"/>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862" name="Freeform 117"/>
            <p:cNvSpPr>
              <a:spLocks/>
            </p:cNvSpPr>
            <p:nvPr/>
          </p:nvSpPr>
          <p:spPr bwMode="auto">
            <a:xfrm>
              <a:off x="1652" y="2727"/>
              <a:ext cx="11" cy="10"/>
            </a:xfrm>
            <a:custGeom>
              <a:avLst/>
              <a:gdLst>
                <a:gd name="T0" fmla="*/ 0 w 8"/>
                <a:gd name="T1" fmla="*/ 0 h 8"/>
                <a:gd name="T2" fmla="*/ 0 w 8"/>
                <a:gd name="T3" fmla="*/ 0 h 8"/>
                <a:gd name="T4" fmla="*/ 0 w 8"/>
                <a:gd name="T5" fmla="*/ 0 h 8"/>
                <a:gd name="T6" fmla="*/ 3462 w 8"/>
                <a:gd name="T7" fmla="*/ 0 h 8"/>
                <a:gd name="T8" fmla="*/ 0 w 8"/>
                <a:gd name="T9" fmla="*/ 530 h 8"/>
                <a:gd name="T10" fmla="*/ 0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0"/>
                  </a:moveTo>
                  <a:lnTo>
                    <a:pt x="0" y="0"/>
                  </a:lnTo>
                  <a:lnTo>
                    <a:pt x="8" y="0"/>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863" name="Freeform 118"/>
            <p:cNvSpPr>
              <a:spLocks/>
            </p:cNvSpPr>
            <p:nvPr/>
          </p:nvSpPr>
          <p:spPr bwMode="auto">
            <a:xfrm>
              <a:off x="1652" y="2695"/>
              <a:ext cx="11" cy="10"/>
            </a:xfrm>
            <a:custGeom>
              <a:avLst/>
              <a:gdLst>
                <a:gd name="T0" fmla="*/ 0 w 8"/>
                <a:gd name="T1" fmla="*/ 530 h 8"/>
                <a:gd name="T2" fmla="*/ 3462 w 8"/>
                <a:gd name="T3" fmla="*/ 0 h 8"/>
                <a:gd name="T4" fmla="*/ 3462 w 8"/>
                <a:gd name="T5" fmla="*/ 0 h 8"/>
                <a:gd name="T6" fmla="*/ 3462 w 8"/>
                <a:gd name="T7" fmla="*/ 530 h 8"/>
                <a:gd name="T8" fmla="*/ 3462 w 8"/>
                <a:gd name="T9" fmla="*/ 530 h 8"/>
                <a:gd name="T10" fmla="*/ 0 w 8"/>
                <a:gd name="T11" fmla="*/ 53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8"/>
                  </a:moveTo>
                  <a:lnTo>
                    <a:pt x="8" y="0"/>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64" name="Freeform 119"/>
            <p:cNvSpPr>
              <a:spLocks/>
            </p:cNvSpPr>
            <p:nvPr/>
          </p:nvSpPr>
          <p:spPr bwMode="auto">
            <a:xfrm>
              <a:off x="1673" y="2812"/>
              <a:ext cx="11" cy="1"/>
            </a:xfrm>
            <a:custGeom>
              <a:avLst/>
              <a:gdLst>
                <a:gd name="T0" fmla="*/ 0 w 9"/>
                <a:gd name="T1" fmla="*/ 0 h 1"/>
                <a:gd name="T2" fmla="*/ 395 w 9"/>
                <a:gd name="T3" fmla="*/ 0 h 1"/>
                <a:gd name="T4" fmla="*/ 395 w 9"/>
                <a:gd name="T5" fmla="*/ 0 h 1"/>
                <a:gd name="T6" fmla="*/ 0 w 9"/>
                <a:gd name="T7" fmla="*/ 0 h 1"/>
                <a:gd name="T8" fmla="*/ 0 w 9"/>
                <a:gd name="T9" fmla="*/ 0 h 1"/>
                <a:gd name="T10" fmla="*/ 0 w 9"/>
                <a:gd name="T11" fmla="*/ 0 h 1"/>
                <a:gd name="T12" fmla="*/ 0 w 9"/>
                <a:gd name="T13" fmla="*/ 0 h 1"/>
                <a:gd name="T14" fmla="*/ 0 60000 65536"/>
                <a:gd name="T15" fmla="*/ 0 60000 65536"/>
                <a:gd name="T16" fmla="*/ 0 60000 65536"/>
                <a:gd name="T17" fmla="*/ 0 60000 65536"/>
                <a:gd name="T18" fmla="*/ 0 60000 65536"/>
                <a:gd name="T19" fmla="*/ 0 60000 65536"/>
                <a:gd name="T20" fmla="*/ 0 60000 65536"/>
                <a:gd name="T21" fmla="*/ 0 w 9"/>
                <a:gd name="T22" fmla="*/ 0 h 1"/>
                <a:gd name="T23" fmla="*/ 9 w 9"/>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
                  <a:moveTo>
                    <a:pt x="0" y="0"/>
                  </a:moveTo>
                  <a:lnTo>
                    <a:pt x="9" y="0"/>
                  </a:lnTo>
                  <a:lnTo>
                    <a:pt x="0" y="0"/>
                  </a:lnTo>
                  <a:close/>
                </a:path>
              </a:pathLst>
            </a:custGeom>
            <a:solidFill>
              <a:schemeClr val="folHlink">
                <a:alpha val="41960"/>
              </a:schemeClr>
            </a:solidFill>
            <a:ln w="9525">
              <a:noFill/>
              <a:round/>
              <a:headEnd/>
              <a:tailEnd/>
            </a:ln>
          </p:spPr>
          <p:txBody>
            <a:bodyPr/>
            <a:lstStyle/>
            <a:p>
              <a:endParaRPr lang="en-US"/>
            </a:p>
          </p:txBody>
        </p:sp>
        <p:sp>
          <p:nvSpPr>
            <p:cNvPr id="73865" name="Freeform 120"/>
            <p:cNvSpPr>
              <a:spLocks/>
            </p:cNvSpPr>
            <p:nvPr/>
          </p:nvSpPr>
          <p:spPr bwMode="auto">
            <a:xfrm>
              <a:off x="1673" y="2717"/>
              <a:ext cx="11" cy="10"/>
            </a:xfrm>
            <a:custGeom>
              <a:avLst/>
              <a:gdLst>
                <a:gd name="T0" fmla="*/ 0 w 9"/>
                <a:gd name="T1" fmla="*/ 530 h 8"/>
                <a:gd name="T2" fmla="*/ 0 w 9"/>
                <a:gd name="T3" fmla="*/ 0 h 8"/>
                <a:gd name="T4" fmla="*/ 395 w 9"/>
                <a:gd name="T5" fmla="*/ 0 h 8"/>
                <a:gd name="T6" fmla="*/ 395 w 9"/>
                <a:gd name="T7" fmla="*/ 0 h 8"/>
                <a:gd name="T8" fmla="*/ 395 w 9"/>
                <a:gd name="T9" fmla="*/ 530 h 8"/>
                <a:gd name="T10" fmla="*/ 395 w 9"/>
                <a:gd name="T11" fmla="*/ 530 h 8"/>
                <a:gd name="T12" fmla="*/ 0 w 9"/>
                <a:gd name="T13" fmla="*/ 530 h 8"/>
                <a:gd name="T14" fmla="*/ 0 w 9"/>
                <a:gd name="T15" fmla="*/ 530 h 8"/>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8"/>
                <a:gd name="T26" fmla="*/ 9 w 9"/>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8">
                  <a:moveTo>
                    <a:pt x="0" y="8"/>
                  </a:moveTo>
                  <a:lnTo>
                    <a:pt x="0" y="0"/>
                  </a:lnTo>
                  <a:lnTo>
                    <a:pt x="9" y="0"/>
                  </a:lnTo>
                  <a:lnTo>
                    <a:pt x="9" y="8"/>
                  </a:lnTo>
                  <a:lnTo>
                    <a:pt x="0" y="8"/>
                  </a:lnTo>
                  <a:close/>
                </a:path>
              </a:pathLst>
            </a:custGeom>
            <a:solidFill>
              <a:schemeClr val="folHlink">
                <a:alpha val="41960"/>
              </a:schemeClr>
            </a:solidFill>
            <a:ln w="9525">
              <a:noFill/>
              <a:round/>
              <a:headEnd/>
              <a:tailEnd/>
            </a:ln>
          </p:spPr>
          <p:txBody>
            <a:bodyPr/>
            <a:lstStyle/>
            <a:p>
              <a:endParaRPr lang="en-US"/>
            </a:p>
          </p:txBody>
        </p:sp>
        <p:sp>
          <p:nvSpPr>
            <p:cNvPr id="73866" name="Freeform 121"/>
            <p:cNvSpPr>
              <a:spLocks/>
            </p:cNvSpPr>
            <p:nvPr/>
          </p:nvSpPr>
          <p:spPr bwMode="auto">
            <a:xfrm>
              <a:off x="1673" y="2737"/>
              <a:ext cx="11" cy="10"/>
            </a:xfrm>
            <a:custGeom>
              <a:avLst/>
              <a:gdLst>
                <a:gd name="T0" fmla="*/ 0 w 9"/>
                <a:gd name="T1" fmla="*/ 530 h 8"/>
                <a:gd name="T2" fmla="*/ 0 w 9"/>
                <a:gd name="T3" fmla="*/ 0 h 8"/>
                <a:gd name="T4" fmla="*/ 395 w 9"/>
                <a:gd name="T5" fmla="*/ 0 h 8"/>
                <a:gd name="T6" fmla="*/ 395 w 9"/>
                <a:gd name="T7" fmla="*/ 530 h 8"/>
                <a:gd name="T8" fmla="*/ 395 w 9"/>
                <a:gd name="T9" fmla="*/ 530 h 8"/>
                <a:gd name="T10" fmla="*/ 395 w 9"/>
                <a:gd name="T11" fmla="*/ 530 h 8"/>
                <a:gd name="T12" fmla="*/ 0 w 9"/>
                <a:gd name="T13" fmla="*/ 530 h 8"/>
                <a:gd name="T14" fmla="*/ 0 60000 65536"/>
                <a:gd name="T15" fmla="*/ 0 60000 65536"/>
                <a:gd name="T16" fmla="*/ 0 60000 65536"/>
                <a:gd name="T17" fmla="*/ 0 60000 65536"/>
                <a:gd name="T18" fmla="*/ 0 60000 65536"/>
                <a:gd name="T19" fmla="*/ 0 60000 65536"/>
                <a:gd name="T20" fmla="*/ 0 60000 65536"/>
                <a:gd name="T21" fmla="*/ 0 w 9"/>
                <a:gd name="T22" fmla="*/ 0 h 8"/>
                <a:gd name="T23" fmla="*/ 9 w 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8">
                  <a:moveTo>
                    <a:pt x="0" y="8"/>
                  </a:moveTo>
                  <a:lnTo>
                    <a:pt x="0" y="0"/>
                  </a:lnTo>
                  <a:lnTo>
                    <a:pt x="9" y="0"/>
                  </a:lnTo>
                  <a:lnTo>
                    <a:pt x="9" y="8"/>
                  </a:lnTo>
                  <a:lnTo>
                    <a:pt x="0" y="8"/>
                  </a:lnTo>
                  <a:close/>
                </a:path>
              </a:pathLst>
            </a:custGeom>
            <a:solidFill>
              <a:schemeClr val="folHlink">
                <a:alpha val="41960"/>
              </a:schemeClr>
            </a:solidFill>
            <a:ln w="9525">
              <a:noFill/>
              <a:round/>
              <a:headEnd/>
              <a:tailEnd/>
            </a:ln>
          </p:spPr>
          <p:txBody>
            <a:bodyPr/>
            <a:lstStyle/>
            <a:p>
              <a:endParaRPr lang="en-US"/>
            </a:p>
          </p:txBody>
        </p:sp>
        <p:sp>
          <p:nvSpPr>
            <p:cNvPr id="73867" name="Freeform 122"/>
            <p:cNvSpPr>
              <a:spLocks/>
            </p:cNvSpPr>
            <p:nvPr/>
          </p:nvSpPr>
          <p:spPr bwMode="auto">
            <a:xfrm>
              <a:off x="1695" y="2072"/>
              <a:ext cx="32" cy="20"/>
            </a:xfrm>
            <a:custGeom>
              <a:avLst/>
              <a:gdLst>
                <a:gd name="T0" fmla="*/ 0 w 25"/>
                <a:gd name="T1" fmla="*/ 530 h 16"/>
                <a:gd name="T2" fmla="*/ 0 w 25"/>
                <a:gd name="T3" fmla="*/ 530 h 16"/>
                <a:gd name="T4" fmla="*/ 897 w 25"/>
                <a:gd name="T5" fmla="*/ 1102 h 16"/>
                <a:gd name="T6" fmla="*/ 2710 w 25"/>
                <a:gd name="T7" fmla="*/ 1102 h 16"/>
                <a:gd name="T8" fmla="*/ 1715 w 25"/>
                <a:gd name="T9" fmla="*/ 530 h 16"/>
                <a:gd name="T10" fmla="*/ 897 w 25"/>
                <a:gd name="T11" fmla="*/ 530 h 16"/>
                <a:gd name="T12" fmla="*/ 0 w 25"/>
                <a:gd name="T13" fmla="*/ 0 h 16"/>
                <a:gd name="T14" fmla="*/ 0 w 25"/>
                <a:gd name="T15" fmla="*/ 530 h 16"/>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16"/>
                <a:gd name="T26" fmla="*/ 25 w 25"/>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16">
                  <a:moveTo>
                    <a:pt x="0" y="8"/>
                  </a:moveTo>
                  <a:lnTo>
                    <a:pt x="0" y="8"/>
                  </a:lnTo>
                  <a:lnTo>
                    <a:pt x="8" y="16"/>
                  </a:lnTo>
                  <a:lnTo>
                    <a:pt x="25" y="16"/>
                  </a:lnTo>
                  <a:lnTo>
                    <a:pt x="16" y="8"/>
                  </a:lnTo>
                  <a:lnTo>
                    <a:pt x="8" y="8"/>
                  </a:lnTo>
                  <a:lnTo>
                    <a:pt x="0" y="0"/>
                  </a:lnTo>
                  <a:lnTo>
                    <a:pt x="0" y="8"/>
                  </a:lnTo>
                  <a:close/>
                </a:path>
              </a:pathLst>
            </a:custGeom>
            <a:solidFill>
              <a:schemeClr val="folHlink">
                <a:alpha val="41960"/>
              </a:schemeClr>
            </a:solidFill>
            <a:ln w="9525">
              <a:noFill/>
              <a:round/>
              <a:headEnd/>
              <a:tailEnd/>
            </a:ln>
          </p:spPr>
          <p:txBody>
            <a:bodyPr/>
            <a:lstStyle/>
            <a:p>
              <a:endParaRPr lang="en-US"/>
            </a:p>
          </p:txBody>
        </p:sp>
        <p:sp>
          <p:nvSpPr>
            <p:cNvPr id="73868" name="Freeform 123"/>
            <p:cNvSpPr>
              <a:spLocks/>
            </p:cNvSpPr>
            <p:nvPr/>
          </p:nvSpPr>
          <p:spPr bwMode="auto">
            <a:xfrm>
              <a:off x="2203" y="3456"/>
              <a:ext cx="21" cy="21"/>
            </a:xfrm>
            <a:custGeom>
              <a:avLst/>
              <a:gdLst>
                <a:gd name="T0" fmla="*/ 0 w 16"/>
                <a:gd name="T1" fmla="*/ 1410 h 16"/>
                <a:gd name="T2" fmla="*/ 0 w 16"/>
                <a:gd name="T3" fmla="*/ 0 h 16"/>
                <a:gd name="T4" fmla="*/ 1410 w 16"/>
                <a:gd name="T5" fmla="*/ 0 h 16"/>
                <a:gd name="T6" fmla="*/ 2865 w 16"/>
                <a:gd name="T7" fmla="*/ 1410 h 16"/>
                <a:gd name="T8" fmla="*/ 2865 w 16"/>
                <a:gd name="T9" fmla="*/ 1410 h 16"/>
                <a:gd name="T10" fmla="*/ 1410 w 16"/>
                <a:gd name="T11" fmla="*/ 2865 h 16"/>
                <a:gd name="T12" fmla="*/ 0 w 16"/>
                <a:gd name="T13" fmla="*/ 1410 h 16"/>
                <a:gd name="T14" fmla="*/ 0 60000 65536"/>
                <a:gd name="T15" fmla="*/ 0 60000 65536"/>
                <a:gd name="T16" fmla="*/ 0 60000 65536"/>
                <a:gd name="T17" fmla="*/ 0 60000 65536"/>
                <a:gd name="T18" fmla="*/ 0 60000 65536"/>
                <a:gd name="T19" fmla="*/ 0 60000 65536"/>
                <a:gd name="T20" fmla="*/ 0 60000 65536"/>
                <a:gd name="T21" fmla="*/ 0 w 16"/>
                <a:gd name="T22" fmla="*/ 0 h 16"/>
                <a:gd name="T23" fmla="*/ 16 w 16"/>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16">
                  <a:moveTo>
                    <a:pt x="0" y="8"/>
                  </a:moveTo>
                  <a:lnTo>
                    <a:pt x="0" y="0"/>
                  </a:lnTo>
                  <a:lnTo>
                    <a:pt x="8" y="0"/>
                  </a:lnTo>
                  <a:lnTo>
                    <a:pt x="16" y="8"/>
                  </a:lnTo>
                  <a:lnTo>
                    <a:pt x="8" y="16"/>
                  </a:lnTo>
                  <a:lnTo>
                    <a:pt x="0" y="8"/>
                  </a:lnTo>
                  <a:close/>
                </a:path>
              </a:pathLst>
            </a:custGeom>
            <a:solidFill>
              <a:schemeClr val="folHlink">
                <a:alpha val="41960"/>
              </a:schemeClr>
            </a:solidFill>
            <a:ln w="9525">
              <a:noFill/>
              <a:round/>
              <a:headEnd/>
              <a:tailEnd/>
            </a:ln>
          </p:spPr>
          <p:txBody>
            <a:bodyPr/>
            <a:lstStyle/>
            <a:p>
              <a:endParaRPr lang="en-US"/>
            </a:p>
          </p:txBody>
        </p:sp>
        <p:sp>
          <p:nvSpPr>
            <p:cNvPr id="73869" name="Freeform 124"/>
            <p:cNvSpPr>
              <a:spLocks/>
            </p:cNvSpPr>
            <p:nvPr/>
          </p:nvSpPr>
          <p:spPr bwMode="auto">
            <a:xfrm>
              <a:off x="2234" y="3446"/>
              <a:ext cx="11" cy="10"/>
            </a:xfrm>
            <a:custGeom>
              <a:avLst/>
              <a:gdLst>
                <a:gd name="T0" fmla="*/ 0 w 9"/>
                <a:gd name="T1" fmla="*/ 530 h 8"/>
                <a:gd name="T2" fmla="*/ 0 w 9"/>
                <a:gd name="T3" fmla="*/ 0 h 8"/>
                <a:gd name="T4" fmla="*/ 395 w 9"/>
                <a:gd name="T5" fmla="*/ 0 h 8"/>
                <a:gd name="T6" fmla="*/ 395 w 9"/>
                <a:gd name="T7" fmla="*/ 0 h 8"/>
                <a:gd name="T8" fmla="*/ 395 w 9"/>
                <a:gd name="T9" fmla="*/ 530 h 8"/>
                <a:gd name="T10" fmla="*/ 395 w 9"/>
                <a:gd name="T11" fmla="*/ 530 h 8"/>
                <a:gd name="T12" fmla="*/ 0 w 9"/>
                <a:gd name="T13" fmla="*/ 530 h 8"/>
                <a:gd name="T14" fmla="*/ 0 60000 65536"/>
                <a:gd name="T15" fmla="*/ 0 60000 65536"/>
                <a:gd name="T16" fmla="*/ 0 60000 65536"/>
                <a:gd name="T17" fmla="*/ 0 60000 65536"/>
                <a:gd name="T18" fmla="*/ 0 60000 65536"/>
                <a:gd name="T19" fmla="*/ 0 60000 65536"/>
                <a:gd name="T20" fmla="*/ 0 60000 65536"/>
                <a:gd name="T21" fmla="*/ 0 w 9"/>
                <a:gd name="T22" fmla="*/ 0 h 8"/>
                <a:gd name="T23" fmla="*/ 9 w 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8">
                  <a:moveTo>
                    <a:pt x="0" y="8"/>
                  </a:moveTo>
                  <a:lnTo>
                    <a:pt x="0" y="0"/>
                  </a:lnTo>
                  <a:lnTo>
                    <a:pt x="9" y="0"/>
                  </a:lnTo>
                  <a:lnTo>
                    <a:pt x="9" y="8"/>
                  </a:lnTo>
                  <a:lnTo>
                    <a:pt x="0" y="8"/>
                  </a:lnTo>
                  <a:close/>
                </a:path>
              </a:pathLst>
            </a:custGeom>
            <a:solidFill>
              <a:schemeClr val="folHlink">
                <a:alpha val="41960"/>
              </a:schemeClr>
            </a:solidFill>
            <a:ln w="9525">
              <a:noFill/>
              <a:round/>
              <a:headEnd/>
              <a:tailEnd/>
            </a:ln>
          </p:spPr>
          <p:txBody>
            <a:bodyPr/>
            <a:lstStyle/>
            <a:p>
              <a:endParaRPr lang="en-US"/>
            </a:p>
          </p:txBody>
        </p:sp>
        <p:sp>
          <p:nvSpPr>
            <p:cNvPr id="73870" name="Freeform 125"/>
            <p:cNvSpPr>
              <a:spLocks/>
            </p:cNvSpPr>
            <p:nvPr/>
          </p:nvSpPr>
          <p:spPr bwMode="auto">
            <a:xfrm>
              <a:off x="2266" y="2717"/>
              <a:ext cx="22" cy="10"/>
            </a:xfrm>
            <a:custGeom>
              <a:avLst/>
              <a:gdLst>
                <a:gd name="T0" fmla="*/ 0 w 17"/>
                <a:gd name="T1" fmla="*/ 530 h 8"/>
                <a:gd name="T2" fmla="*/ 0 w 17"/>
                <a:gd name="T3" fmla="*/ 0 h 8"/>
                <a:gd name="T4" fmla="*/ 1038 w 17"/>
                <a:gd name="T5" fmla="*/ 0 h 8"/>
                <a:gd name="T6" fmla="*/ 2249 w 17"/>
                <a:gd name="T7" fmla="*/ 530 h 8"/>
                <a:gd name="T8" fmla="*/ 1038 w 17"/>
                <a:gd name="T9" fmla="*/ 530 h 8"/>
                <a:gd name="T10" fmla="*/ 1038 w 17"/>
                <a:gd name="T11" fmla="*/ 530 h 8"/>
                <a:gd name="T12" fmla="*/ 0 w 17"/>
                <a:gd name="T13" fmla="*/ 530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0" y="8"/>
                  </a:moveTo>
                  <a:lnTo>
                    <a:pt x="0" y="0"/>
                  </a:lnTo>
                  <a:lnTo>
                    <a:pt x="8" y="0"/>
                  </a:lnTo>
                  <a:lnTo>
                    <a:pt x="17" y="8"/>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71" name="Freeform 126"/>
            <p:cNvSpPr>
              <a:spLocks/>
            </p:cNvSpPr>
            <p:nvPr/>
          </p:nvSpPr>
          <p:spPr bwMode="auto">
            <a:xfrm>
              <a:off x="2288" y="2759"/>
              <a:ext cx="20" cy="10"/>
            </a:xfrm>
            <a:custGeom>
              <a:avLst/>
              <a:gdLst>
                <a:gd name="T0" fmla="*/ 0 w 16"/>
                <a:gd name="T1" fmla="*/ 530 h 8"/>
                <a:gd name="T2" fmla="*/ 530 w 16"/>
                <a:gd name="T3" fmla="*/ 0 h 8"/>
                <a:gd name="T4" fmla="*/ 530 w 16"/>
                <a:gd name="T5" fmla="*/ 0 h 8"/>
                <a:gd name="T6" fmla="*/ 1102 w 16"/>
                <a:gd name="T7" fmla="*/ 530 h 8"/>
                <a:gd name="T8" fmla="*/ 530 w 16"/>
                <a:gd name="T9" fmla="*/ 530 h 8"/>
                <a:gd name="T10" fmla="*/ 0 w 16"/>
                <a:gd name="T11" fmla="*/ 530 h 8"/>
                <a:gd name="T12" fmla="*/ 0 w 16"/>
                <a:gd name="T13" fmla="*/ 53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8"/>
                  </a:moveTo>
                  <a:lnTo>
                    <a:pt x="8" y="0"/>
                  </a:lnTo>
                  <a:lnTo>
                    <a:pt x="16" y="8"/>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872" name="Freeform 127"/>
            <p:cNvSpPr>
              <a:spLocks/>
            </p:cNvSpPr>
            <p:nvPr/>
          </p:nvSpPr>
          <p:spPr bwMode="auto">
            <a:xfrm>
              <a:off x="2298" y="2717"/>
              <a:ext cx="10" cy="20"/>
            </a:xfrm>
            <a:custGeom>
              <a:avLst/>
              <a:gdLst>
                <a:gd name="T0" fmla="*/ 0 w 8"/>
                <a:gd name="T1" fmla="*/ 1102 h 16"/>
                <a:gd name="T2" fmla="*/ 0 w 8"/>
                <a:gd name="T3" fmla="*/ 0 h 16"/>
                <a:gd name="T4" fmla="*/ 530 w 8"/>
                <a:gd name="T5" fmla="*/ 0 h 16"/>
                <a:gd name="T6" fmla="*/ 530 w 8"/>
                <a:gd name="T7" fmla="*/ 530 h 16"/>
                <a:gd name="T8" fmla="*/ 530 w 8"/>
                <a:gd name="T9" fmla="*/ 1102 h 16"/>
                <a:gd name="T10" fmla="*/ 0 w 8"/>
                <a:gd name="T11" fmla="*/ 1102 h 16"/>
                <a:gd name="T12" fmla="*/ 0 60000 65536"/>
                <a:gd name="T13" fmla="*/ 0 60000 65536"/>
                <a:gd name="T14" fmla="*/ 0 60000 65536"/>
                <a:gd name="T15" fmla="*/ 0 60000 65536"/>
                <a:gd name="T16" fmla="*/ 0 60000 65536"/>
                <a:gd name="T17" fmla="*/ 0 60000 65536"/>
                <a:gd name="T18" fmla="*/ 0 w 8"/>
                <a:gd name="T19" fmla="*/ 0 h 16"/>
                <a:gd name="T20" fmla="*/ 8 w 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8" h="16">
                  <a:moveTo>
                    <a:pt x="0" y="16"/>
                  </a:moveTo>
                  <a:lnTo>
                    <a:pt x="0" y="0"/>
                  </a:lnTo>
                  <a:lnTo>
                    <a:pt x="8" y="0"/>
                  </a:lnTo>
                  <a:lnTo>
                    <a:pt x="8" y="8"/>
                  </a:lnTo>
                  <a:lnTo>
                    <a:pt x="8" y="16"/>
                  </a:lnTo>
                  <a:lnTo>
                    <a:pt x="0" y="16"/>
                  </a:lnTo>
                  <a:close/>
                </a:path>
              </a:pathLst>
            </a:custGeom>
            <a:solidFill>
              <a:schemeClr val="folHlink">
                <a:alpha val="41960"/>
              </a:schemeClr>
            </a:solidFill>
            <a:ln w="9525">
              <a:noFill/>
              <a:round/>
              <a:headEnd/>
              <a:tailEnd/>
            </a:ln>
          </p:spPr>
          <p:txBody>
            <a:bodyPr/>
            <a:lstStyle/>
            <a:p>
              <a:endParaRPr lang="en-US"/>
            </a:p>
          </p:txBody>
        </p:sp>
        <p:sp>
          <p:nvSpPr>
            <p:cNvPr id="73873" name="Freeform 128"/>
            <p:cNvSpPr>
              <a:spLocks/>
            </p:cNvSpPr>
            <p:nvPr/>
          </p:nvSpPr>
          <p:spPr bwMode="auto">
            <a:xfrm>
              <a:off x="2319" y="2759"/>
              <a:ext cx="11" cy="10"/>
            </a:xfrm>
            <a:custGeom>
              <a:avLst/>
              <a:gdLst>
                <a:gd name="T0" fmla="*/ 0 w 9"/>
                <a:gd name="T1" fmla="*/ 0 h 8"/>
                <a:gd name="T2" fmla="*/ 0 w 9"/>
                <a:gd name="T3" fmla="*/ 0 h 8"/>
                <a:gd name="T4" fmla="*/ 395 w 9"/>
                <a:gd name="T5" fmla="*/ 0 h 8"/>
                <a:gd name="T6" fmla="*/ 395 w 9"/>
                <a:gd name="T7" fmla="*/ 0 h 8"/>
                <a:gd name="T8" fmla="*/ 395 w 9"/>
                <a:gd name="T9" fmla="*/ 530 h 8"/>
                <a:gd name="T10" fmla="*/ 395 w 9"/>
                <a:gd name="T11" fmla="*/ 530 h 8"/>
                <a:gd name="T12" fmla="*/ 395 w 9"/>
                <a:gd name="T13" fmla="*/ 530 h 8"/>
                <a:gd name="T14" fmla="*/ 0 w 9"/>
                <a:gd name="T15" fmla="*/ 0 h 8"/>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8"/>
                <a:gd name="T26" fmla="*/ 9 w 9"/>
                <a:gd name="T27" fmla="*/ 8 h 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8">
                  <a:moveTo>
                    <a:pt x="0" y="0"/>
                  </a:moveTo>
                  <a:lnTo>
                    <a:pt x="0" y="0"/>
                  </a:lnTo>
                  <a:lnTo>
                    <a:pt x="9" y="0"/>
                  </a:lnTo>
                  <a:lnTo>
                    <a:pt x="9" y="8"/>
                  </a:lnTo>
                  <a:lnTo>
                    <a:pt x="0" y="0"/>
                  </a:lnTo>
                  <a:close/>
                </a:path>
              </a:pathLst>
            </a:custGeom>
            <a:solidFill>
              <a:schemeClr val="folHlink">
                <a:alpha val="41960"/>
              </a:schemeClr>
            </a:solidFill>
            <a:ln w="9525">
              <a:noFill/>
              <a:round/>
              <a:headEnd/>
              <a:tailEnd/>
            </a:ln>
          </p:spPr>
          <p:txBody>
            <a:bodyPr/>
            <a:lstStyle/>
            <a:p>
              <a:endParaRPr lang="en-US"/>
            </a:p>
          </p:txBody>
        </p:sp>
        <p:sp>
          <p:nvSpPr>
            <p:cNvPr id="73874" name="Freeform 129"/>
            <p:cNvSpPr>
              <a:spLocks/>
            </p:cNvSpPr>
            <p:nvPr/>
          </p:nvSpPr>
          <p:spPr bwMode="auto">
            <a:xfrm>
              <a:off x="2330" y="2727"/>
              <a:ext cx="21" cy="20"/>
            </a:xfrm>
            <a:custGeom>
              <a:avLst/>
              <a:gdLst>
                <a:gd name="T0" fmla="*/ 0 w 16"/>
                <a:gd name="T1" fmla="*/ 1102 h 16"/>
                <a:gd name="T2" fmla="*/ 0 w 16"/>
                <a:gd name="T3" fmla="*/ 0 h 16"/>
                <a:gd name="T4" fmla="*/ 1410 w 16"/>
                <a:gd name="T5" fmla="*/ 0 h 16"/>
                <a:gd name="T6" fmla="*/ 2865 w 16"/>
                <a:gd name="T7" fmla="*/ 530 h 16"/>
                <a:gd name="T8" fmla="*/ 2865 w 16"/>
                <a:gd name="T9" fmla="*/ 1102 h 16"/>
                <a:gd name="T10" fmla="*/ 1410 w 16"/>
                <a:gd name="T11" fmla="*/ 1102 h 16"/>
                <a:gd name="T12" fmla="*/ 0 w 16"/>
                <a:gd name="T13" fmla="*/ 1102 h 16"/>
                <a:gd name="T14" fmla="*/ 0 w 16"/>
                <a:gd name="T15" fmla="*/ 1102 h 16"/>
                <a:gd name="T16" fmla="*/ 0 60000 65536"/>
                <a:gd name="T17" fmla="*/ 0 60000 65536"/>
                <a:gd name="T18" fmla="*/ 0 60000 65536"/>
                <a:gd name="T19" fmla="*/ 0 60000 65536"/>
                <a:gd name="T20" fmla="*/ 0 60000 65536"/>
                <a:gd name="T21" fmla="*/ 0 60000 65536"/>
                <a:gd name="T22" fmla="*/ 0 60000 65536"/>
                <a:gd name="T23" fmla="*/ 0 60000 65536"/>
                <a:gd name="T24" fmla="*/ 0 w 16"/>
                <a:gd name="T25" fmla="*/ 0 h 16"/>
                <a:gd name="T26" fmla="*/ 16 w 16"/>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 h="16">
                  <a:moveTo>
                    <a:pt x="0" y="16"/>
                  </a:moveTo>
                  <a:lnTo>
                    <a:pt x="0" y="0"/>
                  </a:lnTo>
                  <a:lnTo>
                    <a:pt x="8" y="0"/>
                  </a:lnTo>
                  <a:lnTo>
                    <a:pt x="16" y="8"/>
                  </a:lnTo>
                  <a:lnTo>
                    <a:pt x="16" y="16"/>
                  </a:lnTo>
                  <a:lnTo>
                    <a:pt x="8" y="16"/>
                  </a:lnTo>
                  <a:lnTo>
                    <a:pt x="0" y="16"/>
                  </a:lnTo>
                  <a:close/>
                </a:path>
              </a:pathLst>
            </a:custGeom>
            <a:solidFill>
              <a:schemeClr val="folHlink">
                <a:alpha val="41960"/>
              </a:schemeClr>
            </a:solidFill>
            <a:ln w="9525">
              <a:noFill/>
              <a:round/>
              <a:headEnd/>
              <a:tailEnd/>
            </a:ln>
          </p:spPr>
          <p:txBody>
            <a:bodyPr/>
            <a:lstStyle/>
            <a:p>
              <a:endParaRPr lang="en-US"/>
            </a:p>
          </p:txBody>
        </p:sp>
        <p:sp>
          <p:nvSpPr>
            <p:cNvPr id="73875" name="Freeform 130"/>
            <p:cNvSpPr>
              <a:spLocks/>
            </p:cNvSpPr>
            <p:nvPr/>
          </p:nvSpPr>
          <p:spPr bwMode="auto">
            <a:xfrm>
              <a:off x="2383" y="1564"/>
              <a:ext cx="148" cy="105"/>
            </a:xfrm>
            <a:custGeom>
              <a:avLst/>
              <a:gdLst>
                <a:gd name="T0" fmla="*/ 0 w 115"/>
                <a:gd name="T1" fmla="*/ 5482 h 82"/>
                <a:gd name="T2" fmla="*/ 1997 w 115"/>
                <a:gd name="T3" fmla="*/ 4527 h 82"/>
                <a:gd name="T4" fmla="*/ 1997 w 115"/>
                <a:gd name="T5" fmla="*/ 4527 h 82"/>
                <a:gd name="T6" fmla="*/ 0 w 115"/>
                <a:gd name="T7" fmla="*/ 4527 h 82"/>
                <a:gd name="T8" fmla="*/ 0 w 115"/>
                <a:gd name="T9" fmla="*/ 3624 h 82"/>
                <a:gd name="T10" fmla="*/ 946 w 115"/>
                <a:gd name="T11" fmla="*/ 1887 h 82"/>
                <a:gd name="T12" fmla="*/ 946 w 115"/>
                <a:gd name="T13" fmla="*/ 0 h 82"/>
                <a:gd name="T14" fmla="*/ 1997 w 115"/>
                <a:gd name="T15" fmla="*/ 0 h 82"/>
                <a:gd name="T16" fmla="*/ 3927 w 115"/>
                <a:gd name="T17" fmla="*/ 899 h 82"/>
                <a:gd name="T18" fmla="*/ 7049 w 115"/>
                <a:gd name="T19" fmla="*/ 1887 h 82"/>
                <a:gd name="T20" fmla="*/ 11002 w 115"/>
                <a:gd name="T21" fmla="*/ 1887 h 82"/>
                <a:gd name="T22" fmla="*/ 11872 w 115"/>
                <a:gd name="T23" fmla="*/ 1887 h 82"/>
                <a:gd name="T24" fmla="*/ 11872 w 115"/>
                <a:gd name="T25" fmla="*/ 2761 h 82"/>
                <a:gd name="T26" fmla="*/ 13863 w 115"/>
                <a:gd name="T27" fmla="*/ 4527 h 82"/>
                <a:gd name="T28" fmla="*/ 13863 w 115"/>
                <a:gd name="T29" fmla="*/ 6376 h 82"/>
                <a:gd name="T30" fmla="*/ 12982 w 115"/>
                <a:gd name="T31" fmla="*/ 7291 h 82"/>
                <a:gd name="T32" fmla="*/ 9908 w 115"/>
                <a:gd name="T33" fmla="*/ 8989 h 82"/>
                <a:gd name="T34" fmla="*/ 3000 w 115"/>
                <a:gd name="T35" fmla="*/ 8989 h 82"/>
                <a:gd name="T36" fmla="*/ 946 w 115"/>
                <a:gd name="T37" fmla="*/ 8989 h 82"/>
                <a:gd name="T38" fmla="*/ 946 w 115"/>
                <a:gd name="T39" fmla="*/ 8164 h 82"/>
                <a:gd name="T40" fmla="*/ 1997 w 115"/>
                <a:gd name="T41" fmla="*/ 7291 h 82"/>
                <a:gd name="T42" fmla="*/ 3000 w 115"/>
                <a:gd name="T43" fmla="*/ 7291 h 82"/>
                <a:gd name="T44" fmla="*/ 946 w 115"/>
                <a:gd name="T45" fmla="*/ 6376 h 82"/>
                <a:gd name="T46" fmla="*/ 0 w 115"/>
                <a:gd name="T47" fmla="*/ 6376 h 82"/>
                <a:gd name="T48" fmla="*/ 0 w 115"/>
                <a:gd name="T49" fmla="*/ 5482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
                <a:gd name="T76" fmla="*/ 0 h 82"/>
                <a:gd name="T77" fmla="*/ 115 w 115"/>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 h="82">
                  <a:moveTo>
                    <a:pt x="0" y="50"/>
                  </a:moveTo>
                  <a:lnTo>
                    <a:pt x="16" y="41"/>
                  </a:lnTo>
                  <a:lnTo>
                    <a:pt x="0" y="41"/>
                  </a:lnTo>
                  <a:lnTo>
                    <a:pt x="0" y="33"/>
                  </a:lnTo>
                  <a:lnTo>
                    <a:pt x="8" y="17"/>
                  </a:lnTo>
                  <a:lnTo>
                    <a:pt x="8" y="0"/>
                  </a:lnTo>
                  <a:lnTo>
                    <a:pt x="16" y="0"/>
                  </a:lnTo>
                  <a:lnTo>
                    <a:pt x="33" y="8"/>
                  </a:lnTo>
                  <a:lnTo>
                    <a:pt x="58" y="17"/>
                  </a:lnTo>
                  <a:lnTo>
                    <a:pt x="91" y="17"/>
                  </a:lnTo>
                  <a:lnTo>
                    <a:pt x="99" y="17"/>
                  </a:lnTo>
                  <a:lnTo>
                    <a:pt x="99" y="25"/>
                  </a:lnTo>
                  <a:lnTo>
                    <a:pt x="115" y="41"/>
                  </a:lnTo>
                  <a:lnTo>
                    <a:pt x="115" y="58"/>
                  </a:lnTo>
                  <a:lnTo>
                    <a:pt x="107" y="66"/>
                  </a:lnTo>
                  <a:lnTo>
                    <a:pt x="82" y="82"/>
                  </a:lnTo>
                  <a:lnTo>
                    <a:pt x="25" y="82"/>
                  </a:lnTo>
                  <a:lnTo>
                    <a:pt x="8" y="82"/>
                  </a:lnTo>
                  <a:lnTo>
                    <a:pt x="8" y="74"/>
                  </a:lnTo>
                  <a:lnTo>
                    <a:pt x="16" y="66"/>
                  </a:lnTo>
                  <a:lnTo>
                    <a:pt x="25" y="66"/>
                  </a:lnTo>
                  <a:lnTo>
                    <a:pt x="8" y="58"/>
                  </a:lnTo>
                  <a:lnTo>
                    <a:pt x="0" y="58"/>
                  </a:lnTo>
                  <a:lnTo>
                    <a:pt x="0" y="50"/>
                  </a:lnTo>
                  <a:close/>
                </a:path>
              </a:pathLst>
            </a:custGeom>
            <a:solidFill>
              <a:schemeClr val="folHlink">
                <a:alpha val="41960"/>
              </a:schemeClr>
            </a:solidFill>
            <a:ln w="9525">
              <a:noFill/>
              <a:round/>
              <a:headEnd/>
              <a:tailEnd/>
            </a:ln>
          </p:spPr>
          <p:txBody>
            <a:bodyPr/>
            <a:lstStyle/>
            <a:p>
              <a:endParaRPr lang="en-US"/>
            </a:p>
          </p:txBody>
        </p:sp>
        <p:sp>
          <p:nvSpPr>
            <p:cNvPr id="73876" name="Freeform 131"/>
            <p:cNvSpPr>
              <a:spLocks/>
            </p:cNvSpPr>
            <p:nvPr/>
          </p:nvSpPr>
          <p:spPr bwMode="auto">
            <a:xfrm>
              <a:off x="2626" y="1796"/>
              <a:ext cx="138" cy="223"/>
            </a:xfrm>
            <a:custGeom>
              <a:avLst/>
              <a:gdLst>
                <a:gd name="T0" fmla="*/ 6903 w 108"/>
                <a:gd name="T1" fmla="*/ 17521 h 174"/>
                <a:gd name="T2" fmla="*/ 5300 w 108"/>
                <a:gd name="T3" fmla="*/ 18328 h 174"/>
                <a:gd name="T4" fmla="*/ 3468 w 108"/>
                <a:gd name="T5" fmla="*/ 18328 h 174"/>
                <a:gd name="T6" fmla="*/ 960 w 108"/>
                <a:gd name="T7" fmla="*/ 19436 h 174"/>
                <a:gd name="T8" fmla="*/ 0 w 108"/>
                <a:gd name="T9" fmla="*/ 18328 h 174"/>
                <a:gd name="T10" fmla="*/ 1823 w 108"/>
                <a:gd name="T11" fmla="*/ 17521 h 174"/>
                <a:gd name="T12" fmla="*/ 3468 w 108"/>
                <a:gd name="T13" fmla="*/ 16601 h 174"/>
                <a:gd name="T14" fmla="*/ 1823 w 108"/>
                <a:gd name="T15" fmla="*/ 13852 h 174"/>
                <a:gd name="T16" fmla="*/ 2590 w 108"/>
                <a:gd name="T17" fmla="*/ 12043 h 174"/>
                <a:gd name="T18" fmla="*/ 4431 w 108"/>
                <a:gd name="T19" fmla="*/ 12043 h 174"/>
                <a:gd name="T20" fmla="*/ 5300 w 108"/>
                <a:gd name="T21" fmla="*/ 10180 h 174"/>
                <a:gd name="T22" fmla="*/ 5300 w 108"/>
                <a:gd name="T23" fmla="*/ 8351 h 174"/>
                <a:gd name="T24" fmla="*/ 2590 w 108"/>
                <a:gd name="T25" fmla="*/ 7386 h 174"/>
                <a:gd name="T26" fmla="*/ 1823 w 108"/>
                <a:gd name="T27" fmla="*/ 7386 h 174"/>
                <a:gd name="T28" fmla="*/ 1823 w 108"/>
                <a:gd name="T29" fmla="*/ 6435 h 174"/>
                <a:gd name="T30" fmla="*/ 1823 w 108"/>
                <a:gd name="T31" fmla="*/ 6435 h 174"/>
                <a:gd name="T32" fmla="*/ 2590 w 108"/>
                <a:gd name="T33" fmla="*/ 4674 h 174"/>
                <a:gd name="T34" fmla="*/ 2590 w 108"/>
                <a:gd name="T35" fmla="*/ 1903 h 174"/>
                <a:gd name="T36" fmla="*/ 3468 w 108"/>
                <a:gd name="T37" fmla="*/ 0 h 174"/>
                <a:gd name="T38" fmla="*/ 4431 w 108"/>
                <a:gd name="T39" fmla="*/ 0 h 174"/>
                <a:gd name="T40" fmla="*/ 5300 w 108"/>
                <a:gd name="T41" fmla="*/ 989 h 174"/>
                <a:gd name="T42" fmla="*/ 6903 w 108"/>
                <a:gd name="T43" fmla="*/ 1903 h 174"/>
                <a:gd name="T44" fmla="*/ 6903 w 108"/>
                <a:gd name="T45" fmla="*/ 2841 h 174"/>
                <a:gd name="T46" fmla="*/ 6903 w 108"/>
                <a:gd name="T47" fmla="*/ 4674 h 174"/>
                <a:gd name="T48" fmla="*/ 7934 w 108"/>
                <a:gd name="T49" fmla="*/ 4674 h 174"/>
                <a:gd name="T50" fmla="*/ 9568 w 108"/>
                <a:gd name="T51" fmla="*/ 7386 h 174"/>
                <a:gd name="T52" fmla="*/ 9568 w 108"/>
                <a:gd name="T53" fmla="*/ 10180 h 174"/>
                <a:gd name="T54" fmla="*/ 10484 w 108"/>
                <a:gd name="T55" fmla="*/ 11087 h 174"/>
                <a:gd name="T56" fmla="*/ 11351 w 108"/>
                <a:gd name="T57" fmla="*/ 12043 h 174"/>
                <a:gd name="T58" fmla="*/ 11351 w 108"/>
                <a:gd name="T59" fmla="*/ 12953 h 174"/>
                <a:gd name="T60" fmla="*/ 9568 w 108"/>
                <a:gd name="T61" fmla="*/ 14697 h 174"/>
                <a:gd name="T62" fmla="*/ 10484 w 108"/>
                <a:gd name="T63" fmla="*/ 17521 h 174"/>
                <a:gd name="T64" fmla="*/ 9568 w 108"/>
                <a:gd name="T65" fmla="*/ 17521 h 174"/>
                <a:gd name="T66" fmla="*/ 8722 w 108"/>
                <a:gd name="T67" fmla="*/ 17521 h 174"/>
                <a:gd name="T68" fmla="*/ 6903 w 108"/>
                <a:gd name="T69" fmla="*/ 17521 h 174"/>
                <a:gd name="T70" fmla="*/ 6903 w 108"/>
                <a:gd name="T71" fmla="*/ 17521 h 1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8"/>
                <a:gd name="T109" fmla="*/ 0 h 174"/>
                <a:gd name="T110" fmla="*/ 108 w 108"/>
                <a:gd name="T111" fmla="*/ 174 h 1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8" h="174">
                  <a:moveTo>
                    <a:pt x="66" y="157"/>
                  </a:moveTo>
                  <a:lnTo>
                    <a:pt x="50" y="165"/>
                  </a:lnTo>
                  <a:lnTo>
                    <a:pt x="33" y="165"/>
                  </a:lnTo>
                  <a:lnTo>
                    <a:pt x="9" y="174"/>
                  </a:lnTo>
                  <a:lnTo>
                    <a:pt x="0" y="165"/>
                  </a:lnTo>
                  <a:lnTo>
                    <a:pt x="17" y="157"/>
                  </a:lnTo>
                  <a:lnTo>
                    <a:pt x="33" y="149"/>
                  </a:lnTo>
                  <a:lnTo>
                    <a:pt x="17" y="124"/>
                  </a:lnTo>
                  <a:lnTo>
                    <a:pt x="25" y="108"/>
                  </a:lnTo>
                  <a:lnTo>
                    <a:pt x="42" y="108"/>
                  </a:lnTo>
                  <a:lnTo>
                    <a:pt x="50" y="91"/>
                  </a:lnTo>
                  <a:lnTo>
                    <a:pt x="50" y="75"/>
                  </a:lnTo>
                  <a:lnTo>
                    <a:pt x="25" y="66"/>
                  </a:lnTo>
                  <a:lnTo>
                    <a:pt x="17" y="66"/>
                  </a:lnTo>
                  <a:lnTo>
                    <a:pt x="17" y="58"/>
                  </a:lnTo>
                  <a:lnTo>
                    <a:pt x="25" y="42"/>
                  </a:lnTo>
                  <a:lnTo>
                    <a:pt x="25" y="17"/>
                  </a:lnTo>
                  <a:lnTo>
                    <a:pt x="33" y="0"/>
                  </a:lnTo>
                  <a:lnTo>
                    <a:pt x="42" y="0"/>
                  </a:lnTo>
                  <a:lnTo>
                    <a:pt x="50" y="9"/>
                  </a:lnTo>
                  <a:lnTo>
                    <a:pt x="66" y="17"/>
                  </a:lnTo>
                  <a:lnTo>
                    <a:pt x="66" y="25"/>
                  </a:lnTo>
                  <a:lnTo>
                    <a:pt x="66" y="42"/>
                  </a:lnTo>
                  <a:lnTo>
                    <a:pt x="75" y="42"/>
                  </a:lnTo>
                  <a:lnTo>
                    <a:pt x="91" y="66"/>
                  </a:lnTo>
                  <a:lnTo>
                    <a:pt x="91" y="91"/>
                  </a:lnTo>
                  <a:lnTo>
                    <a:pt x="99" y="99"/>
                  </a:lnTo>
                  <a:lnTo>
                    <a:pt x="108" y="108"/>
                  </a:lnTo>
                  <a:lnTo>
                    <a:pt x="108" y="116"/>
                  </a:lnTo>
                  <a:lnTo>
                    <a:pt x="91" y="132"/>
                  </a:lnTo>
                  <a:lnTo>
                    <a:pt x="99" y="157"/>
                  </a:lnTo>
                  <a:lnTo>
                    <a:pt x="91" y="157"/>
                  </a:lnTo>
                  <a:lnTo>
                    <a:pt x="83" y="157"/>
                  </a:lnTo>
                  <a:lnTo>
                    <a:pt x="66" y="157"/>
                  </a:lnTo>
                  <a:close/>
                </a:path>
              </a:pathLst>
            </a:custGeom>
            <a:solidFill>
              <a:schemeClr val="folHlink">
                <a:alpha val="41960"/>
              </a:schemeClr>
            </a:solidFill>
            <a:ln w="9525">
              <a:noFill/>
              <a:round/>
              <a:headEnd/>
              <a:tailEnd/>
            </a:ln>
          </p:spPr>
          <p:txBody>
            <a:bodyPr/>
            <a:lstStyle/>
            <a:p>
              <a:endParaRPr lang="en-US"/>
            </a:p>
          </p:txBody>
        </p:sp>
        <p:sp>
          <p:nvSpPr>
            <p:cNvPr id="73877" name="Freeform 132"/>
            <p:cNvSpPr>
              <a:spLocks/>
            </p:cNvSpPr>
            <p:nvPr/>
          </p:nvSpPr>
          <p:spPr bwMode="auto">
            <a:xfrm>
              <a:off x="2573" y="1881"/>
              <a:ext cx="53" cy="85"/>
            </a:xfrm>
            <a:custGeom>
              <a:avLst/>
              <a:gdLst>
                <a:gd name="T0" fmla="*/ 0 w 41"/>
                <a:gd name="T1" fmla="*/ 6068 h 66"/>
                <a:gd name="T2" fmla="*/ 1033 w 41"/>
                <a:gd name="T3" fmla="*/ 5149 h 66"/>
                <a:gd name="T4" fmla="*/ 0 w 41"/>
                <a:gd name="T5" fmla="*/ 3042 h 66"/>
                <a:gd name="T6" fmla="*/ 2231 w 41"/>
                <a:gd name="T7" fmla="*/ 2034 h 66"/>
                <a:gd name="T8" fmla="*/ 2231 w 41"/>
                <a:gd name="T9" fmla="*/ 1082 h 66"/>
                <a:gd name="T10" fmla="*/ 4368 w 41"/>
                <a:gd name="T11" fmla="*/ 0 h 66"/>
                <a:gd name="T12" fmla="*/ 5418 w 41"/>
                <a:gd name="T13" fmla="*/ 1082 h 66"/>
                <a:gd name="T14" fmla="*/ 4368 w 41"/>
                <a:gd name="T15" fmla="*/ 3042 h 66"/>
                <a:gd name="T16" fmla="*/ 5418 w 41"/>
                <a:gd name="T17" fmla="*/ 5149 h 66"/>
                <a:gd name="T18" fmla="*/ 4368 w 41"/>
                <a:gd name="T19" fmla="*/ 7167 h 66"/>
                <a:gd name="T20" fmla="*/ 2231 w 41"/>
                <a:gd name="T21" fmla="*/ 8021 h 66"/>
                <a:gd name="T22" fmla="*/ 0 w 41"/>
                <a:gd name="T23" fmla="*/ 6068 h 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66"/>
                <a:gd name="T38" fmla="*/ 41 w 41"/>
                <a:gd name="T39" fmla="*/ 66 h 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66">
                  <a:moveTo>
                    <a:pt x="0" y="50"/>
                  </a:moveTo>
                  <a:lnTo>
                    <a:pt x="8" y="42"/>
                  </a:lnTo>
                  <a:lnTo>
                    <a:pt x="0" y="25"/>
                  </a:lnTo>
                  <a:lnTo>
                    <a:pt x="17" y="17"/>
                  </a:lnTo>
                  <a:lnTo>
                    <a:pt x="17" y="9"/>
                  </a:lnTo>
                  <a:lnTo>
                    <a:pt x="33" y="0"/>
                  </a:lnTo>
                  <a:lnTo>
                    <a:pt x="41" y="9"/>
                  </a:lnTo>
                  <a:lnTo>
                    <a:pt x="33" y="25"/>
                  </a:lnTo>
                  <a:lnTo>
                    <a:pt x="41" y="42"/>
                  </a:lnTo>
                  <a:lnTo>
                    <a:pt x="33" y="58"/>
                  </a:lnTo>
                  <a:lnTo>
                    <a:pt x="17" y="66"/>
                  </a:lnTo>
                  <a:lnTo>
                    <a:pt x="0" y="50"/>
                  </a:lnTo>
                  <a:close/>
                </a:path>
              </a:pathLst>
            </a:custGeom>
            <a:solidFill>
              <a:schemeClr val="folHlink">
                <a:alpha val="41960"/>
              </a:schemeClr>
            </a:solidFill>
            <a:ln w="9525">
              <a:noFill/>
              <a:round/>
              <a:headEnd/>
              <a:tailEnd/>
            </a:ln>
          </p:spPr>
          <p:txBody>
            <a:bodyPr/>
            <a:lstStyle/>
            <a:p>
              <a:endParaRPr lang="en-US"/>
            </a:p>
          </p:txBody>
        </p:sp>
        <p:sp>
          <p:nvSpPr>
            <p:cNvPr id="73878" name="Freeform 133"/>
            <p:cNvSpPr>
              <a:spLocks/>
            </p:cNvSpPr>
            <p:nvPr/>
          </p:nvSpPr>
          <p:spPr bwMode="auto">
            <a:xfrm>
              <a:off x="2615" y="1796"/>
              <a:ext cx="22" cy="22"/>
            </a:xfrm>
            <a:custGeom>
              <a:avLst/>
              <a:gdLst>
                <a:gd name="T0" fmla="*/ 0 w 17"/>
                <a:gd name="T1" fmla="*/ 1281 h 17"/>
                <a:gd name="T2" fmla="*/ 1038 w 17"/>
                <a:gd name="T3" fmla="*/ 0 h 17"/>
                <a:gd name="T4" fmla="*/ 2249 w 17"/>
                <a:gd name="T5" fmla="*/ 0 h 17"/>
                <a:gd name="T6" fmla="*/ 2249 w 17"/>
                <a:gd name="T7" fmla="*/ 1281 h 17"/>
                <a:gd name="T8" fmla="*/ 1038 w 17"/>
                <a:gd name="T9" fmla="*/ 2249 h 17"/>
                <a:gd name="T10" fmla="*/ 0 w 17"/>
                <a:gd name="T11" fmla="*/ 1281 h 17"/>
                <a:gd name="T12" fmla="*/ 0 w 17"/>
                <a:gd name="T13" fmla="*/ 1281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0" y="9"/>
                  </a:moveTo>
                  <a:lnTo>
                    <a:pt x="8" y="0"/>
                  </a:lnTo>
                  <a:lnTo>
                    <a:pt x="17" y="0"/>
                  </a:lnTo>
                  <a:lnTo>
                    <a:pt x="17" y="9"/>
                  </a:lnTo>
                  <a:lnTo>
                    <a:pt x="8" y="17"/>
                  </a:lnTo>
                  <a:lnTo>
                    <a:pt x="0" y="9"/>
                  </a:lnTo>
                  <a:close/>
                </a:path>
              </a:pathLst>
            </a:custGeom>
            <a:solidFill>
              <a:schemeClr val="folHlink">
                <a:alpha val="41960"/>
              </a:schemeClr>
            </a:solidFill>
            <a:ln w="9525">
              <a:noFill/>
              <a:round/>
              <a:headEnd/>
              <a:tailEnd/>
            </a:ln>
          </p:spPr>
          <p:txBody>
            <a:bodyPr/>
            <a:lstStyle/>
            <a:p>
              <a:endParaRPr lang="en-US"/>
            </a:p>
          </p:txBody>
        </p:sp>
        <p:sp>
          <p:nvSpPr>
            <p:cNvPr id="73879" name="Freeform 134"/>
            <p:cNvSpPr>
              <a:spLocks/>
            </p:cNvSpPr>
            <p:nvPr/>
          </p:nvSpPr>
          <p:spPr bwMode="auto">
            <a:xfrm>
              <a:off x="2626" y="1691"/>
              <a:ext cx="21" cy="21"/>
            </a:xfrm>
            <a:custGeom>
              <a:avLst/>
              <a:gdLst>
                <a:gd name="T0" fmla="*/ 0 w 17"/>
                <a:gd name="T1" fmla="*/ 1410 h 16"/>
                <a:gd name="T2" fmla="*/ 504 w 17"/>
                <a:gd name="T3" fmla="*/ 0 h 16"/>
                <a:gd name="T4" fmla="*/ 504 w 17"/>
                <a:gd name="T5" fmla="*/ 0 h 16"/>
                <a:gd name="T6" fmla="*/ 951 w 17"/>
                <a:gd name="T7" fmla="*/ 0 h 16"/>
                <a:gd name="T8" fmla="*/ 951 w 17"/>
                <a:gd name="T9" fmla="*/ 0 h 16"/>
                <a:gd name="T10" fmla="*/ 504 w 17"/>
                <a:gd name="T11" fmla="*/ 2865 h 16"/>
                <a:gd name="T12" fmla="*/ 504 w 17"/>
                <a:gd name="T13" fmla="*/ 2865 h 16"/>
                <a:gd name="T14" fmla="*/ 0 w 17"/>
                <a:gd name="T15" fmla="*/ 1410 h 16"/>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6"/>
                <a:gd name="T26" fmla="*/ 17 w 17"/>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6">
                  <a:moveTo>
                    <a:pt x="0" y="8"/>
                  </a:moveTo>
                  <a:lnTo>
                    <a:pt x="9" y="0"/>
                  </a:lnTo>
                  <a:lnTo>
                    <a:pt x="17" y="0"/>
                  </a:lnTo>
                  <a:lnTo>
                    <a:pt x="9" y="16"/>
                  </a:lnTo>
                  <a:lnTo>
                    <a:pt x="0" y="8"/>
                  </a:lnTo>
                  <a:close/>
                </a:path>
              </a:pathLst>
            </a:custGeom>
            <a:solidFill>
              <a:schemeClr val="folHlink">
                <a:alpha val="41960"/>
              </a:schemeClr>
            </a:solidFill>
            <a:ln w="9525">
              <a:noFill/>
              <a:round/>
              <a:headEnd/>
              <a:tailEnd/>
            </a:ln>
          </p:spPr>
          <p:txBody>
            <a:bodyPr/>
            <a:lstStyle/>
            <a:p>
              <a:endParaRPr lang="en-US"/>
            </a:p>
          </p:txBody>
        </p:sp>
        <p:sp>
          <p:nvSpPr>
            <p:cNvPr id="73880" name="Freeform 135"/>
            <p:cNvSpPr>
              <a:spLocks/>
            </p:cNvSpPr>
            <p:nvPr/>
          </p:nvSpPr>
          <p:spPr bwMode="auto">
            <a:xfrm>
              <a:off x="2785" y="2241"/>
              <a:ext cx="10" cy="21"/>
            </a:xfrm>
            <a:custGeom>
              <a:avLst/>
              <a:gdLst>
                <a:gd name="T0" fmla="*/ 0 w 8"/>
                <a:gd name="T1" fmla="*/ 2865 h 16"/>
                <a:gd name="T2" fmla="*/ 0 w 8"/>
                <a:gd name="T3" fmla="*/ 1410 h 16"/>
                <a:gd name="T4" fmla="*/ 530 w 8"/>
                <a:gd name="T5" fmla="*/ 0 h 16"/>
                <a:gd name="T6" fmla="*/ 530 w 8"/>
                <a:gd name="T7" fmla="*/ 1410 h 16"/>
                <a:gd name="T8" fmla="*/ 530 w 8"/>
                <a:gd name="T9" fmla="*/ 1410 h 16"/>
                <a:gd name="T10" fmla="*/ 530 w 8"/>
                <a:gd name="T11" fmla="*/ 2865 h 16"/>
                <a:gd name="T12" fmla="*/ 0 w 8"/>
                <a:gd name="T13" fmla="*/ 2865 h 16"/>
                <a:gd name="T14" fmla="*/ 0 w 8"/>
                <a:gd name="T15" fmla="*/ 2865 h 16"/>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16"/>
                <a:gd name="T26" fmla="*/ 8 w 8"/>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16">
                  <a:moveTo>
                    <a:pt x="0" y="16"/>
                  </a:moveTo>
                  <a:lnTo>
                    <a:pt x="0" y="8"/>
                  </a:lnTo>
                  <a:lnTo>
                    <a:pt x="8" y="0"/>
                  </a:lnTo>
                  <a:lnTo>
                    <a:pt x="8" y="8"/>
                  </a:lnTo>
                  <a:lnTo>
                    <a:pt x="8" y="16"/>
                  </a:lnTo>
                  <a:lnTo>
                    <a:pt x="0" y="16"/>
                  </a:lnTo>
                  <a:close/>
                </a:path>
              </a:pathLst>
            </a:custGeom>
            <a:solidFill>
              <a:schemeClr val="folHlink">
                <a:alpha val="41960"/>
              </a:schemeClr>
            </a:solidFill>
            <a:ln w="9525">
              <a:noFill/>
              <a:round/>
              <a:headEnd/>
              <a:tailEnd/>
            </a:ln>
          </p:spPr>
          <p:txBody>
            <a:bodyPr/>
            <a:lstStyle/>
            <a:p>
              <a:endParaRPr lang="en-US"/>
            </a:p>
          </p:txBody>
        </p:sp>
        <p:sp>
          <p:nvSpPr>
            <p:cNvPr id="73881" name="Freeform 136"/>
            <p:cNvSpPr>
              <a:spLocks/>
            </p:cNvSpPr>
            <p:nvPr/>
          </p:nvSpPr>
          <p:spPr bwMode="auto">
            <a:xfrm>
              <a:off x="1747" y="4143"/>
              <a:ext cx="32" cy="21"/>
            </a:xfrm>
            <a:custGeom>
              <a:avLst/>
              <a:gdLst>
                <a:gd name="T0" fmla="*/ 2710 w 25"/>
                <a:gd name="T1" fmla="*/ 1410 h 16"/>
                <a:gd name="T2" fmla="*/ 2710 w 25"/>
                <a:gd name="T3" fmla="*/ 1410 h 16"/>
                <a:gd name="T4" fmla="*/ 897 w 25"/>
                <a:gd name="T5" fmla="*/ 1410 h 16"/>
                <a:gd name="T6" fmla="*/ 897 w 25"/>
                <a:gd name="T7" fmla="*/ 1410 h 16"/>
                <a:gd name="T8" fmla="*/ 0 w 25"/>
                <a:gd name="T9" fmla="*/ 2865 h 16"/>
                <a:gd name="T10" fmla="*/ 0 w 25"/>
                <a:gd name="T11" fmla="*/ 2865 h 16"/>
                <a:gd name="T12" fmla="*/ 0 w 25"/>
                <a:gd name="T13" fmla="*/ 0 h 16"/>
                <a:gd name="T14" fmla="*/ 897 w 25"/>
                <a:gd name="T15" fmla="*/ 0 h 16"/>
                <a:gd name="T16" fmla="*/ 897 w 25"/>
                <a:gd name="T17" fmla="*/ 0 h 16"/>
                <a:gd name="T18" fmla="*/ 1880 w 25"/>
                <a:gd name="T19" fmla="*/ 0 h 16"/>
                <a:gd name="T20" fmla="*/ 2710 w 25"/>
                <a:gd name="T21" fmla="*/ 0 h 16"/>
                <a:gd name="T22" fmla="*/ 2710 w 25"/>
                <a:gd name="T23" fmla="*/ 141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
                <a:gd name="T37" fmla="*/ 0 h 16"/>
                <a:gd name="T38" fmla="*/ 25 w 25"/>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 h="16">
                  <a:moveTo>
                    <a:pt x="25" y="8"/>
                  </a:moveTo>
                  <a:lnTo>
                    <a:pt x="25" y="8"/>
                  </a:lnTo>
                  <a:lnTo>
                    <a:pt x="8" y="8"/>
                  </a:lnTo>
                  <a:lnTo>
                    <a:pt x="0" y="16"/>
                  </a:lnTo>
                  <a:lnTo>
                    <a:pt x="0" y="0"/>
                  </a:lnTo>
                  <a:lnTo>
                    <a:pt x="8" y="0"/>
                  </a:lnTo>
                  <a:lnTo>
                    <a:pt x="17" y="0"/>
                  </a:lnTo>
                  <a:lnTo>
                    <a:pt x="25" y="0"/>
                  </a:lnTo>
                  <a:lnTo>
                    <a:pt x="25" y="8"/>
                  </a:lnTo>
                  <a:close/>
                </a:path>
              </a:pathLst>
            </a:custGeom>
            <a:solidFill>
              <a:schemeClr val="folHlink">
                <a:alpha val="41960"/>
              </a:schemeClr>
            </a:solidFill>
            <a:ln w="9525">
              <a:noFill/>
              <a:round/>
              <a:headEnd/>
              <a:tailEnd/>
            </a:ln>
          </p:spPr>
          <p:txBody>
            <a:bodyPr/>
            <a:lstStyle/>
            <a:p>
              <a:endParaRPr lang="en-US"/>
            </a:p>
          </p:txBody>
        </p:sp>
        <p:sp>
          <p:nvSpPr>
            <p:cNvPr id="73882" name="Freeform 137"/>
            <p:cNvSpPr>
              <a:spLocks/>
            </p:cNvSpPr>
            <p:nvPr/>
          </p:nvSpPr>
          <p:spPr bwMode="auto">
            <a:xfrm>
              <a:off x="1790" y="4143"/>
              <a:ext cx="21" cy="21"/>
            </a:xfrm>
            <a:custGeom>
              <a:avLst/>
              <a:gdLst>
                <a:gd name="T0" fmla="*/ 0 w 17"/>
                <a:gd name="T1" fmla="*/ 1410 h 16"/>
                <a:gd name="T2" fmla="*/ 435 w 17"/>
                <a:gd name="T3" fmla="*/ 0 h 16"/>
                <a:gd name="T4" fmla="*/ 951 w 17"/>
                <a:gd name="T5" fmla="*/ 0 h 16"/>
                <a:gd name="T6" fmla="*/ 951 w 17"/>
                <a:gd name="T7" fmla="*/ 0 h 16"/>
                <a:gd name="T8" fmla="*/ 951 w 17"/>
                <a:gd name="T9" fmla="*/ 1410 h 16"/>
                <a:gd name="T10" fmla="*/ 951 w 17"/>
                <a:gd name="T11" fmla="*/ 1410 h 16"/>
                <a:gd name="T12" fmla="*/ 435 w 17"/>
                <a:gd name="T13" fmla="*/ 2865 h 16"/>
                <a:gd name="T14" fmla="*/ 0 w 17"/>
                <a:gd name="T15" fmla="*/ 2865 h 16"/>
                <a:gd name="T16" fmla="*/ 0 w 17"/>
                <a:gd name="T17" fmla="*/ 2865 h 16"/>
                <a:gd name="T18" fmla="*/ 0 w 17"/>
                <a:gd name="T19" fmla="*/ 1410 h 16"/>
                <a:gd name="T20" fmla="*/ 0 w 17"/>
                <a:gd name="T21" fmla="*/ 1410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0" y="8"/>
                  </a:moveTo>
                  <a:lnTo>
                    <a:pt x="8" y="0"/>
                  </a:lnTo>
                  <a:lnTo>
                    <a:pt x="17" y="0"/>
                  </a:lnTo>
                  <a:lnTo>
                    <a:pt x="17" y="8"/>
                  </a:lnTo>
                  <a:lnTo>
                    <a:pt x="8" y="16"/>
                  </a:lnTo>
                  <a:lnTo>
                    <a:pt x="0" y="16"/>
                  </a:lnTo>
                  <a:lnTo>
                    <a:pt x="0" y="8"/>
                  </a:lnTo>
                  <a:close/>
                </a:path>
              </a:pathLst>
            </a:custGeom>
            <a:solidFill>
              <a:schemeClr val="folHlink">
                <a:alpha val="41960"/>
              </a:schemeClr>
            </a:solidFill>
            <a:ln w="9525">
              <a:noFill/>
              <a:round/>
              <a:headEnd/>
              <a:tailEnd/>
            </a:ln>
          </p:spPr>
          <p:txBody>
            <a:bodyPr/>
            <a:lstStyle/>
            <a:p>
              <a:endParaRPr lang="en-US"/>
            </a:p>
          </p:txBody>
        </p:sp>
        <p:sp>
          <p:nvSpPr>
            <p:cNvPr id="73883" name="Freeform 138"/>
            <p:cNvSpPr>
              <a:spLocks/>
            </p:cNvSpPr>
            <p:nvPr/>
          </p:nvSpPr>
          <p:spPr bwMode="auto">
            <a:xfrm>
              <a:off x="1578" y="2695"/>
              <a:ext cx="52" cy="22"/>
            </a:xfrm>
            <a:custGeom>
              <a:avLst/>
              <a:gdLst>
                <a:gd name="T0" fmla="*/ 3011 w 41"/>
                <a:gd name="T1" fmla="*/ 2249 h 17"/>
                <a:gd name="T2" fmla="*/ 3771 w 41"/>
                <a:gd name="T3" fmla="*/ 2249 h 17"/>
                <a:gd name="T4" fmla="*/ 3771 w 41"/>
                <a:gd name="T5" fmla="*/ 0 h 17"/>
                <a:gd name="T6" fmla="*/ 3011 w 41"/>
                <a:gd name="T7" fmla="*/ 0 h 17"/>
                <a:gd name="T8" fmla="*/ 714 w 41"/>
                <a:gd name="T9" fmla="*/ 1038 h 17"/>
                <a:gd name="T10" fmla="*/ 0 w 41"/>
                <a:gd name="T11" fmla="*/ 1038 h 17"/>
                <a:gd name="T12" fmla="*/ 0 w 41"/>
                <a:gd name="T13" fmla="*/ 2249 h 17"/>
                <a:gd name="T14" fmla="*/ 0 w 41"/>
                <a:gd name="T15" fmla="*/ 2249 h 17"/>
                <a:gd name="T16" fmla="*/ 714 w 41"/>
                <a:gd name="T17" fmla="*/ 2249 h 17"/>
                <a:gd name="T18" fmla="*/ 1630 w 41"/>
                <a:gd name="T19" fmla="*/ 2249 h 17"/>
                <a:gd name="T20" fmla="*/ 2344 w 41"/>
                <a:gd name="T21" fmla="*/ 2249 h 17"/>
                <a:gd name="T22" fmla="*/ 3011 w 41"/>
                <a:gd name="T23" fmla="*/ 2249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17"/>
                <a:gd name="T38" fmla="*/ 41 w 41"/>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17">
                  <a:moveTo>
                    <a:pt x="33" y="17"/>
                  </a:moveTo>
                  <a:lnTo>
                    <a:pt x="41" y="17"/>
                  </a:lnTo>
                  <a:lnTo>
                    <a:pt x="41" y="0"/>
                  </a:lnTo>
                  <a:lnTo>
                    <a:pt x="33" y="0"/>
                  </a:lnTo>
                  <a:lnTo>
                    <a:pt x="8" y="8"/>
                  </a:lnTo>
                  <a:lnTo>
                    <a:pt x="0" y="8"/>
                  </a:lnTo>
                  <a:lnTo>
                    <a:pt x="0" y="17"/>
                  </a:lnTo>
                  <a:lnTo>
                    <a:pt x="8" y="17"/>
                  </a:lnTo>
                  <a:lnTo>
                    <a:pt x="17" y="17"/>
                  </a:lnTo>
                  <a:lnTo>
                    <a:pt x="25" y="17"/>
                  </a:lnTo>
                  <a:lnTo>
                    <a:pt x="33" y="17"/>
                  </a:lnTo>
                  <a:close/>
                </a:path>
              </a:pathLst>
            </a:custGeom>
            <a:solidFill>
              <a:schemeClr val="folHlink">
                <a:alpha val="41960"/>
              </a:schemeClr>
            </a:solidFill>
            <a:ln w="9525">
              <a:noFill/>
              <a:round/>
              <a:headEnd/>
              <a:tailEnd/>
            </a:ln>
          </p:spPr>
          <p:txBody>
            <a:bodyPr/>
            <a:lstStyle/>
            <a:p>
              <a:endParaRPr lang="en-US"/>
            </a:p>
          </p:txBody>
        </p:sp>
        <p:sp>
          <p:nvSpPr>
            <p:cNvPr id="73884" name="Freeform 139"/>
            <p:cNvSpPr>
              <a:spLocks/>
            </p:cNvSpPr>
            <p:nvPr/>
          </p:nvSpPr>
          <p:spPr bwMode="auto">
            <a:xfrm>
              <a:off x="1291" y="2600"/>
              <a:ext cx="182" cy="85"/>
            </a:xfrm>
            <a:custGeom>
              <a:avLst/>
              <a:gdLst>
                <a:gd name="T0" fmla="*/ 16794 w 141"/>
                <a:gd name="T1" fmla="*/ 5990 h 66"/>
                <a:gd name="T2" fmla="*/ 18017 w 141"/>
                <a:gd name="T3" fmla="*/ 5990 h 66"/>
                <a:gd name="T4" fmla="*/ 18017 w 141"/>
                <a:gd name="T5" fmla="*/ 5046 h 66"/>
                <a:gd name="T6" fmla="*/ 16794 w 141"/>
                <a:gd name="T7" fmla="*/ 4043 h 66"/>
                <a:gd name="T8" fmla="*/ 15844 w 141"/>
                <a:gd name="T9" fmla="*/ 4043 h 66"/>
                <a:gd name="T10" fmla="*/ 13739 w 141"/>
                <a:gd name="T11" fmla="*/ 2023 h 66"/>
                <a:gd name="T12" fmla="*/ 12646 w 141"/>
                <a:gd name="T13" fmla="*/ 2023 h 66"/>
                <a:gd name="T14" fmla="*/ 11607 w 141"/>
                <a:gd name="T15" fmla="*/ 952 h 66"/>
                <a:gd name="T16" fmla="*/ 8433 w 141"/>
                <a:gd name="T17" fmla="*/ 952 h 66"/>
                <a:gd name="T18" fmla="*/ 6388 w 141"/>
                <a:gd name="T19" fmla="*/ 0 h 66"/>
                <a:gd name="T20" fmla="*/ 3144 w 141"/>
                <a:gd name="T21" fmla="*/ 0 h 66"/>
                <a:gd name="T22" fmla="*/ 2091 w 141"/>
                <a:gd name="T23" fmla="*/ 952 h 66"/>
                <a:gd name="T24" fmla="*/ 0 w 141"/>
                <a:gd name="T25" fmla="*/ 2023 h 66"/>
                <a:gd name="T26" fmla="*/ 0 w 141"/>
                <a:gd name="T27" fmla="*/ 3042 h 66"/>
                <a:gd name="T28" fmla="*/ 0 w 141"/>
                <a:gd name="T29" fmla="*/ 3042 h 66"/>
                <a:gd name="T30" fmla="*/ 2091 w 141"/>
                <a:gd name="T31" fmla="*/ 3042 h 66"/>
                <a:gd name="T32" fmla="*/ 3144 w 141"/>
                <a:gd name="T33" fmla="*/ 3042 h 66"/>
                <a:gd name="T34" fmla="*/ 3144 w 141"/>
                <a:gd name="T35" fmla="*/ 2023 h 66"/>
                <a:gd name="T36" fmla="*/ 4275 w 141"/>
                <a:gd name="T37" fmla="*/ 2023 h 66"/>
                <a:gd name="T38" fmla="*/ 9572 w 141"/>
                <a:gd name="T39" fmla="*/ 4043 h 66"/>
                <a:gd name="T40" fmla="*/ 10577 w 141"/>
                <a:gd name="T41" fmla="*/ 5990 h 66"/>
                <a:gd name="T42" fmla="*/ 10577 w 141"/>
                <a:gd name="T43" fmla="*/ 7167 h 66"/>
                <a:gd name="T44" fmla="*/ 11607 w 141"/>
                <a:gd name="T45" fmla="*/ 8021 h 66"/>
                <a:gd name="T46" fmla="*/ 13739 w 141"/>
                <a:gd name="T47" fmla="*/ 7167 h 66"/>
                <a:gd name="T48" fmla="*/ 14845 w 141"/>
                <a:gd name="T49" fmla="*/ 5990 h 66"/>
                <a:gd name="T50" fmla="*/ 15844 w 141"/>
                <a:gd name="T51" fmla="*/ 5990 h 66"/>
                <a:gd name="T52" fmla="*/ 16794 w 141"/>
                <a:gd name="T53" fmla="*/ 5990 h 6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1"/>
                <a:gd name="T82" fmla="*/ 0 h 66"/>
                <a:gd name="T83" fmla="*/ 141 w 141"/>
                <a:gd name="T84" fmla="*/ 66 h 6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1" h="66">
                  <a:moveTo>
                    <a:pt x="132" y="49"/>
                  </a:moveTo>
                  <a:lnTo>
                    <a:pt x="141" y="49"/>
                  </a:lnTo>
                  <a:lnTo>
                    <a:pt x="141" y="41"/>
                  </a:lnTo>
                  <a:lnTo>
                    <a:pt x="132" y="33"/>
                  </a:lnTo>
                  <a:lnTo>
                    <a:pt x="124" y="33"/>
                  </a:lnTo>
                  <a:lnTo>
                    <a:pt x="108" y="16"/>
                  </a:lnTo>
                  <a:lnTo>
                    <a:pt x="99" y="16"/>
                  </a:lnTo>
                  <a:lnTo>
                    <a:pt x="91" y="8"/>
                  </a:lnTo>
                  <a:lnTo>
                    <a:pt x="66" y="8"/>
                  </a:lnTo>
                  <a:lnTo>
                    <a:pt x="50" y="0"/>
                  </a:lnTo>
                  <a:lnTo>
                    <a:pt x="25" y="0"/>
                  </a:lnTo>
                  <a:lnTo>
                    <a:pt x="17" y="8"/>
                  </a:lnTo>
                  <a:lnTo>
                    <a:pt x="0" y="16"/>
                  </a:lnTo>
                  <a:lnTo>
                    <a:pt x="0" y="25"/>
                  </a:lnTo>
                  <a:lnTo>
                    <a:pt x="17" y="25"/>
                  </a:lnTo>
                  <a:lnTo>
                    <a:pt x="25" y="25"/>
                  </a:lnTo>
                  <a:lnTo>
                    <a:pt x="25" y="16"/>
                  </a:lnTo>
                  <a:lnTo>
                    <a:pt x="33" y="16"/>
                  </a:lnTo>
                  <a:lnTo>
                    <a:pt x="75" y="33"/>
                  </a:lnTo>
                  <a:lnTo>
                    <a:pt x="83" y="49"/>
                  </a:lnTo>
                  <a:lnTo>
                    <a:pt x="83" y="58"/>
                  </a:lnTo>
                  <a:lnTo>
                    <a:pt x="91" y="66"/>
                  </a:lnTo>
                  <a:lnTo>
                    <a:pt x="108" y="58"/>
                  </a:lnTo>
                  <a:lnTo>
                    <a:pt x="116" y="49"/>
                  </a:lnTo>
                  <a:lnTo>
                    <a:pt x="124" y="49"/>
                  </a:lnTo>
                  <a:lnTo>
                    <a:pt x="132" y="49"/>
                  </a:lnTo>
                  <a:close/>
                </a:path>
              </a:pathLst>
            </a:custGeom>
            <a:solidFill>
              <a:schemeClr val="folHlink">
                <a:alpha val="41960"/>
              </a:schemeClr>
            </a:solidFill>
            <a:ln w="9525">
              <a:noFill/>
              <a:round/>
              <a:headEnd/>
              <a:tailEnd/>
            </a:ln>
          </p:spPr>
          <p:txBody>
            <a:bodyPr/>
            <a:lstStyle/>
            <a:p>
              <a:endParaRPr lang="en-US"/>
            </a:p>
          </p:txBody>
        </p:sp>
        <p:sp>
          <p:nvSpPr>
            <p:cNvPr id="73885" name="Freeform 140"/>
            <p:cNvSpPr>
              <a:spLocks/>
            </p:cNvSpPr>
            <p:nvPr/>
          </p:nvSpPr>
          <p:spPr bwMode="auto">
            <a:xfrm>
              <a:off x="1535" y="1512"/>
              <a:ext cx="22" cy="20"/>
            </a:xfrm>
            <a:custGeom>
              <a:avLst/>
              <a:gdLst>
                <a:gd name="T0" fmla="*/ 1038 w 17"/>
                <a:gd name="T1" fmla="*/ 0 h 16"/>
                <a:gd name="T2" fmla="*/ 2249 w 17"/>
                <a:gd name="T3" fmla="*/ 0 h 16"/>
                <a:gd name="T4" fmla="*/ 2249 w 17"/>
                <a:gd name="T5" fmla="*/ 530 h 16"/>
                <a:gd name="T6" fmla="*/ 1038 w 17"/>
                <a:gd name="T7" fmla="*/ 530 h 16"/>
                <a:gd name="T8" fmla="*/ 0 w 17"/>
                <a:gd name="T9" fmla="*/ 1102 h 16"/>
                <a:gd name="T10" fmla="*/ 0 w 17"/>
                <a:gd name="T11" fmla="*/ 0 h 16"/>
                <a:gd name="T12" fmla="*/ 1038 w 17"/>
                <a:gd name="T13" fmla="*/ 0 h 16"/>
                <a:gd name="T14" fmla="*/ 1038 w 17"/>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16"/>
                <a:gd name="T26" fmla="*/ 17 w 17"/>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16">
                  <a:moveTo>
                    <a:pt x="8" y="0"/>
                  </a:moveTo>
                  <a:lnTo>
                    <a:pt x="17" y="0"/>
                  </a:lnTo>
                  <a:lnTo>
                    <a:pt x="17" y="8"/>
                  </a:lnTo>
                  <a:lnTo>
                    <a:pt x="8" y="8"/>
                  </a:lnTo>
                  <a:lnTo>
                    <a:pt x="0" y="16"/>
                  </a:lnTo>
                  <a:lnTo>
                    <a:pt x="0" y="0"/>
                  </a:lnTo>
                  <a:lnTo>
                    <a:pt x="8" y="0"/>
                  </a:lnTo>
                  <a:close/>
                </a:path>
              </a:pathLst>
            </a:custGeom>
            <a:solidFill>
              <a:schemeClr val="folHlink">
                <a:alpha val="41960"/>
              </a:schemeClr>
            </a:solidFill>
            <a:ln w="9525">
              <a:noFill/>
              <a:round/>
              <a:headEnd/>
              <a:tailEnd/>
            </a:ln>
          </p:spPr>
          <p:txBody>
            <a:bodyPr/>
            <a:lstStyle/>
            <a:p>
              <a:endParaRPr lang="en-US"/>
            </a:p>
          </p:txBody>
        </p:sp>
        <p:sp>
          <p:nvSpPr>
            <p:cNvPr id="73886" name="Freeform 141"/>
            <p:cNvSpPr>
              <a:spLocks/>
            </p:cNvSpPr>
            <p:nvPr/>
          </p:nvSpPr>
          <p:spPr bwMode="auto">
            <a:xfrm>
              <a:off x="1334" y="1363"/>
              <a:ext cx="54" cy="54"/>
            </a:xfrm>
            <a:custGeom>
              <a:avLst/>
              <a:gdLst>
                <a:gd name="T0" fmla="*/ 2929 w 42"/>
                <a:gd name="T1" fmla="*/ 0 h 42"/>
                <a:gd name="T2" fmla="*/ 3847 w 42"/>
                <a:gd name="T3" fmla="*/ 0 h 42"/>
                <a:gd name="T4" fmla="*/ 3847 w 42"/>
                <a:gd name="T5" fmla="*/ 1043 h 42"/>
                <a:gd name="T6" fmla="*/ 4946 w 42"/>
                <a:gd name="T7" fmla="*/ 1992 h 42"/>
                <a:gd name="T8" fmla="*/ 4946 w 42"/>
                <a:gd name="T9" fmla="*/ 3847 h 42"/>
                <a:gd name="T10" fmla="*/ 1992 w 42"/>
                <a:gd name="T11" fmla="*/ 3847 h 42"/>
                <a:gd name="T12" fmla="*/ 1043 w 42"/>
                <a:gd name="T13" fmla="*/ 4946 h 42"/>
                <a:gd name="T14" fmla="*/ 1043 w 42"/>
                <a:gd name="T15" fmla="*/ 3847 h 42"/>
                <a:gd name="T16" fmla="*/ 0 w 42"/>
                <a:gd name="T17" fmla="*/ 1992 h 42"/>
                <a:gd name="T18" fmla="*/ 0 w 42"/>
                <a:gd name="T19" fmla="*/ 0 h 42"/>
                <a:gd name="T20" fmla="*/ 2929 w 42"/>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42"/>
                <a:gd name="T35" fmla="*/ 42 w 42"/>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42">
                  <a:moveTo>
                    <a:pt x="25" y="0"/>
                  </a:moveTo>
                  <a:lnTo>
                    <a:pt x="33" y="0"/>
                  </a:lnTo>
                  <a:lnTo>
                    <a:pt x="33" y="9"/>
                  </a:lnTo>
                  <a:lnTo>
                    <a:pt x="42" y="17"/>
                  </a:lnTo>
                  <a:lnTo>
                    <a:pt x="42" y="33"/>
                  </a:lnTo>
                  <a:lnTo>
                    <a:pt x="17" y="33"/>
                  </a:lnTo>
                  <a:lnTo>
                    <a:pt x="9" y="42"/>
                  </a:lnTo>
                  <a:lnTo>
                    <a:pt x="9" y="33"/>
                  </a:lnTo>
                  <a:lnTo>
                    <a:pt x="0" y="17"/>
                  </a:lnTo>
                  <a:lnTo>
                    <a:pt x="0" y="0"/>
                  </a:lnTo>
                  <a:lnTo>
                    <a:pt x="25" y="0"/>
                  </a:lnTo>
                  <a:close/>
                </a:path>
              </a:pathLst>
            </a:custGeom>
            <a:solidFill>
              <a:schemeClr val="folHlink">
                <a:alpha val="41960"/>
              </a:schemeClr>
            </a:solidFill>
            <a:ln w="9525">
              <a:noFill/>
              <a:round/>
              <a:headEnd/>
              <a:tailEnd/>
            </a:ln>
          </p:spPr>
          <p:txBody>
            <a:bodyPr/>
            <a:lstStyle/>
            <a:p>
              <a:endParaRPr lang="en-US"/>
            </a:p>
          </p:txBody>
        </p:sp>
        <p:sp>
          <p:nvSpPr>
            <p:cNvPr id="73887" name="Freeform 142"/>
            <p:cNvSpPr>
              <a:spLocks/>
            </p:cNvSpPr>
            <p:nvPr/>
          </p:nvSpPr>
          <p:spPr bwMode="auto">
            <a:xfrm>
              <a:off x="1229" y="1194"/>
              <a:ext cx="84" cy="54"/>
            </a:xfrm>
            <a:custGeom>
              <a:avLst/>
              <a:gdLst>
                <a:gd name="T0" fmla="*/ 3136 w 66"/>
                <a:gd name="T1" fmla="*/ 4946 h 42"/>
                <a:gd name="T2" fmla="*/ 3136 w 66"/>
                <a:gd name="T3" fmla="*/ 4946 h 42"/>
                <a:gd name="T4" fmla="*/ 2451 w 66"/>
                <a:gd name="T5" fmla="*/ 3847 h 42"/>
                <a:gd name="T6" fmla="*/ 2451 w 66"/>
                <a:gd name="T7" fmla="*/ 3847 h 42"/>
                <a:gd name="T8" fmla="*/ 831 w 66"/>
                <a:gd name="T9" fmla="*/ 4946 h 42"/>
                <a:gd name="T10" fmla="*/ 0 w 66"/>
                <a:gd name="T11" fmla="*/ 2929 h 42"/>
                <a:gd name="T12" fmla="*/ 831 w 66"/>
                <a:gd name="T13" fmla="*/ 2929 h 42"/>
                <a:gd name="T14" fmla="*/ 831 w 66"/>
                <a:gd name="T15" fmla="*/ 1992 h 42"/>
                <a:gd name="T16" fmla="*/ 1513 w 66"/>
                <a:gd name="T17" fmla="*/ 0 h 42"/>
                <a:gd name="T18" fmla="*/ 2451 w 66"/>
                <a:gd name="T19" fmla="*/ 0 h 42"/>
                <a:gd name="T20" fmla="*/ 2451 w 66"/>
                <a:gd name="T21" fmla="*/ 0 h 42"/>
                <a:gd name="T22" fmla="*/ 3970 w 66"/>
                <a:gd name="T23" fmla="*/ 1043 h 42"/>
                <a:gd name="T24" fmla="*/ 6431 w 66"/>
                <a:gd name="T25" fmla="*/ 1043 h 42"/>
                <a:gd name="T26" fmla="*/ 5715 w 66"/>
                <a:gd name="T27" fmla="*/ 1992 h 42"/>
                <a:gd name="T28" fmla="*/ 5715 w 66"/>
                <a:gd name="T29" fmla="*/ 2929 h 42"/>
                <a:gd name="T30" fmla="*/ 6431 w 66"/>
                <a:gd name="T31" fmla="*/ 3847 h 42"/>
                <a:gd name="T32" fmla="*/ 6431 w 66"/>
                <a:gd name="T33" fmla="*/ 4946 h 42"/>
                <a:gd name="T34" fmla="*/ 3970 w 66"/>
                <a:gd name="T35" fmla="*/ 4946 h 42"/>
                <a:gd name="T36" fmla="*/ 3136 w 66"/>
                <a:gd name="T37" fmla="*/ 4946 h 42"/>
                <a:gd name="T38" fmla="*/ 3136 w 66"/>
                <a:gd name="T39" fmla="*/ 4946 h 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6"/>
                <a:gd name="T61" fmla="*/ 0 h 42"/>
                <a:gd name="T62" fmla="*/ 66 w 66"/>
                <a:gd name="T63" fmla="*/ 42 h 4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6" h="42">
                  <a:moveTo>
                    <a:pt x="33" y="42"/>
                  </a:moveTo>
                  <a:lnTo>
                    <a:pt x="33" y="42"/>
                  </a:lnTo>
                  <a:lnTo>
                    <a:pt x="25" y="33"/>
                  </a:lnTo>
                  <a:lnTo>
                    <a:pt x="8" y="42"/>
                  </a:lnTo>
                  <a:lnTo>
                    <a:pt x="0" y="25"/>
                  </a:lnTo>
                  <a:lnTo>
                    <a:pt x="8" y="25"/>
                  </a:lnTo>
                  <a:lnTo>
                    <a:pt x="8" y="17"/>
                  </a:lnTo>
                  <a:lnTo>
                    <a:pt x="16" y="0"/>
                  </a:lnTo>
                  <a:lnTo>
                    <a:pt x="25" y="0"/>
                  </a:lnTo>
                  <a:lnTo>
                    <a:pt x="41" y="9"/>
                  </a:lnTo>
                  <a:lnTo>
                    <a:pt x="66" y="9"/>
                  </a:lnTo>
                  <a:lnTo>
                    <a:pt x="58" y="17"/>
                  </a:lnTo>
                  <a:lnTo>
                    <a:pt x="58" y="25"/>
                  </a:lnTo>
                  <a:lnTo>
                    <a:pt x="66" y="33"/>
                  </a:lnTo>
                  <a:lnTo>
                    <a:pt x="66" y="42"/>
                  </a:lnTo>
                  <a:lnTo>
                    <a:pt x="41" y="42"/>
                  </a:lnTo>
                  <a:lnTo>
                    <a:pt x="33" y="42"/>
                  </a:lnTo>
                  <a:close/>
                </a:path>
              </a:pathLst>
            </a:custGeom>
            <a:solidFill>
              <a:schemeClr val="folHlink">
                <a:alpha val="41960"/>
              </a:schemeClr>
            </a:solidFill>
            <a:ln w="9525">
              <a:noFill/>
              <a:round/>
              <a:headEnd/>
              <a:tailEnd/>
            </a:ln>
          </p:spPr>
          <p:txBody>
            <a:bodyPr/>
            <a:lstStyle/>
            <a:p>
              <a:endParaRPr lang="en-US"/>
            </a:p>
          </p:txBody>
        </p:sp>
        <p:sp>
          <p:nvSpPr>
            <p:cNvPr id="73888" name="Freeform 143"/>
            <p:cNvSpPr>
              <a:spLocks/>
            </p:cNvSpPr>
            <p:nvPr/>
          </p:nvSpPr>
          <p:spPr bwMode="auto">
            <a:xfrm>
              <a:off x="1122" y="1216"/>
              <a:ext cx="64" cy="20"/>
            </a:xfrm>
            <a:custGeom>
              <a:avLst/>
              <a:gdLst>
                <a:gd name="T0" fmla="*/ 1880 w 50"/>
                <a:gd name="T1" fmla="*/ 530 h 16"/>
                <a:gd name="T2" fmla="*/ 0 w 50"/>
                <a:gd name="T3" fmla="*/ 530 h 16"/>
                <a:gd name="T4" fmla="*/ 0 w 50"/>
                <a:gd name="T5" fmla="*/ 530 h 16"/>
                <a:gd name="T6" fmla="*/ 2710 w 50"/>
                <a:gd name="T7" fmla="*/ 0 h 16"/>
                <a:gd name="T8" fmla="*/ 5448 w 50"/>
                <a:gd name="T9" fmla="*/ 0 h 16"/>
                <a:gd name="T10" fmla="*/ 5448 w 50"/>
                <a:gd name="T11" fmla="*/ 530 h 16"/>
                <a:gd name="T12" fmla="*/ 5448 w 50"/>
                <a:gd name="T13" fmla="*/ 530 h 16"/>
                <a:gd name="T14" fmla="*/ 5448 w 50"/>
                <a:gd name="T15" fmla="*/ 1102 h 16"/>
                <a:gd name="T16" fmla="*/ 3597 w 50"/>
                <a:gd name="T17" fmla="*/ 530 h 16"/>
                <a:gd name="T18" fmla="*/ 1880 w 50"/>
                <a:gd name="T19" fmla="*/ 53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16"/>
                <a:gd name="T32" fmla="*/ 50 w 5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16">
                  <a:moveTo>
                    <a:pt x="17" y="8"/>
                  </a:moveTo>
                  <a:lnTo>
                    <a:pt x="0" y="8"/>
                  </a:lnTo>
                  <a:lnTo>
                    <a:pt x="25" y="0"/>
                  </a:lnTo>
                  <a:lnTo>
                    <a:pt x="50" y="0"/>
                  </a:lnTo>
                  <a:lnTo>
                    <a:pt x="50" y="8"/>
                  </a:lnTo>
                  <a:lnTo>
                    <a:pt x="50" y="16"/>
                  </a:lnTo>
                  <a:lnTo>
                    <a:pt x="33" y="8"/>
                  </a:lnTo>
                  <a:lnTo>
                    <a:pt x="17" y="8"/>
                  </a:lnTo>
                  <a:close/>
                </a:path>
              </a:pathLst>
            </a:custGeom>
            <a:solidFill>
              <a:schemeClr val="folHlink">
                <a:alpha val="41960"/>
              </a:schemeClr>
            </a:solidFill>
            <a:ln w="9525">
              <a:noFill/>
              <a:round/>
              <a:headEnd/>
              <a:tailEnd/>
            </a:ln>
          </p:spPr>
          <p:txBody>
            <a:bodyPr/>
            <a:lstStyle/>
            <a:p>
              <a:endParaRPr lang="en-US"/>
            </a:p>
          </p:txBody>
        </p:sp>
        <p:sp>
          <p:nvSpPr>
            <p:cNvPr id="73889" name="Freeform 144"/>
            <p:cNvSpPr>
              <a:spLocks/>
            </p:cNvSpPr>
            <p:nvPr/>
          </p:nvSpPr>
          <p:spPr bwMode="auto">
            <a:xfrm>
              <a:off x="1239" y="1248"/>
              <a:ext cx="32" cy="31"/>
            </a:xfrm>
            <a:custGeom>
              <a:avLst/>
              <a:gdLst>
                <a:gd name="T0" fmla="*/ 897 w 25"/>
                <a:gd name="T1" fmla="*/ 3131 h 24"/>
                <a:gd name="T2" fmla="*/ 897 w 25"/>
                <a:gd name="T3" fmla="*/ 3131 h 24"/>
                <a:gd name="T4" fmla="*/ 0 w 25"/>
                <a:gd name="T5" fmla="*/ 1024 h 24"/>
                <a:gd name="T6" fmla="*/ 0 w 25"/>
                <a:gd name="T7" fmla="*/ 1024 h 24"/>
                <a:gd name="T8" fmla="*/ 897 w 25"/>
                <a:gd name="T9" fmla="*/ 0 h 24"/>
                <a:gd name="T10" fmla="*/ 2710 w 25"/>
                <a:gd name="T11" fmla="*/ 0 h 24"/>
                <a:gd name="T12" fmla="*/ 2710 w 25"/>
                <a:gd name="T13" fmla="*/ 1024 h 24"/>
                <a:gd name="T14" fmla="*/ 2710 w 25"/>
                <a:gd name="T15" fmla="*/ 3131 h 24"/>
                <a:gd name="T16" fmla="*/ 1880 w 25"/>
                <a:gd name="T17" fmla="*/ 3131 h 24"/>
                <a:gd name="T18" fmla="*/ 897 w 25"/>
                <a:gd name="T19" fmla="*/ 3131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8" y="24"/>
                  </a:moveTo>
                  <a:lnTo>
                    <a:pt x="8" y="24"/>
                  </a:lnTo>
                  <a:lnTo>
                    <a:pt x="0" y="8"/>
                  </a:lnTo>
                  <a:lnTo>
                    <a:pt x="8" y="0"/>
                  </a:lnTo>
                  <a:lnTo>
                    <a:pt x="25" y="0"/>
                  </a:lnTo>
                  <a:lnTo>
                    <a:pt x="25" y="8"/>
                  </a:lnTo>
                  <a:lnTo>
                    <a:pt x="25" y="24"/>
                  </a:lnTo>
                  <a:lnTo>
                    <a:pt x="17" y="24"/>
                  </a:lnTo>
                  <a:lnTo>
                    <a:pt x="8" y="24"/>
                  </a:lnTo>
                  <a:close/>
                </a:path>
              </a:pathLst>
            </a:custGeom>
            <a:solidFill>
              <a:schemeClr val="folHlink">
                <a:alpha val="41960"/>
              </a:schemeClr>
            </a:solidFill>
            <a:ln w="9525">
              <a:noFill/>
              <a:round/>
              <a:headEnd/>
              <a:tailEnd/>
            </a:ln>
          </p:spPr>
          <p:txBody>
            <a:bodyPr/>
            <a:lstStyle/>
            <a:p>
              <a:endParaRPr lang="en-US"/>
            </a:p>
          </p:txBody>
        </p:sp>
        <p:sp>
          <p:nvSpPr>
            <p:cNvPr id="73890" name="Freeform 145"/>
            <p:cNvSpPr>
              <a:spLocks/>
            </p:cNvSpPr>
            <p:nvPr/>
          </p:nvSpPr>
          <p:spPr bwMode="auto">
            <a:xfrm>
              <a:off x="1081" y="1236"/>
              <a:ext cx="31" cy="22"/>
            </a:xfrm>
            <a:custGeom>
              <a:avLst/>
              <a:gdLst>
                <a:gd name="T0" fmla="*/ 2082 w 24"/>
                <a:gd name="T1" fmla="*/ 1281 h 17"/>
                <a:gd name="T2" fmla="*/ 0 w 24"/>
                <a:gd name="T3" fmla="*/ 0 h 17"/>
                <a:gd name="T4" fmla="*/ 0 w 24"/>
                <a:gd name="T5" fmla="*/ 1281 h 17"/>
                <a:gd name="T6" fmla="*/ 0 w 24"/>
                <a:gd name="T7" fmla="*/ 2249 h 17"/>
                <a:gd name="T8" fmla="*/ 2082 w 24"/>
                <a:gd name="T9" fmla="*/ 2249 h 17"/>
                <a:gd name="T10" fmla="*/ 3131 w 24"/>
                <a:gd name="T11" fmla="*/ 1281 h 17"/>
                <a:gd name="T12" fmla="*/ 2082 w 24"/>
                <a:gd name="T13" fmla="*/ 1281 h 17"/>
                <a:gd name="T14" fmla="*/ 0 60000 65536"/>
                <a:gd name="T15" fmla="*/ 0 60000 65536"/>
                <a:gd name="T16" fmla="*/ 0 60000 65536"/>
                <a:gd name="T17" fmla="*/ 0 60000 65536"/>
                <a:gd name="T18" fmla="*/ 0 60000 65536"/>
                <a:gd name="T19" fmla="*/ 0 60000 65536"/>
                <a:gd name="T20" fmla="*/ 0 60000 65536"/>
                <a:gd name="T21" fmla="*/ 0 w 24"/>
                <a:gd name="T22" fmla="*/ 0 h 17"/>
                <a:gd name="T23" fmla="*/ 24 w 24"/>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7">
                  <a:moveTo>
                    <a:pt x="16" y="9"/>
                  </a:moveTo>
                  <a:lnTo>
                    <a:pt x="0" y="0"/>
                  </a:lnTo>
                  <a:lnTo>
                    <a:pt x="0" y="9"/>
                  </a:lnTo>
                  <a:lnTo>
                    <a:pt x="0" y="17"/>
                  </a:lnTo>
                  <a:lnTo>
                    <a:pt x="16" y="17"/>
                  </a:lnTo>
                  <a:lnTo>
                    <a:pt x="24" y="9"/>
                  </a:lnTo>
                  <a:lnTo>
                    <a:pt x="16" y="9"/>
                  </a:lnTo>
                  <a:close/>
                </a:path>
              </a:pathLst>
            </a:custGeom>
            <a:solidFill>
              <a:schemeClr val="folHlink">
                <a:alpha val="41960"/>
              </a:schemeClr>
            </a:solidFill>
            <a:ln w="9525">
              <a:noFill/>
              <a:round/>
              <a:headEnd/>
              <a:tailEnd/>
            </a:ln>
          </p:spPr>
          <p:txBody>
            <a:bodyPr/>
            <a:lstStyle/>
            <a:p>
              <a:endParaRPr lang="en-US"/>
            </a:p>
          </p:txBody>
        </p:sp>
        <p:sp>
          <p:nvSpPr>
            <p:cNvPr id="73891" name="Freeform 146"/>
            <p:cNvSpPr>
              <a:spLocks/>
            </p:cNvSpPr>
            <p:nvPr/>
          </p:nvSpPr>
          <p:spPr bwMode="auto">
            <a:xfrm>
              <a:off x="1134" y="1248"/>
              <a:ext cx="30" cy="10"/>
            </a:xfrm>
            <a:custGeom>
              <a:avLst/>
              <a:gdLst>
                <a:gd name="T0" fmla="*/ 0 w 24"/>
                <a:gd name="T1" fmla="*/ 530 h 8"/>
                <a:gd name="T2" fmla="*/ 569 w 24"/>
                <a:gd name="T3" fmla="*/ 530 h 8"/>
                <a:gd name="T4" fmla="*/ 1639 w 24"/>
                <a:gd name="T5" fmla="*/ 0 h 8"/>
                <a:gd name="T6" fmla="*/ 1111 w 24"/>
                <a:gd name="T7" fmla="*/ 0 h 8"/>
                <a:gd name="T8" fmla="*/ 569 w 24"/>
                <a:gd name="T9" fmla="*/ 0 h 8"/>
                <a:gd name="T10" fmla="*/ 0 w 24"/>
                <a:gd name="T11" fmla="*/ 0 h 8"/>
                <a:gd name="T12" fmla="*/ 0 w 24"/>
                <a:gd name="T13" fmla="*/ 530 h 8"/>
                <a:gd name="T14" fmla="*/ 0 60000 65536"/>
                <a:gd name="T15" fmla="*/ 0 60000 65536"/>
                <a:gd name="T16" fmla="*/ 0 60000 65536"/>
                <a:gd name="T17" fmla="*/ 0 60000 65536"/>
                <a:gd name="T18" fmla="*/ 0 60000 65536"/>
                <a:gd name="T19" fmla="*/ 0 60000 65536"/>
                <a:gd name="T20" fmla="*/ 0 60000 65536"/>
                <a:gd name="T21" fmla="*/ 0 w 24"/>
                <a:gd name="T22" fmla="*/ 0 h 8"/>
                <a:gd name="T23" fmla="*/ 24 w 24"/>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8">
                  <a:moveTo>
                    <a:pt x="0" y="8"/>
                  </a:moveTo>
                  <a:lnTo>
                    <a:pt x="8" y="8"/>
                  </a:lnTo>
                  <a:lnTo>
                    <a:pt x="24" y="0"/>
                  </a:lnTo>
                  <a:lnTo>
                    <a:pt x="16" y="0"/>
                  </a:lnTo>
                  <a:lnTo>
                    <a:pt x="8" y="0"/>
                  </a:lnTo>
                  <a:lnTo>
                    <a:pt x="0" y="0"/>
                  </a:lnTo>
                  <a:lnTo>
                    <a:pt x="0" y="8"/>
                  </a:lnTo>
                  <a:close/>
                </a:path>
              </a:pathLst>
            </a:custGeom>
            <a:solidFill>
              <a:schemeClr val="folHlink">
                <a:alpha val="41960"/>
              </a:schemeClr>
            </a:solidFill>
            <a:ln w="9525">
              <a:noFill/>
              <a:round/>
              <a:headEnd/>
              <a:tailEnd/>
            </a:ln>
          </p:spPr>
          <p:txBody>
            <a:bodyPr/>
            <a:lstStyle/>
            <a:p>
              <a:endParaRPr lang="en-US"/>
            </a:p>
          </p:txBody>
        </p:sp>
        <p:sp>
          <p:nvSpPr>
            <p:cNvPr id="73892" name="Freeform 147"/>
            <p:cNvSpPr>
              <a:spLocks/>
            </p:cNvSpPr>
            <p:nvPr/>
          </p:nvSpPr>
          <p:spPr bwMode="auto">
            <a:xfrm>
              <a:off x="1049" y="1258"/>
              <a:ext cx="190" cy="95"/>
            </a:xfrm>
            <a:custGeom>
              <a:avLst/>
              <a:gdLst>
                <a:gd name="T0" fmla="*/ 0 w 148"/>
                <a:gd name="T1" fmla="*/ 6672 h 74"/>
                <a:gd name="T2" fmla="*/ 1913 w 148"/>
                <a:gd name="T3" fmla="*/ 8565 h 74"/>
                <a:gd name="T4" fmla="*/ 4741 w 148"/>
                <a:gd name="T5" fmla="*/ 8565 h 74"/>
                <a:gd name="T6" fmla="*/ 6551 w 148"/>
                <a:gd name="T7" fmla="*/ 8565 h 74"/>
                <a:gd name="T8" fmla="*/ 10406 w 148"/>
                <a:gd name="T9" fmla="*/ 6672 h 74"/>
                <a:gd name="T10" fmla="*/ 15203 w 148"/>
                <a:gd name="T11" fmla="*/ 7636 h 74"/>
                <a:gd name="T12" fmla="*/ 16156 w 148"/>
                <a:gd name="T13" fmla="*/ 6672 h 74"/>
                <a:gd name="T14" fmla="*/ 15203 w 148"/>
                <a:gd name="T15" fmla="*/ 5704 h 74"/>
                <a:gd name="T16" fmla="*/ 15203 w 148"/>
                <a:gd name="T17" fmla="*/ 4741 h 74"/>
                <a:gd name="T18" fmla="*/ 17046 w 148"/>
                <a:gd name="T19" fmla="*/ 2877 h 74"/>
                <a:gd name="T20" fmla="*/ 16156 w 148"/>
                <a:gd name="T21" fmla="*/ 1913 h 74"/>
                <a:gd name="T22" fmla="*/ 14195 w 148"/>
                <a:gd name="T23" fmla="*/ 1913 h 74"/>
                <a:gd name="T24" fmla="*/ 14195 w 148"/>
                <a:gd name="T25" fmla="*/ 1913 h 74"/>
                <a:gd name="T26" fmla="*/ 13278 w 148"/>
                <a:gd name="T27" fmla="*/ 0 h 74"/>
                <a:gd name="T28" fmla="*/ 12305 w 148"/>
                <a:gd name="T29" fmla="*/ 0 h 74"/>
                <a:gd name="T30" fmla="*/ 10406 w 148"/>
                <a:gd name="T31" fmla="*/ 1913 h 74"/>
                <a:gd name="T32" fmla="*/ 9415 w 148"/>
                <a:gd name="T33" fmla="*/ 2877 h 74"/>
                <a:gd name="T34" fmla="*/ 8565 w 148"/>
                <a:gd name="T35" fmla="*/ 4741 h 74"/>
                <a:gd name="T36" fmla="*/ 7636 w 148"/>
                <a:gd name="T37" fmla="*/ 5704 h 74"/>
                <a:gd name="T38" fmla="*/ 5704 w 148"/>
                <a:gd name="T39" fmla="*/ 4741 h 74"/>
                <a:gd name="T40" fmla="*/ 3742 w 148"/>
                <a:gd name="T41" fmla="*/ 3742 h 74"/>
                <a:gd name="T42" fmla="*/ 931 w 148"/>
                <a:gd name="T43" fmla="*/ 3742 h 74"/>
                <a:gd name="T44" fmla="*/ 0 w 148"/>
                <a:gd name="T45" fmla="*/ 6672 h 74"/>
                <a:gd name="T46" fmla="*/ 0 w 148"/>
                <a:gd name="T47" fmla="*/ 6672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8"/>
                <a:gd name="T73" fmla="*/ 0 h 74"/>
                <a:gd name="T74" fmla="*/ 148 w 148"/>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8" h="74">
                  <a:moveTo>
                    <a:pt x="0" y="58"/>
                  </a:moveTo>
                  <a:lnTo>
                    <a:pt x="16" y="74"/>
                  </a:lnTo>
                  <a:lnTo>
                    <a:pt x="41" y="74"/>
                  </a:lnTo>
                  <a:lnTo>
                    <a:pt x="57" y="74"/>
                  </a:lnTo>
                  <a:lnTo>
                    <a:pt x="90" y="58"/>
                  </a:lnTo>
                  <a:lnTo>
                    <a:pt x="132" y="66"/>
                  </a:lnTo>
                  <a:lnTo>
                    <a:pt x="140" y="58"/>
                  </a:lnTo>
                  <a:lnTo>
                    <a:pt x="132" y="49"/>
                  </a:lnTo>
                  <a:lnTo>
                    <a:pt x="132" y="41"/>
                  </a:lnTo>
                  <a:lnTo>
                    <a:pt x="148" y="25"/>
                  </a:lnTo>
                  <a:lnTo>
                    <a:pt x="140" y="16"/>
                  </a:lnTo>
                  <a:lnTo>
                    <a:pt x="123" y="16"/>
                  </a:lnTo>
                  <a:lnTo>
                    <a:pt x="115" y="0"/>
                  </a:lnTo>
                  <a:lnTo>
                    <a:pt x="107" y="0"/>
                  </a:lnTo>
                  <a:lnTo>
                    <a:pt x="90" y="16"/>
                  </a:lnTo>
                  <a:lnTo>
                    <a:pt x="82" y="25"/>
                  </a:lnTo>
                  <a:lnTo>
                    <a:pt x="74" y="41"/>
                  </a:lnTo>
                  <a:lnTo>
                    <a:pt x="66" y="49"/>
                  </a:lnTo>
                  <a:lnTo>
                    <a:pt x="49" y="41"/>
                  </a:lnTo>
                  <a:lnTo>
                    <a:pt x="33" y="33"/>
                  </a:lnTo>
                  <a:lnTo>
                    <a:pt x="8" y="33"/>
                  </a:lnTo>
                  <a:lnTo>
                    <a:pt x="0" y="58"/>
                  </a:lnTo>
                  <a:close/>
                </a:path>
              </a:pathLst>
            </a:custGeom>
            <a:solidFill>
              <a:schemeClr val="folHlink">
                <a:alpha val="41960"/>
              </a:schemeClr>
            </a:solidFill>
            <a:ln w="9525">
              <a:noFill/>
              <a:round/>
              <a:headEnd/>
              <a:tailEnd/>
            </a:ln>
          </p:spPr>
          <p:txBody>
            <a:bodyPr/>
            <a:lstStyle/>
            <a:p>
              <a:endParaRPr lang="en-US"/>
            </a:p>
          </p:txBody>
        </p:sp>
        <p:sp>
          <p:nvSpPr>
            <p:cNvPr id="73893" name="Freeform 148"/>
            <p:cNvSpPr>
              <a:spLocks/>
            </p:cNvSpPr>
            <p:nvPr/>
          </p:nvSpPr>
          <p:spPr bwMode="auto">
            <a:xfrm>
              <a:off x="964" y="1258"/>
              <a:ext cx="117" cy="63"/>
            </a:xfrm>
            <a:custGeom>
              <a:avLst/>
              <a:gdLst>
                <a:gd name="T0" fmla="*/ 2929 w 91"/>
                <a:gd name="T1" fmla="*/ 2929 h 49"/>
                <a:gd name="T2" fmla="*/ 1950 w 91"/>
                <a:gd name="T3" fmla="*/ 2929 h 49"/>
                <a:gd name="T4" fmla="*/ 1950 w 91"/>
                <a:gd name="T5" fmla="*/ 2929 h 49"/>
                <a:gd name="T6" fmla="*/ 937 w 91"/>
                <a:gd name="T7" fmla="*/ 3847 h 49"/>
                <a:gd name="T8" fmla="*/ 0 w 91"/>
                <a:gd name="T9" fmla="*/ 4842 h 49"/>
                <a:gd name="T10" fmla="*/ 0 w 91"/>
                <a:gd name="T11" fmla="*/ 5787 h 49"/>
                <a:gd name="T12" fmla="*/ 2929 w 91"/>
                <a:gd name="T13" fmla="*/ 4842 h 49"/>
                <a:gd name="T14" fmla="*/ 2929 w 91"/>
                <a:gd name="T15" fmla="*/ 4842 h 49"/>
                <a:gd name="T16" fmla="*/ 3847 w 91"/>
                <a:gd name="T17" fmla="*/ 3847 h 49"/>
                <a:gd name="T18" fmla="*/ 10761 w 91"/>
                <a:gd name="T19" fmla="*/ 2929 h 49"/>
                <a:gd name="T20" fmla="*/ 9716 w 91"/>
                <a:gd name="T21" fmla="*/ 937 h 49"/>
                <a:gd name="T22" fmla="*/ 9716 w 91"/>
                <a:gd name="T23" fmla="*/ 937 h 49"/>
                <a:gd name="T24" fmla="*/ 8763 w 91"/>
                <a:gd name="T25" fmla="*/ 0 h 49"/>
                <a:gd name="T26" fmla="*/ 5787 w 91"/>
                <a:gd name="T27" fmla="*/ 0 h 49"/>
                <a:gd name="T28" fmla="*/ 2929 w 91"/>
                <a:gd name="T29" fmla="*/ 1950 h 49"/>
                <a:gd name="T30" fmla="*/ 2929 w 91"/>
                <a:gd name="T31" fmla="*/ 2929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1"/>
                <a:gd name="T49" fmla="*/ 0 h 49"/>
                <a:gd name="T50" fmla="*/ 91 w 91"/>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1" h="49">
                  <a:moveTo>
                    <a:pt x="25" y="25"/>
                  </a:moveTo>
                  <a:lnTo>
                    <a:pt x="16" y="25"/>
                  </a:lnTo>
                  <a:lnTo>
                    <a:pt x="8" y="33"/>
                  </a:lnTo>
                  <a:lnTo>
                    <a:pt x="0" y="41"/>
                  </a:lnTo>
                  <a:lnTo>
                    <a:pt x="0" y="49"/>
                  </a:lnTo>
                  <a:lnTo>
                    <a:pt x="25" y="41"/>
                  </a:lnTo>
                  <a:lnTo>
                    <a:pt x="33" y="33"/>
                  </a:lnTo>
                  <a:lnTo>
                    <a:pt x="91" y="25"/>
                  </a:lnTo>
                  <a:lnTo>
                    <a:pt x="82" y="8"/>
                  </a:lnTo>
                  <a:lnTo>
                    <a:pt x="74" y="0"/>
                  </a:lnTo>
                  <a:lnTo>
                    <a:pt x="49" y="0"/>
                  </a:lnTo>
                  <a:lnTo>
                    <a:pt x="25" y="16"/>
                  </a:lnTo>
                  <a:lnTo>
                    <a:pt x="25" y="25"/>
                  </a:lnTo>
                  <a:close/>
                </a:path>
              </a:pathLst>
            </a:custGeom>
            <a:solidFill>
              <a:schemeClr val="folHlink">
                <a:alpha val="41960"/>
              </a:schemeClr>
            </a:solidFill>
            <a:ln w="9525">
              <a:noFill/>
              <a:round/>
              <a:headEnd/>
              <a:tailEnd/>
            </a:ln>
          </p:spPr>
          <p:txBody>
            <a:bodyPr/>
            <a:lstStyle/>
            <a:p>
              <a:endParaRPr lang="en-US"/>
            </a:p>
          </p:txBody>
        </p:sp>
        <p:sp>
          <p:nvSpPr>
            <p:cNvPr id="73894" name="Freeform 149"/>
            <p:cNvSpPr>
              <a:spLocks/>
            </p:cNvSpPr>
            <p:nvPr/>
          </p:nvSpPr>
          <p:spPr bwMode="auto">
            <a:xfrm>
              <a:off x="1334" y="1068"/>
              <a:ext cx="551" cy="285"/>
            </a:xfrm>
            <a:custGeom>
              <a:avLst/>
              <a:gdLst>
                <a:gd name="T0" fmla="*/ 9634 w 429"/>
                <a:gd name="T1" fmla="*/ 4780 h 222"/>
                <a:gd name="T2" fmla="*/ 7675 w 429"/>
                <a:gd name="T3" fmla="*/ 4780 h 222"/>
                <a:gd name="T4" fmla="*/ 3786 w 429"/>
                <a:gd name="T5" fmla="*/ 8573 h 222"/>
                <a:gd name="T6" fmla="*/ 3786 w 429"/>
                <a:gd name="T7" fmla="*/ 11315 h 222"/>
                <a:gd name="T8" fmla="*/ 5750 w 429"/>
                <a:gd name="T9" fmla="*/ 14195 h 222"/>
                <a:gd name="T10" fmla="*/ 10627 w 429"/>
                <a:gd name="T11" fmla="*/ 15113 h 222"/>
                <a:gd name="T12" fmla="*/ 10627 w 429"/>
                <a:gd name="T13" fmla="*/ 13278 h 222"/>
                <a:gd name="T14" fmla="*/ 11461 w 429"/>
                <a:gd name="T15" fmla="*/ 11315 h 222"/>
                <a:gd name="T16" fmla="*/ 13462 w 429"/>
                <a:gd name="T17" fmla="*/ 13278 h 222"/>
                <a:gd name="T18" fmla="*/ 13462 w 429"/>
                <a:gd name="T19" fmla="*/ 14195 h 222"/>
                <a:gd name="T20" fmla="*/ 11461 w 429"/>
                <a:gd name="T21" fmla="*/ 16156 h 222"/>
                <a:gd name="T22" fmla="*/ 8664 w 429"/>
                <a:gd name="T23" fmla="*/ 18958 h 222"/>
                <a:gd name="T24" fmla="*/ 6713 w 429"/>
                <a:gd name="T25" fmla="*/ 19920 h 222"/>
                <a:gd name="T26" fmla="*/ 4863 w 429"/>
                <a:gd name="T27" fmla="*/ 18958 h 222"/>
                <a:gd name="T28" fmla="*/ 0 w 429"/>
                <a:gd name="T29" fmla="*/ 17947 h 222"/>
                <a:gd name="T30" fmla="*/ 2916 w 429"/>
                <a:gd name="T31" fmla="*/ 19920 h 222"/>
                <a:gd name="T32" fmla="*/ 3786 w 429"/>
                <a:gd name="T33" fmla="*/ 21836 h 222"/>
                <a:gd name="T34" fmla="*/ 4863 w 429"/>
                <a:gd name="T35" fmla="*/ 23655 h 222"/>
                <a:gd name="T36" fmla="*/ 11461 w 429"/>
                <a:gd name="T37" fmla="*/ 24665 h 222"/>
                <a:gd name="T38" fmla="*/ 19132 w 429"/>
                <a:gd name="T39" fmla="*/ 25573 h 222"/>
                <a:gd name="T40" fmla="*/ 19132 w 429"/>
                <a:gd name="T41" fmla="*/ 23655 h 222"/>
                <a:gd name="T42" fmla="*/ 14393 w 429"/>
                <a:gd name="T43" fmla="*/ 23655 h 222"/>
                <a:gd name="T44" fmla="*/ 12597 w 429"/>
                <a:gd name="T45" fmla="*/ 22673 h 222"/>
                <a:gd name="T46" fmla="*/ 15354 w 429"/>
                <a:gd name="T47" fmla="*/ 22673 h 222"/>
                <a:gd name="T48" fmla="*/ 20111 w 429"/>
                <a:gd name="T49" fmla="*/ 23655 h 222"/>
                <a:gd name="T50" fmla="*/ 21195 w 429"/>
                <a:gd name="T51" fmla="*/ 21836 h 222"/>
                <a:gd name="T52" fmla="*/ 21195 w 429"/>
                <a:gd name="T53" fmla="*/ 20855 h 222"/>
                <a:gd name="T54" fmla="*/ 24925 w 429"/>
                <a:gd name="T55" fmla="*/ 20855 h 222"/>
                <a:gd name="T56" fmla="*/ 24925 w 429"/>
                <a:gd name="T57" fmla="*/ 18958 h 222"/>
                <a:gd name="T58" fmla="*/ 24063 w 429"/>
                <a:gd name="T59" fmla="*/ 17947 h 222"/>
                <a:gd name="T60" fmla="*/ 26827 w 429"/>
                <a:gd name="T61" fmla="*/ 17046 h 222"/>
                <a:gd name="T62" fmla="*/ 29763 w 429"/>
                <a:gd name="T63" fmla="*/ 15113 h 222"/>
                <a:gd name="T64" fmla="*/ 31773 w 429"/>
                <a:gd name="T65" fmla="*/ 11315 h 222"/>
                <a:gd name="T66" fmla="*/ 36479 w 429"/>
                <a:gd name="T67" fmla="*/ 9415 h 222"/>
                <a:gd name="T68" fmla="*/ 41297 w 429"/>
                <a:gd name="T69" fmla="*/ 7636 h 222"/>
                <a:gd name="T70" fmla="*/ 44151 w 429"/>
                <a:gd name="T71" fmla="*/ 3742 h 222"/>
                <a:gd name="T72" fmla="*/ 48977 w 429"/>
                <a:gd name="T73" fmla="*/ 2749 h 222"/>
                <a:gd name="T74" fmla="*/ 48977 w 429"/>
                <a:gd name="T75" fmla="*/ 931 h 222"/>
                <a:gd name="T76" fmla="*/ 42193 w 429"/>
                <a:gd name="T77" fmla="*/ 931 h 222"/>
                <a:gd name="T78" fmla="*/ 35622 w 429"/>
                <a:gd name="T79" fmla="*/ 0 h 222"/>
                <a:gd name="T80" fmla="*/ 33610 w 429"/>
                <a:gd name="T81" fmla="*/ 931 h 222"/>
                <a:gd name="T82" fmla="*/ 29763 w 429"/>
                <a:gd name="T83" fmla="*/ 931 h 222"/>
                <a:gd name="T84" fmla="*/ 25830 w 429"/>
                <a:gd name="T85" fmla="*/ 931 h 222"/>
                <a:gd name="T86" fmla="*/ 22048 w 429"/>
                <a:gd name="T87" fmla="*/ 931 h 222"/>
                <a:gd name="T88" fmla="*/ 17290 w 429"/>
                <a:gd name="T89" fmla="*/ 931 h 222"/>
                <a:gd name="T90" fmla="*/ 11461 w 429"/>
                <a:gd name="T91" fmla="*/ 2749 h 222"/>
                <a:gd name="T92" fmla="*/ 11461 w 429"/>
                <a:gd name="T93" fmla="*/ 5704 h 222"/>
                <a:gd name="T94" fmla="*/ 13462 w 429"/>
                <a:gd name="T95" fmla="*/ 7636 h 222"/>
                <a:gd name="T96" fmla="*/ 18268 w 429"/>
                <a:gd name="T97" fmla="*/ 9415 h 222"/>
                <a:gd name="T98" fmla="*/ 15354 w 429"/>
                <a:gd name="T99" fmla="*/ 8573 h 222"/>
                <a:gd name="T100" fmla="*/ 10627 w 429"/>
                <a:gd name="T101" fmla="*/ 6551 h 2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29"/>
                <a:gd name="T154" fmla="*/ 0 h 222"/>
                <a:gd name="T155" fmla="*/ 429 w 429"/>
                <a:gd name="T156" fmla="*/ 222 h 22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29" h="222">
                  <a:moveTo>
                    <a:pt x="91" y="57"/>
                  </a:moveTo>
                  <a:lnTo>
                    <a:pt x="83" y="41"/>
                  </a:lnTo>
                  <a:lnTo>
                    <a:pt x="66" y="41"/>
                  </a:lnTo>
                  <a:lnTo>
                    <a:pt x="50" y="57"/>
                  </a:lnTo>
                  <a:lnTo>
                    <a:pt x="33" y="74"/>
                  </a:lnTo>
                  <a:lnTo>
                    <a:pt x="33" y="90"/>
                  </a:lnTo>
                  <a:lnTo>
                    <a:pt x="33" y="98"/>
                  </a:lnTo>
                  <a:lnTo>
                    <a:pt x="50" y="107"/>
                  </a:lnTo>
                  <a:lnTo>
                    <a:pt x="50" y="123"/>
                  </a:lnTo>
                  <a:lnTo>
                    <a:pt x="66" y="140"/>
                  </a:lnTo>
                  <a:lnTo>
                    <a:pt x="91" y="131"/>
                  </a:lnTo>
                  <a:lnTo>
                    <a:pt x="99" y="123"/>
                  </a:lnTo>
                  <a:lnTo>
                    <a:pt x="91" y="115"/>
                  </a:lnTo>
                  <a:lnTo>
                    <a:pt x="91" y="107"/>
                  </a:lnTo>
                  <a:lnTo>
                    <a:pt x="99" y="98"/>
                  </a:lnTo>
                  <a:lnTo>
                    <a:pt x="108" y="107"/>
                  </a:lnTo>
                  <a:lnTo>
                    <a:pt x="116" y="115"/>
                  </a:lnTo>
                  <a:lnTo>
                    <a:pt x="124" y="123"/>
                  </a:lnTo>
                  <a:lnTo>
                    <a:pt x="116" y="123"/>
                  </a:lnTo>
                  <a:lnTo>
                    <a:pt x="108" y="123"/>
                  </a:lnTo>
                  <a:lnTo>
                    <a:pt x="99" y="140"/>
                  </a:lnTo>
                  <a:lnTo>
                    <a:pt x="91" y="164"/>
                  </a:lnTo>
                  <a:lnTo>
                    <a:pt x="75" y="164"/>
                  </a:lnTo>
                  <a:lnTo>
                    <a:pt x="58" y="164"/>
                  </a:lnTo>
                  <a:lnTo>
                    <a:pt x="58" y="173"/>
                  </a:lnTo>
                  <a:lnTo>
                    <a:pt x="50" y="164"/>
                  </a:lnTo>
                  <a:lnTo>
                    <a:pt x="42" y="164"/>
                  </a:lnTo>
                  <a:lnTo>
                    <a:pt x="25" y="164"/>
                  </a:lnTo>
                  <a:lnTo>
                    <a:pt x="0" y="156"/>
                  </a:lnTo>
                  <a:lnTo>
                    <a:pt x="9" y="164"/>
                  </a:lnTo>
                  <a:lnTo>
                    <a:pt x="25" y="173"/>
                  </a:lnTo>
                  <a:lnTo>
                    <a:pt x="42" y="181"/>
                  </a:lnTo>
                  <a:lnTo>
                    <a:pt x="33" y="189"/>
                  </a:lnTo>
                  <a:lnTo>
                    <a:pt x="33" y="197"/>
                  </a:lnTo>
                  <a:lnTo>
                    <a:pt x="42" y="206"/>
                  </a:lnTo>
                  <a:lnTo>
                    <a:pt x="83" y="214"/>
                  </a:lnTo>
                  <a:lnTo>
                    <a:pt x="99" y="214"/>
                  </a:lnTo>
                  <a:lnTo>
                    <a:pt x="141" y="222"/>
                  </a:lnTo>
                  <a:lnTo>
                    <a:pt x="165" y="222"/>
                  </a:lnTo>
                  <a:lnTo>
                    <a:pt x="174" y="214"/>
                  </a:lnTo>
                  <a:lnTo>
                    <a:pt x="165" y="206"/>
                  </a:lnTo>
                  <a:lnTo>
                    <a:pt x="149" y="206"/>
                  </a:lnTo>
                  <a:lnTo>
                    <a:pt x="124" y="206"/>
                  </a:lnTo>
                  <a:lnTo>
                    <a:pt x="116" y="197"/>
                  </a:lnTo>
                  <a:lnTo>
                    <a:pt x="108" y="197"/>
                  </a:lnTo>
                  <a:lnTo>
                    <a:pt x="116" y="197"/>
                  </a:lnTo>
                  <a:lnTo>
                    <a:pt x="132" y="197"/>
                  </a:lnTo>
                  <a:lnTo>
                    <a:pt x="141" y="197"/>
                  </a:lnTo>
                  <a:lnTo>
                    <a:pt x="174" y="206"/>
                  </a:lnTo>
                  <a:lnTo>
                    <a:pt x="190" y="197"/>
                  </a:lnTo>
                  <a:lnTo>
                    <a:pt x="182" y="189"/>
                  </a:lnTo>
                  <a:lnTo>
                    <a:pt x="174" y="181"/>
                  </a:lnTo>
                  <a:lnTo>
                    <a:pt x="182" y="181"/>
                  </a:lnTo>
                  <a:lnTo>
                    <a:pt x="198" y="173"/>
                  </a:lnTo>
                  <a:lnTo>
                    <a:pt x="215" y="181"/>
                  </a:lnTo>
                  <a:lnTo>
                    <a:pt x="215" y="173"/>
                  </a:lnTo>
                  <a:lnTo>
                    <a:pt x="215" y="164"/>
                  </a:lnTo>
                  <a:lnTo>
                    <a:pt x="207" y="156"/>
                  </a:lnTo>
                  <a:lnTo>
                    <a:pt x="215" y="148"/>
                  </a:lnTo>
                  <a:lnTo>
                    <a:pt x="231" y="148"/>
                  </a:lnTo>
                  <a:lnTo>
                    <a:pt x="240" y="140"/>
                  </a:lnTo>
                  <a:lnTo>
                    <a:pt x="256" y="131"/>
                  </a:lnTo>
                  <a:lnTo>
                    <a:pt x="264" y="107"/>
                  </a:lnTo>
                  <a:lnTo>
                    <a:pt x="273" y="98"/>
                  </a:lnTo>
                  <a:lnTo>
                    <a:pt x="289" y="90"/>
                  </a:lnTo>
                  <a:lnTo>
                    <a:pt x="314" y="82"/>
                  </a:lnTo>
                  <a:lnTo>
                    <a:pt x="330" y="74"/>
                  </a:lnTo>
                  <a:lnTo>
                    <a:pt x="355" y="66"/>
                  </a:lnTo>
                  <a:lnTo>
                    <a:pt x="396" y="41"/>
                  </a:lnTo>
                  <a:lnTo>
                    <a:pt x="380" y="33"/>
                  </a:lnTo>
                  <a:lnTo>
                    <a:pt x="413" y="24"/>
                  </a:lnTo>
                  <a:lnTo>
                    <a:pt x="421" y="24"/>
                  </a:lnTo>
                  <a:lnTo>
                    <a:pt x="429" y="16"/>
                  </a:lnTo>
                  <a:lnTo>
                    <a:pt x="421" y="8"/>
                  </a:lnTo>
                  <a:lnTo>
                    <a:pt x="380" y="8"/>
                  </a:lnTo>
                  <a:lnTo>
                    <a:pt x="363" y="8"/>
                  </a:lnTo>
                  <a:lnTo>
                    <a:pt x="339" y="0"/>
                  </a:lnTo>
                  <a:lnTo>
                    <a:pt x="306" y="0"/>
                  </a:lnTo>
                  <a:lnTo>
                    <a:pt x="289" y="8"/>
                  </a:lnTo>
                  <a:lnTo>
                    <a:pt x="273" y="8"/>
                  </a:lnTo>
                  <a:lnTo>
                    <a:pt x="256" y="8"/>
                  </a:lnTo>
                  <a:lnTo>
                    <a:pt x="240" y="8"/>
                  </a:lnTo>
                  <a:lnTo>
                    <a:pt x="223" y="8"/>
                  </a:lnTo>
                  <a:lnTo>
                    <a:pt x="215" y="8"/>
                  </a:lnTo>
                  <a:lnTo>
                    <a:pt x="190" y="8"/>
                  </a:lnTo>
                  <a:lnTo>
                    <a:pt x="165" y="16"/>
                  </a:lnTo>
                  <a:lnTo>
                    <a:pt x="149" y="8"/>
                  </a:lnTo>
                  <a:lnTo>
                    <a:pt x="116" y="16"/>
                  </a:lnTo>
                  <a:lnTo>
                    <a:pt x="99" y="24"/>
                  </a:lnTo>
                  <a:lnTo>
                    <a:pt x="91" y="33"/>
                  </a:lnTo>
                  <a:lnTo>
                    <a:pt x="99" y="49"/>
                  </a:lnTo>
                  <a:lnTo>
                    <a:pt x="116" y="66"/>
                  </a:lnTo>
                  <a:lnTo>
                    <a:pt x="149" y="74"/>
                  </a:lnTo>
                  <a:lnTo>
                    <a:pt x="157" y="82"/>
                  </a:lnTo>
                  <a:lnTo>
                    <a:pt x="149" y="82"/>
                  </a:lnTo>
                  <a:lnTo>
                    <a:pt x="132" y="74"/>
                  </a:lnTo>
                  <a:lnTo>
                    <a:pt x="116" y="74"/>
                  </a:lnTo>
                  <a:lnTo>
                    <a:pt x="91" y="57"/>
                  </a:lnTo>
                  <a:close/>
                </a:path>
              </a:pathLst>
            </a:custGeom>
            <a:solidFill>
              <a:schemeClr val="folHlink">
                <a:alpha val="41960"/>
              </a:schemeClr>
            </a:solidFill>
            <a:ln w="9525">
              <a:noFill/>
              <a:round/>
              <a:headEnd/>
              <a:tailEnd/>
            </a:ln>
          </p:spPr>
          <p:txBody>
            <a:bodyPr/>
            <a:lstStyle/>
            <a:p>
              <a:endParaRPr lang="en-US"/>
            </a:p>
          </p:txBody>
        </p:sp>
        <p:sp>
          <p:nvSpPr>
            <p:cNvPr id="73895" name="Freeform 150"/>
            <p:cNvSpPr>
              <a:spLocks/>
            </p:cNvSpPr>
            <p:nvPr/>
          </p:nvSpPr>
          <p:spPr bwMode="auto">
            <a:xfrm>
              <a:off x="1695" y="1026"/>
              <a:ext cx="878" cy="750"/>
            </a:xfrm>
            <a:custGeom>
              <a:avLst/>
              <a:gdLst>
                <a:gd name="T0" fmla="*/ 931 w 684"/>
                <a:gd name="T1" fmla="*/ 17488 h 585"/>
                <a:gd name="T2" fmla="*/ 9409 w 684"/>
                <a:gd name="T3" fmla="*/ 15659 h 585"/>
                <a:gd name="T4" fmla="*/ 8528 w 684"/>
                <a:gd name="T5" fmla="*/ 12844 h 585"/>
                <a:gd name="T6" fmla="*/ 12283 w 684"/>
                <a:gd name="T7" fmla="*/ 11137 h 585"/>
                <a:gd name="T8" fmla="*/ 17922 w 684"/>
                <a:gd name="T9" fmla="*/ 8299 h 585"/>
                <a:gd name="T10" fmla="*/ 24619 w 684"/>
                <a:gd name="T11" fmla="*/ 8299 h 585"/>
                <a:gd name="T12" fmla="*/ 33141 w 684"/>
                <a:gd name="T13" fmla="*/ 6438 h 585"/>
                <a:gd name="T14" fmla="*/ 38851 w 684"/>
                <a:gd name="T15" fmla="*/ 6438 h 585"/>
                <a:gd name="T16" fmla="*/ 34132 w 684"/>
                <a:gd name="T17" fmla="*/ 3655 h 585"/>
                <a:gd name="T18" fmla="*/ 36882 w 684"/>
                <a:gd name="T19" fmla="*/ 2681 h 585"/>
                <a:gd name="T20" fmla="*/ 47343 w 684"/>
                <a:gd name="T21" fmla="*/ 0 h 585"/>
                <a:gd name="T22" fmla="*/ 53086 w 684"/>
                <a:gd name="T23" fmla="*/ 909 h 585"/>
                <a:gd name="T24" fmla="*/ 55847 w 684"/>
                <a:gd name="T25" fmla="*/ 909 h 585"/>
                <a:gd name="T26" fmla="*/ 69155 w 684"/>
                <a:gd name="T27" fmla="*/ 1869 h 585"/>
                <a:gd name="T28" fmla="*/ 70095 w 684"/>
                <a:gd name="T29" fmla="*/ 3655 h 585"/>
                <a:gd name="T30" fmla="*/ 65349 w 684"/>
                <a:gd name="T31" fmla="*/ 4679 h 585"/>
                <a:gd name="T32" fmla="*/ 57776 w 684"/>
                <a:gd name="T33" fmla="*/ 4679 h 585"/>
                <a:gd name="T34" fmla="*/ 53086 w 684"/>
                <a:gd name="T35" fmla="*/ 6438 h 585"/>
                <a:gd name="T36" fmla="*/ 56852 w 684"/>
                <a:gd name="T37" fmla="*/ 7431 h 585"/>
                <a:gd name="T38" fmla="*/ 61511 w 684"/>
                <a:gd name="T39" fmla="*/ 8299 h 585"/>
                <a:gd name="T40" fmla="*/ 63446 w 684"/>
                <a:gd name="T41" fmla="*/ 7431 h 585"/>
                <a:gd name="T42" fmla="*/ 64416 w 684"/>
                <a:gd name="T43" fmla="*/ 10018 h 585"/>
                <a:gd name="T44" fmla="*/ 68209 w 684"/>
                <a:gd name="T45" fmla="*/ 7431 h 585"/>
                <a:gd name="T46" fmla="*/ 74812 w 684"/>
                <a:gd name="T47" fmla="*/ 8299 h 585"/>
                <a:gd name="T48" fmla="*/ 77725 w 684"/>
                <a:gd name="T49" fmla="*/ 10018 h 585"/>
                <a:gd name="T50" fmla="*/ 70095 w 684"/>
                <a:gd name="T51" fmla="*/ 14706 h 585"/>
                <a:gd name="T52" fmla="*/ 70095 w 684"/>
                <a:gd name="T53" fmla="*/ 16647 h 585"/>
                <a:gd name="T54" fmla="*/ 65349 w 684"/>
                <a:gd name="T55" fmla="*/ 19441 h 585"/>
                <a:gd name="T56" fmla="*/ 68209 w 684"/>
                <a:gd name="T57" fmla="*/ 18373 h 585"/>
                <a:gd name="T58" fmla="*/ 72059 w 684"/>
                <a:gd name="T59" fmla="*/ 17488 h 585"/>
                <a:gd name="T60" fmla="*/ 67179 w 684"/>
                <a:gd name="T61" fmla="*/ 22100 h 585"/>
                <a:gd name="T62" fmla="*/ 66289 w 684"/>
                <a:gd name="T63" fmla="*/ 29504 h 585"/>
                <a:gd name="T64" fmla="*/ 61511 w 684"/>
                <a:gd name="T65" fmla="*/ 32288 h 585"/>
                <a:gd name="T66" fmla="*/ 60678 w 684"/>
                <a:gd name="T67" fmla="*/ 36065 h 585"/>
                <a:gd name="T68" fmla="*/ 61511 w 684"/>
                <a:gd name="T69" fmla="*/ 38871 h 585"/>
                <a:gd name="T70" fmla="*/ 59599 w 684"/>
                <a:gd name="T71" fmla="*/ 36983 h 585"/>
                <a:gd name="T72" fmla="*/ 55847 w 684"/>
                <a:gd name="T73" fmla="*/ 36983 h 585"/>
                <a:gd name="T74" fmla="*/ 60678 w 684"/>
                <a:gd name="T75" fmla="*/ 39731 h 585"/>
                <a:gd name="T76" fmla="*/ 53086 w 684"/>
                <a:gd name="T77" fmla="*/ 43435 h 585"/>
                <a:gd name="T78" fmla="*/ 45458 w 684"/>
                <a:gd name="T79" fmla="*/ 49069 h 585"/>
                <a:gd name="T80" fmla="*/ 39789 w 684"/>
                <a:gd name="T81" fmla="*/ 50832 h 585"/>
                <a:gd name="T82" fmla="*/ 35961 w 684"/>
                <a:gd name="T83" fmla="*/ 55501 h 585"/>
                <a:gd name="T84" fmla="*/ 34132 w 684"/>
                <a:gd name="T85" fmla="*/ 60051 h 585"/>
                <a:gd name="T86" fmla="*/ 32170 w 684"/>
                <a:gd name="T87" fmla="*/ 63678 h 585"/>
                <a:gd name="T88" fmla="*/ 29283 w 684"/>
                <a:gd name="T89" fmla="*/ 64818 h 585"/>
                <a:gd name="T90" fmla="*/ 24619 w 684"/>
                <a:gd name="T91" fmla="*/ 62909 h 585"/>
                <a:gd name="T92" fmla="*/ 23625 w 684"/>
                <a:gd name="T93" fmla="*/ 60051 h 585"/>
                <a:gd name="T94" fmla="*/ 19901 w 684"/>
                <a:gd name="T95" fmla="*/ 49990 h 585"/>
                <a:gd name="T96" fmla="*/ 22711 w 684"/>
                <a:gd name="T97" fmla="*/ 44331 h 585"/>
                <a:gd name="T98" fmla="*/ 23625 w 684"/>
                <a:gd name="T99" fmla="*/ 40671 h 585"/>
                <a:gd name="T100" fmla="*/ 19901 w 684"/>
                <a:gd name="T101" fmla="*/ 38871 h 585"/>
                <a:gd name="T102" fmla="*/ 23625 w 684"/>
                <a:gd name="T103" fmla="*/ 37944 h 585"/>
                <a:gd name="T104" fmla="*/ 18955 w 684"/>
                <a:gd name="T105" fmla="*/ 37944 h 585"/>
                <a:gd name="T106" fmla="*/ 18955 w 684"/>
                <a:gd name="T107" fmla="*/ 34208 h 585"/>
                <a:gd name="T108" fmla="*/ 16138 w 684"/>
                <a:gd name="T109" fmla="*/ 25822 h 585"/>
                <a:gd name="T110" fmla="*/ 8528 w 684"/>
                <a:gd name="T111" fmla="*/ 24924 h 585"/>
                <a:gd name="T112" fmla="*/ 2874 w 684"/>
                <a:gd name="T113" fmla="*/ 23992 h 585"/>
                <a:gd name="T114" fmla="*/ 1906 w 684"/>
                <a:gd name="T115" fmla="*/ 22100 h 585"/>
                <a:gd name="T116" fmla="*/ 5645 w 684"/>
                <a:gd name="T117" fmla="*/ 21169 h 585"/>
                <a:gd name="T118" fmla="*/ 9409 w 684"/>
                <a:gd name="T119" fmla="*/ 21169 h 585"/>
                <a:gd name="T120" fmla="*/ 8528 w 684"/>
                <a:gd name="T121" fmla="*/ 19441 h 585"/>
                <a:gd name="T122" fmla="*/ 5645 w 684"/>
                <a:gd name="T123" fmla="*/ 20285 h 585"/>
                <a:gd name="T124" fmla="*/ 1906 w 684"/>
                <a:gd name="T125" fmla="*/ 19441 h 58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84"/>
                <a:gd name="T190" fmla="*/ 0 h 585"/>
                <a:gd name="T191" fmla="*/ 684 w 684"/>
                <a:gd name="T192" fmla="*/ 585 h 58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84" h="585">
                  <a:moveTo>
                    <a:pt x="0" y="173"/>
                  </a:moveTo>
                  <a:lnTo>
                    <a:pt x="0" y="164"/>
                  </a:lnTo>
                  <a:lnTo>
                    <a:pt x="8" y="156"/>
                  </a:lnTo>
                  <a:lnTo>
                    <a:pt x="41" y="156"/>
                  </a:lnTo>
                  <a:lnTo>
                    <a:pt x="58" y="140"/>
                  </a:lnTo>
                  <a:lnTo>
                    <a:pt x="82" y="140"/>
                  </a:lnTo>
                  <a:lnTo>
                    <a:pt x="91" y="131"/>
                  </a:lnTo>
                  <a:lnTo>
                    <a:pt x="91" y="123"/>
                  </a:lnTo>
                  <a:lnTo>
                    <a:pt x="74" y="115"/>
                  </a:lnTo>
                  <a:lnTo>
                    <a:pt x="74" y="107"/>
                  </a:lnTo>
                  <a:lnTo>
                    <a:pt x="82" y="107"/>
                  </a:lnTo>
                  <a:lnTo>
                    <a:pt x="107" y="99"/>
                  </a:lnTo>
                  <a:lnTo>
                    <a:pt x="123" y="99"/>
                  </a:lnTo>
                  <a:lnTo>
                    <a:pt x="148" y="82"/>
                  </a:lnTo>
                  <a:lnTo>
                    <a:pt x="156" y="74"/>
                  </a:lnTo>
                  <a:lnTo>
                    <a:pt x="214" y="57"/>
                  </a:lnTo>
                  <a:lnTo>
                    <a:pt x="222" y="57"/>
                  </a:lnTo>
                  <a:lnTo>
                    <a:pt x="214" y="74"/>
                  </a:lnTo>
                  <a:lnTo>
                    <a:pt x="255" y="74"/>
                  </a:lnTo>
                  <a:lnTo>
                    <a:pt x="255" y="66"/>
                  </a:lnTo>
                  <a:lnTo>
                    <a:pt x="288" y="57"/>
                  </a:lnTo>
                  <a:lnTo>
                    <a:pt x="288" y="49"/>
                  </a:lnTo>
                  <a:lnTo>
                    <a:pt x="313" y="74"/>
                  </a:lnTo>
                  <a:lnTo>
                    <a:pt x="338" y="57"/>
                  </a:lnTo>
                  <a:lnTo>
                    <a:pt x="330" y="57"/>
                  </a:lnTo>
                  <a:lnTo>
                    <a:pt x="305" y="41"/>
                  </a:lnTo>
                  <a:lnTo>
                    <a:pt x="297" y="33"/>
                  </a:lnTo>
                  <a:lnTo>
                    <a:pt x="297" y="24"/>
                  </a:lnTo>
                  <a:lnTo>
                    <a:pt x="305" y="24"/>
                  </a:lnTo>
                  <a:lnTo>
                    <a:pt x="321" y="24"/>
                  </a:lnTo>
                  <a:lnTo>
                    <a:pt x="330" y="16"/>
                  </a:lnTo>
                  <a:lnTo>
                    <a:pt x="363" y="16"/>
                  </a:lnTo>
                  <a:lnTo>
                    <a:pt x="412" y="0"/>
                  </a:lnTo>
                  <a:lnTo>
                    <a:pt x="429" y="8"/>
                  </a:lnTo>
                  <a:lnTo>
                    <a:pt x="445" y="8"/>
                  </a:lnTo>
                  <a:lnTo>
                    <a:pt x="462" y="8"/>
                  </a:lnTo>
                  <a:lnTo>
                    <a:pt x="486" y="0"/>
                  </a:lnTo>
                  <a:lnTo>
                    <a:pt x="495" y="8"/>
                  </a:lnTo>
                  <a:lnTo>
                    <a:pt x="486" y="8"/>
                  </a:lnTo>
                  <a:lnTo>
                    <a:pt x="561" y="8"/>
                  </a:lnTo>
                  <a:lnTo>
                    <a:pt x="585" y="8"/>
                  </a:lnTo>
                  <a:lnTo>
                    <a:pt x="602" y="16"/>
                  </a:lnTo>
                  <a:lnTo>
                    <a:pt x="602" y="24"/>
                  </a:lnTo>
                  <a:lnTo>
                    <a:pt x="577" y="33"/>
                  </a:lnTo>
                  <a:lnTo>
                    <a:pt x="610" y="33"/>
                  </a:lnTo>
                  <a:lnTo>
                    <a:pt x="610" y="41"/>
                  </a:lnTo>
                  <a:lnTo>
                    <a:pt x="585" y="41"/>
                  </a:lnTo>
                  <a:lnTo>
                    <a:pt x="569" y="41"/>
                  </a:lnTo>
                  <a:lnTo>
                    <a:pt x="552" y="41"/>
                  </a:lnTo>
                  <a:lnTo>
                    <a:pt x="528" y="41"/>
                  </a:lnTo>
                  <a:lnTo>
                    <a:pt x="503" y="41"/>
                  </a:lnTo>
                  <a:lnTo>
                    <a:pt x="470" y="41"/>
                  </a:lnTo>
                  <a:lnTo>
                    <a:pt x="478" y="57"/>
                  </a:lnTo>
                  <a:lnTo>
                    <a:pt x="462" y="57"/>
                  </a:lnTo>
                  <a:lnTo>
                    <a:pt x="453" y="74"/>
                  </a:lnTo>
                  <a:lnTo>
                    <a:pt x="462" y="74"/>
                  </a:lnTo>
                  <a:lnTo>
                    <a:pt x="495" y="66"/>
                  </a:lnTo>
                  <a:lnTo>
                    <a:pt x="511" y="66"/>
                  </a:lnTo>
                  <a:lnTo>
                    <a:pt x="536" y="74"/>
                  </a:lnTo>
                  <a:lnTo>
                    <a:pt x="544" y="66"/>
                  </a:lnTo>
                  <a:lnTo>
                    <a:pt x="552" y="66"/>
                  </a:lnTo>
                  <a:lnTo>
                    <a:pt x="552" y="82"/>
                  </a:lnTo>
                  <a:lnTo>
                    <a:pt x="552" y="90"/>
                  </a:lnTo>
                  <a:lnTo>
                    <a:pt x="561" y="90"/>
                  </a:lnTo>
                  <a:lnTo>
                    <a:pt x="569" y="82"/>
                  </a:lnTo>
                  <a:lnTo>
                    <a:pt x="585" y="66"/>
                  </a:lnTo>
                  <a:lnTo>
                    <a:pt x="594" y="66"/>
                  </a:lnTo>
                  <a:lnTo>
                    <a:pt x="602" y="74"/>
                  </a:lnTo>
                  <a:lnTo>
                    <a:pt x="618" y="74"/>
                  </a:lnTo>
                  <a:lnTo>
                    <a:pt x="651" y="74"/>
                  </a:lnTo>
                  <a:lnTo>
                    <a:pt x="676" y="82"/>
                  </a:lnTo>
                  <a:lnTo>
                    <a:pt x="684" y="90"/>
                  </a:lnTo>
                  <a:lnTo>
                    <a:pt x="676" y="90"/>
                  </a:lnTo>
                  <a:lnTo>
                    <a:pt x="660" y="99"/>
                  </a:lnTo>
                  <a:lnTo>
                    <a:pt x="635" y="115"/>
                  </a:lnTo>
                  <a:lnTo>
                    <a:pt x="610" y="131"/>
                  </a:lnTo>
                  <a:lnTo>
                    <a:pt x="627" y="140"/>
                  </a:lnTo>
                  <a:lnTo>
                    <a:pt x="618" y="140"/>
                  </a:lnTo>
                  <a:lnTo>
                    <a:pt x="610" y="148"/>
                  </a:lnTo>
                  <a:lnTo>
                    <a:pt x="585" y="156"/>
                  </a:lnTo>
                  <a:lnTo>
                    <a:pt x="569" y="164"/>
                  </a:lnTo>
                  <a:lnTo>
                    <a:pt x="569" y="173"/>
                  </a:lnTo>
                  <a:lnTo>
                    <a:pt x="577" y="173"/>
                  </a:lnTo>
                  <a:lnTo>
                    <a:pt x="594" y="164"/>
                  </a:lnTo>
                  <a:lnTo>
                    <a:pt x="610" y="156"/>
                  </a:lnTo>
                  <a:lnTo>
                    <a:pt x="627" y="156"/>
                  </a:lnTo>
                  <a:lnTo>
                    <a:pt x="618" y="164"/>
                  </a:lnTo>
                  <a:lnTo>
                    <a:pt x="602" y="181"/>
                  </a:lnTo>
                  <a:lnTo>
                    <a:pt x="585" y="197"/>
                  </a:lnTo>
                  <a:lnTo>
                    <a:pt x="569" y="214"/>
                  </a:lnTo>
                  <a:lnTo>
                    <a:pt x="577" y="230"/>
                  </a:lnTo>
                  <a:lnTo>
                    <a:pt x="577" y="263"/>
                  </a:lnTo>
                  <a:lnTo>
                    <a:pt x="569" y="272"/>
                  </a:lnTo>
                  <a:lnTo>
                    <a:pt x="561" y="280"/>
                  </a:lnTo>
                  <a:lnTo>
                    <a:pt x="536" y="288"/>
                  </a:lnTo>
                  <a:lnTo>
                    <a:pt x="519" y="296"/>
                  </a:lnTo>
                  <a:lnTo>
                    <a:pt x="528" y="321"/>
                  </a:lnTo>
                  <a:lnTo>
                    <a:pt x="544" y="329"/>
                  </a:lnTo>
                  <a:lnTo>
                    <a:pt x="536" y="346"/>
                  </a:lnTo>
                  <a:lnTo>
                    <a:pt x="528" y="346"/>
                  </a:lnTo>
                  <a:lnTo>
                    <a:pt x="519" y="329"/>
                  </a:lnTo>
                  <a:lnTo>
                    <a:pt x="519" y="346"/>
                  </a:lnTo>
                  <a:lnTo>
                    <a:pt x="511" y="346"/>
                  </a:lnTo>
                  <a:lnTo>
                    <a:pt x="486" y="329"/>
                  </a:lnTo>
                  <a:lnTo>
                    <a:pt x="486" y="338"/>
                  </a:lnTo>
                  <a:lnTo>
                    <a:pt x="495" y="346"/>
                  </a:lnTo>
                  <a:lnTo>
                    <a:pt x="528" y="354"/>
                  </a:lnTo>
                  <a:lnTo>
                    <a:pt x="519" y="362"/>
                  </a:lnTo>
                  <a:lnTo>
                    <a:pt x="478" y="371"/>
                  </a:lnTo>
                  <a:lnTo>
                    <a:pt x="462" y="387"/>
                  </a:lnTo>
                  <a:lnTo>
                    <a:pt x="420" y="420"/>
                  </a:lnTo>
                  <a:lnTo>
                    <a:pt x="404" y="437"/>
                  </a:lnTo>
                  <a:lnTo>
                    <a:pt x="396" y="437"/>
                  </a:lnTo>
                  <a:lnTo>
                    <a:pt x="379" y="445"/>
                  </a:lnTo>
                  <a:lnTo>
                    <a:pt x="363" y="453"/>
                  </a:lnTo>
                  <a:lnTo>
                    <a:pt x="346" y="453"/>
                  </a:lnTo>
                  <a:lnTo>
                    <a:pt x="321" y="478"/>
                  </a:lnTo>
                  <a:lnTo>
                    <a:pt x="313" y="494"/>
                  </a:lnTo>
                  <a:lnTo>
                    <a:pt x="313" y="502"/>
                  </a:lnTo>
                  <a:lnTo>
                    <a:pt x="297" y="535"/>
                  </a:lnTo>
                  <a:lnTo>
                    <a:pt x="288" y="560"/>
                  </a:lnTo>
                  <a:lnTo>
                    <a:pt x="280" y="568"/>
                  </a:lnTo>
                  <a:lnTo>
                    <a:pt x="272" y="585"/>
                  </a:lnTo>
                  <a:lnTo>
                    <a:pt x="255" y="585"/>
                  </a:lnTo>
                  <a:lnTo>
                    <a:pt x="255" y="577"/>
                  </a:lnTo>
                  <a:lnTo>
                    <a:pt x="239" y="560"/>
                  </a:lnTo>
                  <a:lnTo>
                    <a:pt x="231" y="560"/>
                  </a:lnTo>
                  <a:lnTo>
                    <a:pt x="214" y="560"/>
                  </a:lnTo>
                  <a:lnTo>
                    <a:pt x="206" y="560"/>
                  </a:lnTo>
                  <a:lnTo>
                    <a:pt x="206" y="535"/>
                  </a:lnTo>
                  <a:lnTo>
                    <a:pt x="198" y="494"/>
                  </a:lnTo>
                  <a:lnTo>
                    <a:pt x="181" y="478"/>
                  </a:lnTo>
                  <a:lnTo>
                    <a:pt x="173" y="445"/>
                  </a:lnTo>
                  <a:lnTo>
                    <a:pt x="173" y="420"/>
                  </a:lnTo>
                  <a:lnTo>
                    <a:pt x="181" y="404"/>
                  </a:lnTo>
                  <a:lnTo>
                    <a:pt x="198" y="395"/>
                  </a:lnTo>
                  <a:lnTo>
                    <a:pt x="206" y="387"/>
                  </a:lnTo>
                  <a:lnTo>
                    <a:pt x="214" y="371"/>
                  </a:lnTo>
                  <a:lnTo>
                    <a:pt x="206" y="362"/>
                  </a:lnTo>
                  <a:lnTo>
                    <a:pt x="189" y="362"/>
                  </a:lnTo>
                  <a:lnTo>
                    <a:pt x="173" y="346"/>
                  </a:lnTo>
                  <a:lnTo>
                    <a:pt x="206" y="346"/>
                  </a:lnTo>
                  <a:lnTo>
                    <a:pt x="206" y="338"/>
                  </a:lnTo>
                  <a:lnTo>
                    <a:pt x="189" y="321"/>
                  </a:lnTo>
                  <a:lnTo>
                    <a:pt x="173" y="338"/>
                  </a:lnTo>
                  <a:lnTo>
                    <a:pt x="165" y="338"/>
                  </a:lnTo>
                  <a:lnTo>
                    <a:pt x="165" y="329"/>
                  </a:lnTo>
                  <a:lnTo>
                    <a:pt x="165" y="321"/>
                  </a:lnTo>
                  <a:lnTo>
                    <a:pt x="165" y="305"/>
                  </a:lnTo>
                  <a:lnTo>
                    <a:pt x="173" y="288"/>
                  </a:lnTo>
                  <a:lnTo>
                    <a:pt x="165" y="263"/>
                  </a:lnTo>
                  <a:lnTo>
                    <a:pt x="140" y="230"/>
                  </a:lnTo>
                  <a:lnTo>
                    <a:pt x="115" y="230"/>
                  </a:lnTo>
                  <a:lnTo>
                    <a:pt x="99" y="222"/>
                  </a:lnTo>
                  <a:lnTo>
                    <a:pt x="74" y="222"/>
                  </a:lnTo>
                  <a:lnTo>
                    <a:pt x="49" y="222"/>
                  </a:lnTo>
                  <a:lnTo>
                    <a:pt x="25" y="222"/>
                  </a:lnTo>
                  <a:lnTo>
                    <a:pt x="25" y="214"/>
                  </a:lnTo>
                  <a:lnTo>
                    <a:pt x="8" y="197"/>
                  </a:lnTo>
                  <a:lnTo>
                    <a:pt x="16" y="197"/>
                  </a:lnTo>
                  <a:lnTo>
                    <a:pt x="25" y="189"/>
                  </a:lnTo>
                  <a:lnTo>
                    <a:pt x="41" y="189"/>
                  </a:lnTo>
                  <a:lnTo>
                    <a:pt x="49" y="189"/>
                  </a:lnTo>
                  <a:lnTo>
                    <a:pt x="66" y="189"/>
                  </a:lnTo>
                  <a:lnTo>
                    <a:pt x="82" y="189"/>
                  </a:lnTo>
                  <a:lnTo>
                    <a:pt x="82" y="181"/>
                  </a:lnTo>
                  <a:lnTo>
                    <a:pt x="74" y="173"/>
                  </a:lnTo>
                  <a:lnTo>
                    <a:pt x="66" y="173"/>
                  </a:lnTo>
                  <a:lnTo>
                    <a:pt x="58" y="181"/>
                  </a:lnTo>
                  <a:lnTo>
                    <a:pt x="49" y="181"/>
                  </a:lnTo>
                  <a:lnTo>
                    <a:pt x="41" y="189"/>
                  </a:lnTo>
                  <a:lnTo>
                    <a:pt x="16" y="173"/>
                  </a:lnTo>
                  <a:lnTo>
                    <a:pt x="0" y="173"/>
                  </a:lnTo>
                  <a:close/>
                </a:path>
              </a:pathLst>
            </a:custGeom>
            <a:solidFill>
              <a:schemeClr val="folHlink">
                <a:alpha val="41960"/>
              </a:schemeClr>
            </a:solidFill>
            <a:ln w="9525">
              <a:noFill/>
              <a:round/>
              <a:headEnd/>
              <a:tailEnd/>
            </a:ln>
          </p:spPr>
          <p:txBody>
            <a:bodyPr/>
            <a:lstStyle/>
            <a:p>
              <a:endParaRPr lang="en-US"/>
            </a:p>
          </p:txBody>
        </p:sp>
        <p:sp>
          <p:nvSpPr>
            <p:cNvPr id="73896" name="Freeform 151"/>
            <p:cNvSpPr>
              <a:spLocks/>
            </p:cNvSpPr>
            <p:nvPr/>
          </p:nvSpPr>
          <p:spPr bwMode="auto">
            <a:xfrm>
              <a:off x="1313" y="1321"/>
              <a:ext cx="53" cy="22"/>
            </a:xfrm>
            <a:custGeom>
              <a:avLst/>
              <a:gdLst>
                <a:gd name="T0" fmla="*/ 5418 w 41"/>
                <a:gd name="T1" fmla="*/ 2249 h 17"/>
                <a:gd name="T2" fmla="*/ 3242 w 41"/>
                <a:gd name="T3" fmla="*/ 2249 h 17"/>
                <a:gd name="T4" fmla="*/ 1033 w 41"/>
                <a:gd name="T5" fmla="*/ 2249 h 17"/>
                <a:gd name="T6" fmla="*/ 0 w 41"/>
                <a:gd name="T7" fmla="*/ 2249 h 17"/>
                <a:gd name="T8" fmla="*/ 1033 w 41"/>
                <a:gd name="T9" fmla="*/ 0 h 17"/>
                <a:gd name="T10" fmla="*/ 2106 w 41"/>
                <a:gd name="T11" fmla="*/ 0 h 17"/>
                <a:gd name="T12" fmla="*/ 4368 w 41"/>
                <a:gd name="T13" fmla="*/ 0 h 17"/>
                <a:gd name="T14" fmla="*/ 5418 w 41"/>
                <a:gd name="T15" fmla="*/ 1281 h 17"/>
                <a:gd name="T16" fmla="*/ 5418 w 41"/>
                <a:gd name="T17" fmla="*/ 2249 h 17"/>
                <a:gd name="T18" fmla="*/ 5418 w 41"/>
                <a:gd name="T19" fmla="*/ 2249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17"/>
                <a:gd name="T32" fmla="*/ 41 w 4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17">
                  <a:moveTo>
                    <a:pt x="41" y="17"/>
                  </a:moveTo>
                  <a:lnTo>
                    <a:pt x="25" y="17"/>
                  </a:lnTo>
                  <a:lnTo>
                    <a:pt x="8" y="17"/>
                  </a:lnTo>
                  <a:lnTo>
                    <a:pt x="0" y="17"/>
                  </a:lnTo>
                  <a:lnTo>
                    <a:pt x="8" y="0"/>
                  </a:lnTo>
                  <a:lnTo>
                    <a:pt x="16" y="0"/>
                  </a:lnTo>
                  <a:lnTo>
                    <a:pt x="33" y="0"/>
                  </a:lnTo>
                  <a:lnTo>
                    <a:pt x="41" y="9"/>
                  </a:lnTo>
                  <a:lnTo>
                    <a:pt x="41" y="17"/>
                  </a:lnTo>
                  <a:close/>
                </a:path>
              </a:pathLst>
            </a:custGeom>
            <a:solidFill>
              <a:schemeClr val="folHlink">
                <a:alpha val="41960"/>
              </a:schemeClr>
            </a:solidFill>
            <a:ln w="9525">
              <a:noFill/>
              <a:round/>
              <a:headEnd/>
              <a:tailEnd/>
            </a:ln>
          </p:spPr>
          <p:txBody>
            <a:bodyPr/>
            <a:lstStyle/>
            <a:p>
              <a:endParaRPr lang="en-US"/>
            </a:p>
          </p:txBody>
        </p:sp>
        <p:sp>
          <p:nvSpPr>
            <p:cNvPr id="73897" name="Freeform 152"/>
            <p:cNvSpPr>
              <a:spLocks/>
            </p:cNvSpPr>
            <p:nvPr/>
          </p:nvSpPr>
          <p:spPr bwMode="auto">
            <a:xfrm>
              <a:off x="1356" y="1248"/>
              <a:ext cx="52" cy="20"/>
            </a:xfrm>
            <a:custGeom>
              <a:avLst/>
              <a:gdLst>
                <a:gd name="T0" fmla="*/ 3771 w 41"/>
                <a:gd name="T1" fmla="*/ 530 h 16"/>
                <a:gd name="T2" fmla="*/ 2344 w 41"/>
                <a:gd name="T3" fmla="*/ 1102 h 16"/>
                <a:gd name="T4" fmla="*/ 714 w 41"/>
                <a:gd name="T5" fmla="*/ 1102 h 16"/>
                <a:gd name="T6" fmla="*/ 0 w 41"/>
                <a:gd name="T7" fmla="*/ 530 h 16"/>
                <a:gd name="T8" fmla="*/ 714 w 41"/>
                <a:gd name="T9" fmla="*/ 0 h 16"/>
                <a:gd name="T10" fmla="*/ 1457 w 41"/>
                <a:gd name="T11" fmla="*/ 530 h 16"/>
                <a:gd name="T12" fmla="*/ 2344 w 41"/>
                <a:gd name="T13" fmla="*/ 530 h 16"/>
                <a:gd name="T14" fmla="*/ 3011 w 41"/>
                <a:gd name="T15" fmla="*/ 530 h 16"/>
                <a:gd name="T16" fmla="*/ 3771 w 41"/>
                <a:gd name="T17" fmla="*/ 53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6"/>
                <a:gd name="T29" fmla="*/ 41 w 4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6">
                  <a:moveTo>
                    <a:pt x="41" y="8"/>
                  </a:moveTo>
                  <a:lnTo>
                    <a:pt x="25" y="16"/>
                  </a:lnTo>
                  <a:lnTo>
                    <a:pt x="8" y="16"/>
                  </a:lnTo>
                  <a:lnTo>
                    <a:pt x="0" y="8"/>
                  </a:lnTo>
                  <a:lnTo>
                    <a:pt x="8" y="0"/>
                  </a:lnTo>
                  <a:lnTo>
                    <a:pt x="16" y="8"/>
                  </a:lnTo>
                  <a:lnTo>
                    <a:pt x="25" y="8"/>
                  </a:lnTo>
                  <a:lnTo>
                    <a:pt x="33" y="8"/>
                  </a:lnTo>
                  <a:lnTo>
                    <a:pt x="41" y="8"/>
                  </a:lnTo>
                  <a:close/>
                </a:path>
              </a:pathLst>
            </a:custGeom>
            <a:solidFill>
              <a:schemeClr val="folHlink">
                <a:alpha val="41960"/>
              </a:schemeClr>
            </a:solidFill>
            <a:ln w="9525">
              <a:noFill/>
              <a:round/>
              <a:headEnd/>
              <a:tailEnd/>
            </a:ln>
          </p:spPr>
          <p:txBody>
            <a:bodyPr/>
            <a:lstStyle/>
            <a:p>
              <a:endParaRPr lang="en-US"/>
            </a:p>
          </p:txBody>
        </p:sp>
        <p:sp>
          <p:nvSpPr>
            <p:cNvPr id="73898" name="Freeform 153"/>
            <p:cNvSpPr>
              <a:spLocks/>
            </p:cNvSpPr>
            <p:nvPr/>
          </p:nvSpPr>
          <p:spPr bwMode="auto">
            <a:xfrm>
              <a:off x="1695" y="2759"/>
              <a:ext cx="10" cy="10"/>
            </a:xfrm>
            <a:custGeom>
              <a:avLst/>
              <a:gdLst>
                <a:gd name="T0" fmla="*/ 0 w 8"/>
                <a:gd name="T1" fmla="*/ 530 h 8"/>
                <a:gd name="T2" fmla="*/ 530 w 8"/>
                <a:gd name="T3" fmla="*/ 530 h 8"/>
                <a:gd name="T4" fmla="*/ 530 w 8"/>
                <a:gd name="T5" fmla="*/ 0 h 8"/>
                <a:gd name="T6" fmla="*/ 530 w 8"/>
                <a:gd name="T7" fmla="*/ 0 h 8"/>
                <a:gd name="T8" fmla="*/ 530 w 8"/>
                <a:gd name="T9" fmla="*/ 0 h 8"/>
                <a:gd name="T10" fmla="*/ 0 w 8"/>
                <a:gd name="T11" fmla="*/ 53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8"/>
                  </a:moveTo>
                  <a:lnTo>
                    <a:pt x="8" y="8"/>
                  </a:lnTo>
                  <a:lnTo>
                    <a:pt x="8" y="0"/>
                  </a:lnTo>
                  <a:lnTo>
                    <a:pt x="0" y="8"/>
                  </a:lnTo>
                  <a:close/>
                </a:path>
              </a:pathLst>
            </a:custGeom>
            <a:solidFill>
              <a:schemeClr val="folHlink">
                <a:alpha val="41960"/>
              </a:schemeClr>
            </a:solidFill>
            <a:ln w="9525">
              <a:noFill/>
              <a:round/>
              <a:headEnd/>
              <a:tailEnd/>
            </a:ln>
          </p:spPr>
          <p:txBody>
            <a:bodyPr/>
            <a:lstStyle/>
            <a:p>
              <a:endParaRPr lang="en-US"/>
            </a:p>
          </p:txBody>
        </p:sp>
        <p:sp>
          <p:nvSpPr>
            <p:cNvPr id="73899" name="Freeform 154"/>
            <p:cNvSpPr>
              <a:spLocks/>
            </p:cNvSpPr>
            <p:nvPr/>
          </p:nvSpPr>
          <p:spPr bwMode="auto">
            <a:xfrm>
              <a:off x="1388" y="1628"/>
              <a:ext cx="105" cy="53"/>
            </a:xfrm>
            <a:custGeom>
              <a:avLst/>
              <a:gdLst>
                <a:gd name="T0" fmla="*/ 4527 w 82"/>
                <a:gd name="T1" fmla="*/ 0 h 41"/>
                <a:gd name="T2" fmla="*/ 5413 w 82"/>
                <a:gd name="T3" fmla="*/ 1033 h 41"/>
                <a:gd name="T4" fmla="*/ 7291 w 82"/>
                <a:gd name="T5" fmla="*/ 1033 h 41"/>
                <a:gd name="T6" fmla="*/ 7291 w 82"/>
                <a:gd name="T7" fmla="*/ 3158 h 41"/>
                <a:gd name="T8" fmla="*/ 8989 w 82"/>
                <a:gd name="T9" fmla="*/ 3158 h 41"/>
                <a:gd name="T10" fmla="*/ 8989 w 82"/>
                <a:gd name="T11" fmla="*/ 4191 h 41"/>
                <a:gd name="T12" fmla="*/ 7291 w 82"/>
                <a:gd name="T13" fmla="*/ 4191 h 41"/>
                <a:gd name="T14" fmla="*/ 5413 w 82"/>
                <a:gd name="T15" fmla="*/ 3158 h 41"/>
                <a:gd name="T16" fmla="*/ 4527 w 82"/>
                <a:gd name="T17" fmla="*/ 3158 h 41"/>
                <a:gd name="T18" fmla="*/ 3624 w 82"/>
                <a:gd name="T19" fmla="*/ 4191 h 41"/>
                <a:gd name="T20" fmla="*/ 1726 w 82"/>
                <a:gd name="T21" fmla="*/ 5418 h 41"/>
                <a:gd name="T22" fmla="*/ 1726 w 82"/>
                <a:gd name="T23" fmla="*/ 4191 h 41"/>
                <a:gd name="T24" fmla="*/ 0 w 82"/>
                <a:gd name="T25" fmla="*/ 5418 h 41"/>
                <a:gd name="T26" fmla="*/ 0 w 82"/>
                <a:gd name="T27" fmla="*/ 4191 h 41"/>
                <a:gd name="T28" fmla="*/ 1726 w 82"/>
                <a:gd name="T29" fmla="*/ 3158 h 41"/>
                <a:gd name="T30" fmla="*/ 2652 w 82"/>
                <a:gd name="T31" fmla="*/ 0 h 41"/>
                <a:gd name="T32" fmla="*/ 4527 w 82"/>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41"/>
                <a:gd name="T53" fmla="*/ 82 w 82"/>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41">
                  <a:moveTo>
                    <a:pt x="41" y="0"/>
                  </a:moveTo>
                  <a:lnTo>
                    <a:pt x="49" y="8"/>
                  </a:lnTo>
                  <a:lnTo>
                    <a:pt x="66" y="8"/>
                  </a:lnTo>
                  <a:lnTo>
                    <a:pt x="66" y="24"/>
                  </a:lnTo>
                  <a:lnTo>
                    <a:pt x="82" y="24"/>
                  </a:lnTo>
                  <a:lnTo>
                    <a:pt x="82" y="32"/>
                  </a:lnTo>
                  <a:lnTo>
                    <a:pt x="66" y="32"/>
                  </a:lnTo>
                  <a:lnTo>
                    <a:pt x="49" y="24"/>
                  </a:lnTo>
                  <a:lnTo>
                    <a:pt x="41" y="24"/>
                  </a:lnTo>
                  <a:lnTo>
                    <a:pt x="33" y="32"/>
                  </a:lnTo>
                  <a:lnTo>
                    <a:pt x="16" y="41"/>
                  </a:lnTo>
                  <a:lnTo>
                    <a:pt x="16" y="32"/>
                  </a:lnTo>
                  <a:lnTo>
                    <a:pt x="0" y="41"/>
                  </a:lnTo>
                  <a:lnTo>
                    <a:pt x="0" y="32"/>
                  </a:lnTo>
                  <a:lnTo>
                    <a:pt x="16" y="24"/>
                  </a:lnTo>
                  <a:lnTo>
                    <a:pt x="24" y="0"/>
                  </a:lnTo>
                  <a:lnTo>
                    <a:pt x="41" y="0"/>
                  </a:lnTo>
                  <a:close/>
                </a:path>
              </a:pathLst>
            </a:custGeom>
            <a:solidFill>
              <a:schemeClr val="folHlink">
                <a:alpha val="41960"/>
              </a:schemeClr>
            </a:solidFill>
            <a:ln w="9525">
              <a:noFill/>
              <a:round/>
              <a:headEnd/>
              <a:tailEnd/>
            </a:ln>
          </p:spPr>
          <p:txBody>
            <a:bodyPr/>
            <a:lstStyle/>
            <a:p>
              <a:endParaRPr lang="en-US"/>
            </a:p>
          </p:txBody>
        </p:sp>
        <p:sp>
          <p:nvSpPr>
            <p:cNvPr id="73900" name="Freeform 155"/>
            <p:cNvSpPr>
              <a:spLocks/>
            </p:cNvSpPr>
            <p:nvPr/>
          </p:nvSpPr>
          <p:spPr bwMode="auto">
            <a:xfrm>
              <a:off x="1493" y="1681"/>
              <a:ext cx="22" cy="21"/>
            </a:xfrm>
            <a:custGeom>
              <a:avLst/>
              <a:gdLst>
                <a:gd name="T0" fmla="*/ 0 w 17"/>
                <a:gd name="T1" fmla="*/ 0 h 16"/>
                <a:gd name="T2" fmla="*/ 1038 w 17"/>
                <a:gd name="T3" fmla="*/ 0 h 16"/>
                <a:gd name="T4" fmla="*/ 2249 w 17"/>
                <a:gd name="T5" fmla="*/ 1410 h 16"/>
                <a:gd name="T6" fmla="*/ 1038 w 17"/>
                <a:gd name="T7" fmla="*/ 2865 h 16"/>
                <a:gd name="T8" fmla="*/ 0 w 17"/>
                <a:gd name="T9" fmla="*/ 2865 h 16"/>
                <a:gd name="T10" fmla="*/ 0 w 17"/>
                <a:gd name="T11" fmla="*/ 0 h 16"/>
                <a:gd name="T12" fmla="*/ 0 60000 65536"/>
                <a:gd name="T13" fmla="*/ 0 60000 65536"/>
                <a:gd name="T14" fmla="*/ 0 60000 65536"/>
                <a:gd name="T15" fmla="*/ 0 60000 65536"/>
                <a:gd name="T16" fmla="*/ 0 60000 65536"/>
                <a:gd name="T17" fmla="*/ 0 60000 65536"/>
                <a:gd name="T18" fmla="*/ 0 w 17"/>
                <a:gd name="T19" fmla="*/ 0 h 16"/>
                <a:gd name="T20" fmla="*/ 17 w 17"/>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7" h="16">
                  <a:moveTo>
                    <a:pt x="0" y="0"/>
                  </a:moveTo>
                  <a:lnTo>
                    <a:pt x="8" y="0"/>
                  </a:lnTo>
                  <a:lnTo>
                    <a:pt x="17" y="8"/>
                  </a:lnTo>
                  <a:lnTo>
                    <a:pt x="8" y="16"/>
                  </a:lnTo>
                  <a:lnTo>
                    <a:pt x="0" y="16"/>
                  </a:lnTo>
                  <a:lnTo>
                    <a:pt x="0" y="0"/>
                  </a:lnTo>
                  <a:close/>
                </a:path>
              </a:pathLst>
            </a:custGeom>
            <a:solidFill>
              <a:schemeClr val="folHlink">
                <a:alpha val="41960"/>
              </a:schemeClr>
            </a:solidFill>
            <a:ln w="9525">
              <a:noFill/>
              <a:round/>
              <a:headEnd/>
              <a:tailEnd/>
            </a:ln>
          </p:spPr>
          <p:txBody>
            <a:bodyPr/>
            <a:lstStyle/>
            <a:p>
              <a:endParaRPr lang="en-US"/>
            </a:p>
          </p:txBody>
        </p:sp>
        <p:sp>
          <p:nvSpPr>
            <p:cNvPr id="73901" name="Freeform 156"/>
            <p:cNvSpPr>
              <a:spLocks/>
            </p:cNvSpPr>
            <p:nvPr/>
          </p:nvSpPr>
          <p:spPr bwMode="auto">
            <a:xfrm>
              <a:off x="1398" y="1363"/>
              <a:ext cx="402" cy="360"/>
            </a:xfrm>
            <a:custGeom>
              <a:avLst/>
              <a:gdLst>
                <a:gd name="T0" fmla="*/ 14353 w 313"/>
                <a:gd name="T1" fmla="*/ 11957 h 281"/>
                <a:gd name="T2" fmla="*/ 16251 w 313"/>
                <a:gd name="T3" fmla="*/ 11957 h 281"/>
                <a:gd name="T4" fmla="*/ 19102 w 313"/>
                <a:gd name="T5" fmla="*/ 14613 h 281"/>
                <a:gd name="T6" fmla="*/ 22038 w 313"/>
                <a:gd name="T7" fmla="*/ 16546 h 281"/>
                <a:gd name="T8" fmla="*/ 19102 w 313"/>
                <a:gd name="T9" fmla="*/ 19277 h 281"/>
                <a:gd name="T10" fmla="*/ 15348 w 313"/>
                <a:gd name="T11" fmla="*/ 20958 h 281"/>
                <a:gd name="T12" fmla="*/ 13360 w 313"/>
                <a:gd name="T13" fmla="*/ 22967 h 281"/>
                <a:gd name="T14" fmla="*/ 12373 w 313"/>
                <a:gd name="T15" fmla="*/ 23768 h 281"/>
                <a:gd name="T16" fmla="*/ 16251 w 313"/>
                <a:gd name="T17" fmla="*/ 24697 h 281"/>
                <a:gd name="T18" fmla="*/ 20073 w 313"/>
                <a:gd name="T19" fmla="*/ 25587 h 281"/>
                <a:gd name="T20" fmla="*/ 24816 w 313"/>
                <a:gd name="T21" fmla="*/ 29221 h 281"/>
                <a:gd name="T22" fmla="*/ 27752 w 313"/>
                <a:gd name="T23" fmla="*/ 31136 h 281"/>
                <a:gd name="T24" fmla="*/ 28686 w 313"/>
                <a:gd name="T25" fmla="*/ 30118 h 281"/>
                <a:gd name="T26" fmla="*/ 27752 w 313"/>
                <a:gd name="T27" fmla="*/ 28334 h 281"/>
                <a:gd name="T28" fmla="*/ 28686 w 313"/>
                <a:gd name="T29" fmla="*/ 28334 h 281"/>
                <a:gd name="T30" fmla="*/ 29735 w 313"/>
                <a:gd name="T31" fmla="*/ 24697 h 281"/>
                <a:gd name="T32" fmla="*/ 27752 w 313"/>
                <a:gd name="T33" fmla="*/ 20958 h 281"/>
                <a:gd name="T34" fmla="*/ 27752 w 313"/>
                <a:gd name="T35" fmla="*/ 20193 h 281"/>
                <a:gd name="T36" fmla="*/ 29735 w 313"/>
                <a:gd name="T37" fmla="*/ 20958 h 281"/>
                <a:gd name="T38" fmla="*/ 33506 w 313"/>
                <a:gd name="T39" fmla="*/ 21922 h 281"/>
                <a:gd name="T40" fmla="*/ 35418 w 313"/>
                <a:gd name="T41" fmla="*/ 20193 h 281"/>
                <a:gd name="T42" fmla="*/ 36352 w 313"/>
                <a:gd name="T43" fmla="*/ 18228 h 281"/>
                <a:gd name="T44" fmla="*/ 31510 w 313"/>
                <a:gd name="T45" fmla="*/ 14613 h 281"/>
                <a:gd name="T46" fmla="*/ 29735 w 313"/>
                <a:gd name="T47" fmla="*/ 14613 h 281"/>
                <a:gd name="T48" fmla="*/ 28686 w 313"/>
                <a:gd name="T49" fmla="*/ 13725 h 281"/>
                <a:gd name="T50" fmla="*/ 29735 w 313"/>
                <a:gd name="T51" fmla="*/ 10979 h 281"/>
                <a:gd name="T52" fmla="*/ 26807 w 313"/>
                <a:gd name="T53" fmla="*/ 7331 h 281"/>
                <a:gd name="T54" fmla="*/ 22038 w 313"/>
                <a:gd name="T55" fmla="*/ 6408 h 281"/>
                <a:gd name="T56" fmla="*/ 18263 w 313"/>
                <a:gd name="T57" fmla="*/ 3633 h 281"/>
                <a:gd name="T58" fmla="*/ 14353 w 313"/>
                <a:gd name="T59" fmla="*/ 4654 h 281"/>
                <a:gd name="T60" fmla="*/ 12373 w 313"/>
                <a:gd name="T61" fmla="*/ 1891 h 281"/>
                <a:gd name="T62" fmla="*/ 8621 w 313"/>
                <a:gd name="T63" fmla="*/ 1891 h 281"/>
                <a:gd name="T64" fmla="*/ 8621 w 313"/>
                <a:gd name="T65" fmla="*/ 8302 h 281"/>
                <a:gd name="T66" fmla="*/ 7671 w 313"/>
                <a:gd name="T67" fmla="*/ 4654 h 281"/>
                <a:gd name="T68" fmla="*/ 7671 w 313"/>
                <a:gd name="T69" fmla="*/ 1891 h 281"/>
                <a:gd name="T70" fmla="*/ 5724 w 313"/>
                <a:gd name="T71" fmla="*/ 0 h 281"/>
                <a:gd name="T72" fmla="*/ 2914 w 313"/>
                <a:gd name="T73" fmla="*/ 1891 h 281"/>
                <a:gd name="T74" fmla="*/ 0 w 313"/>
                <a:gd name="T75" fmla="*/ 7331 h 281"/>
                <a:gd name="T76" fmla="*/ 1921 w 313"/>
                <a:gd name="T77" fmla="*/ 10979 h 281"/>
                <a:gd name="T78" fmla="*/ 6712 w 313"/>
                <a:gd name="T79" fmla="*/ 11957 h 281"/>
                <a:gd name="T80" fmla="*/ 9475 w 313"/>
                <a:gd name="T81" fmla="*/ 10979 h 281"/>
                <a:gd name="T82" fmla="*/ 12373 w 313"/>
                <a:gd name="T83" fmla="*/ 11957 h 2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3"/>
                <a:gd name="T127" fmla="*/ 0 h 281"/>
                <a:gd name="T128" fmla="*/ 313 w 313"/>
                <a:gd name="T129" fmla="*/ 281 h 2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3" h="281">
                  <a:moveTo>
                    <a:pt x="107" y="108"/>
                  </a:moveTo>
                  <a:lnTo>
                    <a:pt x="124" y="108"/>
                  </a:lnTo>
                  <a:lnTo>
                    <a:pt x="132" y="99"/>
                  </a:lnTo>
                  <a:lnTo>
                    <a:pt x="140" y="108"/>
                  </a:lnTo>
                  <a:lnTo>
                    <a:pt x="148" y="108"/>
                  </a:lnTo>
                  <a:lnTo>
                    <a:pt x="165" y="132"/>
                  </a:lnTo>
                  <a:lnTo>
                    <a:pt x="181" y="132"/>
                  </a:lnTo>
                  <a:lnTo>
                    <a:pt x="190" y="149"/>
                  </a:lnTo>
                  <a:lnTo>
                    <a:pt x="173" y="165"/>
                  </a:lnTo>
                  <a:lnTo>
                    <a:pt x="165" y="174"/>
                  </a:lnTo>
                  <a:lnTo>
                    <a:pt x="140" y="182"/>
                  </a:lnTo>
                  <a:lnTo>
                    <a:pt x="132" y="190"/>
                  </a:lnTo>
                  <a:lnTo>
                    <a:pt x="132" y="198"/>
                  </a:lnTo>
                  <a:lnTo>
                    <a:pt x="115" y="207"/>
                  </a:lnTo>
                  <a:lnTo>
                    <a:pt x="107" y="207"/>
                  </a:lnTo>
                  <a:lnTo>
                    <a:pt x="107" y="215"/>
                  </a:lnTo>
                  <a:lnTo>
                    <a:pt x="115" y="223"/>
                  </a:lnTo>
                  <a:lnTo>
                    <a:pt x="140" y="223"/>
                  </a:lnTo>
                  <a:lnTo>
                    <a:pt x="157" y="223"/>
                  </a:lnTo>
                  <a:lnTo>
                    <a:pt x="173" y="231"/>
                  </a:lnTo>
                  <a:lnTo>
                    <a:pt x="190" y="248"/>
                  </a:lnTo>
                  <a:lnTo>
                    <a:pt x="214" y="264"/>
                  </a:lnTo>
                  <a:lnTo>
                    <a:pt x="231" y="281"/>
                  </a:lnTo>
                  <a:lnTo>
                    <a:pt x="239" y="281"/>
                  </a:lnTo>
                  <a:lnTo>
                    <a:pt x="247" y="281"/>
                  </a:lnTo>
                  <a:lnTo>
                    <a:pt x="247" y="272"/>
                  </a:lnTo>
                  <a:lnTo>
                    <a:pt x="247" y="264"/>
                  </a:lnTo>
                  <a:lnTo>
                    <a:pt x="239" y="256"/>
                  </a:lnTo>
                  <a:lnTo>
                    <a:pt x="247" y="256"/>
                  </a:lnTo>
                  <a:lnTo>
                    <a:pt x="256" y="248"/>
                  </a:lnTo>
                  <a:lnTo>
                    <a:pt x="256" y="223"/>
                  </a:lnTo>
                  <a:lnTo>
                    <a:pt x="247" y="207"/>
                  </a:lnTo>
                  <a:lnTo>
                    <a:pt x="239" y="190"/>
                  </a:lnTo>
                  <a:lnTo>
                    <a:pt x="239" y="182"/>
                  </a:lnTo>
                  <a:lnTo>
                    <a:pt x="247" y="182"/>
                  </a:lnTo>
                  <a:lnTo>
                    <a:pt x="256" y="190"/>
                  </a:lnTo>
                  <a:lnTo>
                    <a:pt x="289" y="207"/>
                  </a:lnTo>
                  <a:lnTo>
                    <a:pt x="289" y="198"/>
                  </a:lnTo>
                  <a:lnTo>
                    <a:pt x="297" y="190"/>
                  </a:lnTo>
                  <a:lnTo>
                    <a:pt x="305" y="182"/>
                  </a:lnTo>
                  <a:lnTo>
                    <a:pt x="305" y="174"/>
                  </a:lnTo>
                  <a:lnTo>
                    <a:pt x="313" y="165"/>
                  </a:lnTo>
                  <a:lnTo>
                    <a:pt x="297" y="149"/>
                  </a:lnTo>
                  <a:lnTo>
                    <a:pt x="272" y="132"/>
                  </a:lnTo>
                  <a:lnTo>
                    <a:pt x="256" y="132"/>
                  </a:lnTo>
                  <a:lnTo>
                    <a:pt x="247" y="124"/>
                  </a:lnTo>
                  <a:lnTo>
                    <a:pt x="247" y="116"/>
                  </a:lnTo>
                  <a:lnTo>
                    <a:pt x="256" y="99"/>
                  </a:lnTo>
                  <a:lnTo>
                    <a:pt x="247" y="83"/>
                  </a:lnTo>
                  <a:lnTo>
                    <a:pt x="231" y="66"/>
                  </a:lnTo>
                  <a:lnTo>
                    <a:pt x="206" y="58"/>
                  </a:lnTo>
                  <a:lnTo>
                    <a:pt x="190" y="58"/>
                  </a:lnTo>
                  <a:lnTo>
                    <a:pt x="181" y="42"/>
                  </a:lnTo>
                  <a:lnTo>
                    <a:pt x="157" y="33"/>
                  </a:lnTo>
                  <a:lnTo>
                    <a:pt x="140" y="33"/>
                  </a:lnTo>
                  <a:lnTo>
                    <a:pt x="124" y="42"/>
                  </a:lnTo>
                  <a:lnTo>
                    <a:pt x="115" y="33"/>
                  </a:lnTo>
                  <a:lnTo>
                    <a:pt x="107" y="17"/>
                  </a:lnTo>
                  <a:lnTo>
                    <a:pt x="91" y="17"/>
                  </a:lnTo>
                  <a:lnTo>
                    <a:pt x="74" y="17"/>
                  </a:lnTo>
                  <a:lnTo>
                    <a:pt x="66" y="33"/>
                  </a:lnTo>
                  <a:lnTo>
                    <a:pt x="74" y="75"/>
                  </a:lnTo>
                  <a:lnTo>
                    <a:pt x="74" y="66"/>
                  </a:lnTo>
                  <a:lnTo>
                    <a:pt x="66" y="42"/>
                  </a:lnTo>
                  <a:lnTo>
                    <a:pt x="66" y="25"/>
                  </a:lnTo>
                  <a:lnTo>
                    <a:pt x="66" y="17"/>
                  </a:lnTo>
                  <a:lnTo>
                    <a:pt x="66" y="9"/>
                  </a:lnTo>
                  <a:lnTo>
                    <a:pt x="49" y="0"/>
                  </a:lnTo>
                  <a:lnTo>
                    <a:pt x="25" y="9"/>
                  </a:lnTo>
                  <a:lnTo>
                    <a:pt x="25" y="17"/>
                  </a:lnTo>
                  <a:lnTo>
                    <a:pt x="8" y="33"/>
                  </a:lnTo>
                  <a:lnTo>
                    <a:pt x="0" y="66"/>
                  </a:lnTo>
                  <a:lnTo>
                    <a:pt x="8" y="91"/>
                  </a:lnTo>
                  <a:lnTo>
                    <a:pt x="16" y="99"/>
                  </a:lnTo>
                  <a:lnTo>
                    <a:pt x="25" y="99"/>
                  </a:lnTo>
                  <a:lnTo>
                    <a:pt x="58" y="108"/>
                  </a:lnTo>
                  <a:lnTo>
                    <a:pt x="66" y="99"/>
                  </a:lnTo>
                  <a:lnTo>
                    <a:pt x="82" y="99"/>
                  </a:lnTo>
                  <a:lnTo>
                    <a:pt x="91" y="99"/>
                  </a:lnTo>
                  <a:lnTo>
                    <a:pt x="107" y="108"/>
                  </a:lnTo>
                  <a:close/>
                </a:path>
              </a:pathLst>
            </a:custGeom>
            <a:solidFill>
              <a:schemeClr val="folHlink">
                <a:alpha val="41960"/>
              </a:schemeClr>
            </a:solidFill>
            <a:ln w="9525">
              <a:noFill/>
              <a:round/>
              <a:headEnd/>
              <a:tailEnd/>
            </a:ln>
          </p:spPr>
          <p:txBody>
            <a:bodyPr/>
            <a:lstStyle/>
            <a:p>
              <a:endParaRPr lang="en-US"/>
            </a:p>
          </p:txBody>
        </p:sp>
        <p:sp>
          <p:nvSpPr>
            <p:cNvPr id="73902" name="Freeform 157"/>
            <p:cNvSpPr>
              <a:spLocks/>
            </p:cNvSpPr>
            <p:nvPr/>
          </p:nvSpPr>
          <p:spPr bwMode="auto">
            <a:xfrm>
              <a:off x="1017" y="1321"/>
              <a:ext cx="21" cy="11"/>
            </a:xfrm>
            <a:custGeom>
              <a:avLst/>
              <a:gdLst>
                <a:gd name="T0" fmla="*/ 951 w 17"/>
                <a:gd name="T1" fmla="*/ 0 h 9"/>
                <a:gd name="T2" fmla="*/ 435 w 17"/>
                <a:gd name="T3" fmla="*/ 0 h 9"/>
                <a:gd name="T4" fmla="*/ 0 w 17"/>
                <a:gd name="T5" fmla="*/ 395 h 9"/>
                <a:gd name="T6" fmla="*/ 435 w 17"/>
                <a:gd name="T7" fmla="*/ 395 h 9"/>
                <a:gd name="T8" fmla="*/ 951 w 17"/>
                <a:gd name="T9" fmla="*/ 395 h 9"/>
                <a:gd name="T10" fmla="*/ 951 w 17"/>
                <a:gd name="T11" fmla="*/ 0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17" y="0"/>
                  </a:moveTo>
                  <a:lnTo>
                    <a:pt x="8" y="0"/>
                  </a:lnTo>
                  <a:lnTo>
                    <a:pt x="0" y="9"/>
                  </a:lnTo>
                  <a:lnTo>
                    <a:pt x="8" y="9"/>
                  </a:lnTo>
                  <a:lnTo>
                    <a:pt x="17" y="9"/>
                  </a:lnTo>
                  <a:lnTo>
                    <a:pt x="17" y="0"/>
                  </a:lnTo>
                  <a:close/>
                </a:path>
              </a:pathLst>
            </a:custGeom>
            <a:solidFill>
              <a:schemeClr val="folHlink">
                <a:alpha val="41960"/>
              </a:schemeClr>
            </a:solidFill>
            <a:ln w="9525">
              <a:noFill/>
              <a:round/>
              <a:headEnd/>
              <a:tailEnd/>
            </a:ln>
          </p:spPr>
          <p:txBody>
            <a:bodyPr/>
            <a:lstStyle/>
            <a:p>
              <a:endParaRPr lang="en-US"/>
            </a:p>
          </p:txBody>
        </p:sp>
        <p:sp>
          <p:nvSpPr>
            <p:cNvPr id="73903" name="Freeform 158"/>
            <p:cNvSpPr>
              <a:spLocks/>
            </p:cNvSpPr>
            <p:nvPr/>
          </p:nvSpPr>
          <p:spPr bwMode="auto">
            <a:xfrm>
              <a:off x="2870" y="2219"/>
              <a:ext cx="42" cy="53"/>
            </a:xfrm>
            <a:custGeom>
              <a:avLst/>
              <a:gdLst>
                <a:gd name="T0" fmla="*/ 0 w 33"/>
                <a:gd name="T1" fmla="*/ 3242 h 41"/>
                <a:gd name="T2" fmla="*/ 831 w 33"/>
                <a:gd name="T3" fmla="*/ 1033 h 41"/>
                <a:gd name="T4" fmla="*/ 831 w 33"/>
                <a:gd name="T5" fmla="*/ 0 h 41"/>
                <a:gd name="T6" fmla="*/ 1714 w 33"/>
                <a:gd name="T7" fmla="*/ 0 h 41"/>
                <a:gd name="T8" fmla="*/ 2451 w 33"/>
                <a:gd name="T9" fmla="*/ 1033 h 41"/>
                <a:gd name="T10" fmla="*/ 3136 w 33"/>
                <a:gd name="T11" fmla="*/ 3242 h 41"/>
                <a:gd name="T12" fmla="*/ 2451 w 33"/>
                <a:gd name="T13" fmla="*/ 5418 h 41"/>
                <a:gd name="T14" fmla="*/ 1714 w 33"/>
                <a:gd name="T15" fmla="*/ 4368 h 41"/>
                <a:gd name="T16" fmla="*/ 1714 w 33"/>
                <a:gd name="T17" fmla="*/ 5418 h 41"/>
                <a:gd name="T18" fmla="*/ 0 w 33"/>
                <a:gd name="T19" fmla="*/ 4368 h 41"/>
                <a:gd name="T20" fmla="*/ 0 w 33"/>
                <a:gd name="T21" fmla="*/ 3242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41"/>
                <a:gd name="T35" fmla="*/ 33 w 33"/>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41">
                  <a:moveTo>
                    <a:pt x="0" y="25"/>
                  </a:moveTo>
                  <a:lnTo>
                    <a:pt x="8" y="8"/>
                  </a:lnTo>
                  <a:lnTo>
                    <a:pt x="8" y="0"/>
                  </a:lnTo>
                  <a:lnTo>
                    <a:pt x="17" y="0"/>
                  </a:lnTo>
                  <a:lnTo>
                    <a:pt x="25" y="8"/>
                  </a:lnTo>
                  <a:lnTo>
                    <a:pt x="33" y="25"/>
                  </a:lnTo>
                  <a:lnTo>
                    <a:pt x="25" y="41"/>
                  </a:lnTo>
                  <a:lnTo>
                    <a:pt x="17" y="33"/>
                  </a:lnTo>
                  <a:lnTo>
                    <a:pt x="17" y="41"/>
                  </a:lnTo>
                  <a:lnTo>
                    <a:pt x="0" y="33"/>
                  </a:lnTo>
                  <a:lnTo>
                    <a:pt x="0" y="25"/>
                  </a:lnTo>
                  <a:close/>
                </a:path>
              </a:pathLst>
            </a:custGeom>
            <a:solidFill>
              <a:schemeClr val="folHlink">
                <a:alpha val="41960"/>
              </a:schemeClr>
            </a:solidFill>
            <a:ln w="9525">
              <a:noFill/>
              <a:round/>
              <a:headEnd/>
              <a:tailEnd/>
            </a:ln>
          </p:spPr>
          <p:txBody>
            <a:bodyPr/>
            <a:lstStyle/>
            <a:p>
              <a:endParaRPr lang="en-US"/>
            </a:p>
          </p:txBody>
        </p:sp>
        <p:sp>
          <p:nvSpPr>
            <p:cNvPr id="73904" name="Freeform 159"/>
            <p:cNvSpPr>
              <a:spLocks/>
            </p:cNvSpPr>
            <p:nvPr/>
          </p:nvSpPr>
          <p:spPr bwMode="auto">
            <a:xfrm>
              <a:off x="2880" y="2177"/>
              <a:ext cx="22" cy="32"/>
            </a:xfrm>
            <a:custGeom>
              <a:avLst/>
              <a:gdLst>
                <a:gd name="T0" fmla="*/ 0 w 17"/>
                <a:gd name="T1" fmla="*/ 1880 h 25"/>
                <a:gd name="T2" fmla="*/ 1281 w 17"/>
                <a:gd name="T3" fmla="*/ 0 h 25"/>
                <a:gd name="T4" fmla="*/ 2249 w 17"/>
                <a:gd name="T5" fmla="*/ 0 h 25"/>
                <a:gd name="T6" fmla="*/ 2249 w 17"/>
                <a:gd name="T7" fmla="*/ 897 h 25"/>
                <a:gd name="T8" fmla="*/ 2249 w 17"/>
                <a:gd name="T9" fmla="*/ 1880 h 25"/>
                <a:gd name="T10" fmla="*/ 1281 w 17"/>
                <a:gd name="T11" fmla="*/ 2710 h 25"/>
                <a:gd name="T12" fmla="*/ 1281 w 17"/>
                <a:gd name="T13" fmla="*/ 2710 h 25"/>
                <a:gd name="T14" fmla="*/ 0 w 17"/>
                <a:gd name="T15" fmla="*/ 1880 h 25"/>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25"/>
                <a:gd name="T26" fmla="*/ 17 w 17"/>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25">
                  <a:moveTo>
                    <a:pt x="0" y="17"/>
                  </a:moveTo>
                  <a:lnTo>
                    <a:pt x="9" y="0"/>
                  </a:lnTo>
                  <a:lnTo>
                    <a:pt x="17" y="0"/>
                  </a:lnTo>
                  <a:lnTo>
                    <a:pt x="17" y="8"/>
                  </a:lnTo>
                  <a:lnTo>
                    <a:pt x="17" y="17"/>
                  </a:lnTo>
                  <a:lnTo>
                    <a:pt x="9" y="25"/>
                  </a:lnTo>
                  <a:lnTo>
                    <a:pt x="0" y="17"/>
                  </a:lnTo>
                  <a:close/>
                </a:path>
              </a:pathLst>
            </a:custGeom>
            <a:solidFill>
              <a:schemeClr val="folHlink">
                <a:alpha val="41960"/>
              </a:schemeClr>
            </a:solidFill>
            <a:ln w="9525">
              <a:noFill/>
              <a:round/>
              <a:headEnd/>
              <a:tailEnd/>
            </a:ln>
          </p:spPr>
          <p:txBody>
            <a:bodyPr/>
            <a:lstStyle/>
            <a:p>
              <a:endParaRPr lang="en-US"/>
            </a:p>
          </p:txBody>
        </p:sp>
        <p:sp>
          <p:nvSpPr>
            <p:cNvPr id="73905" name="Freeform 160"/>
            <p:cNvSpPr>
              <a:spLocks/>
            </p:cNvSpPr>
            <p:nvPr/>
          </p:nvSpPr>
          <p:spPr bwMode="auto">
            <a:xfrm>
              <a:off x="2954" y="2283"/>
              <a:ext cx="32" cy="31"/>
            </a:xfrm>
            <a:custGeom>
              <a:avLst/>
              <a:gdLst>
                <a:gd name="T0" fmla="*/ 0 w 25"/>
                <a:gd name="T1" fmla="*/ 1024 h 24"/>
                <a:gd name="T2" fmla="*/ 1880 w 25"/>
                <a:gd name="T3" fmla="*/ 0 h 24"/>
                <a:gd name="T4" fmla="*/ 2710 w 25"/>
                <a:gd name="T5" fmla="*/ 0 h 24"/>
                <a:gd name="T6" fmla="*/ 2710 w 25"/>
                <a:gd name="T7" fmla="*/ 2082 h 24"/>
                <a:gd name="T8" fmla="*/ 2710 w 25"/>
                <a:gd name="T9" fmla="*/ 3131 h 24"/>
                <a:gd name="T10" fmla="*/ 1880 w 25"/>
                <a:gd name="T11" fmla="*/ 3131 h 24"/>
                <a:gd name="T12" fmla="*/ 897 w 25"/>
                <a:gd name="T13" fmla="*/ 2082 h 24"/>
                <a:gd name="T14" fmla="*/ 0 w 25"/>
                <a:gd name="T15" fmla="*/ 1024 h 24"/>
                <a:gd name="T16" fmla="*/ 0 w 25"/>
                <a:gd name="T17" fmla="*/ 1024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
                <a:gd name="T28" fmla="*/ 0 h 24"/>
                <a:gd name="T29" fmla="*/ 25 w 25"/>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 h="24">
                  <a:moveTo>
                    <a:pt x="0" y="8"/>
                  </a:moveTo>
                  <a:lnTo>
                    <a:pt x="17" y="0"/>
                  </a:lnTo>
                  <a:lnTo>
                    <a:pt x="25" y="0"/>
                  </a:lnTo>
                  <a:lnTo>
                    <a:pt x="25" y="16"/>
                  </a:lnTo>
                  <a:lnTo>
                    <a:pt x="25" y="24"/>
                  </a:lnTo>
                  <a:lnTo>
                    <a:pt x="17" y="24"/>
                  </a:lnTo>
                  <a:lnTo>
                    <a:pt x="8" y="16"/>
                  </a:lnTo>
                  <a:lnTo>
                    <a:pt x="0" y="8"/>
                  </a:lnTo>
                  <a:close/>
                </a:path>
              </a:pathLst>
            </a:custGeom>
            <a:solidFill>
              <a:schemeClr val="folHlink">
                <a:alpha val="41960"/>
              </a:schemeClr>
            </a:solidFill>
            <a:ln w="9525">
              <a:noFill/>
              <a:round/>
              <a:headEnd/>
              <a:tailEnd/>
            </a:ln>
          </p:spPr>
          <p:txBody>
            <a:bodyPr/>
            <a:lstStyle/>
            <a:p>
              <a:endParaRPr lang="en-US"/>
            </a:p>
          </p:txBody>
        </p:sp>
        <p:sp>
          <p:nvSpPr>
            <p:cNvPr id="73906" name="Freeform 161"/>
            <p:cNvSpPr>
              <a:spLocks/>
            </p:cNvSpPr>
            <p:nvPr/>
          </p:nvSpPr>
          <p:spPr bwMode="auto">
            <a:xfrm>
              <a:off x="3018" y="1808"/>
              <a:ext cx="21" cy="20"/>
            </a:xfrm>
            <a:custGeom>
              <a:avLst/>
              <a:gdLst>
                <a:gd name="T0" fmla="*/ 0 w 16"/>
                <a:gd name="T1" fmla="*/ 530 h 16"/>
                <a:gd name="T2" fmla="*/ 1410 w 16"/>
                <a:gd name="T3" fmla="*/ 0 h 16"/>
                <a:gd name="T4" fmla="*/ 2865 w 16"/>
                <a:gd name="T5" fmla="*/ 0 h 16"/>
                <a:gd name="T6" fmla="*/ 2865 w 16"/>
                <a:gd name="T7" fmla="*/ 530 h 16"/>
                <a:gd name="T8" fmla="*/ 2865 w 16"/>
                <a:gd name="T9" fmla="*/ 530 h 16"/>
                <a:gd name="T10" fmla="*/ 2865 w 16"/>
                <a:gd name="T11" fmla="*/ 1102 h 16"/>
                <a:gd name="T12" fmla="*/ 1410 w 16"/>
                <a:gd name="T13" fmla="*/ 1102 h 16"/>
                <a:gd name="T14" fmla="*/ 0 w 16"/>
                <a:gd name="T15" fmla="*/ 1102 h 16"/>
                <a:gd name="T16" fmla="*/ 0 w 16"/>
                <a:gd name="T17" fmla="*/ 53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6"/>
                <a:gd name="T29" fmla="*/ 16 w 16"/>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6">
                  <a:moveTo>
                    <a:pt x="0" y="8"/>
                  </a:moveTo>
                  <a:lnTo>
                    <a:pt x="8" y="0"/>
                  </a:lnTo>
                  <a:lnTo>
                    <a:pt x="16" y="0"/>
                  </a:lnTo>
                  <a:lnTo>
                    <a:pt x="16" y="8"/>
                  </a:lnTo>
                  <a:lnTo>
                    <a:pt x="16" y="16"/>
                  </a:lnTo>
                  <a:lnTo>
                    <a:pt x="8" y="16"/>
                  </a:lnTo>
                  <a:lnTo>
                    <a:pt x="0" y="16"/>
                  </a:lnTo>
                  <a:lnTo>
                    <a:pt x="0" y="8"/>
                  </a:lnTo>
                  <a:close/>
                </a:path>
              </a:pathLst>
            </a:custGeom>
            <a:solidFill>
              <a:schemeClr val="folHlink">
                <a:alpha val="41960"/>
              </a:schemeClr>
            </a:solidFill>
            <a:ln w="9525">
              <a:noFill/>
              <a:round/>
              <a:headEnd/>
              <a:tailEnd/>
            </a:ln>
          </p:spPr>
          <p:txBody>
            <a:bodyPr/>
            <a:lstStyle/>
            <a:p>
              <a:endParaRPr lang="en-US"/>
            </a:p>
          </p:txBody>
        </p:sp>
        <p:sp>
          <p:nvSpPr>
            <p:cNvPr id="73907" name="Freeform 162"/>
            <p:cNvSpPr>
              <a:spLocks/>
            </p:cNvSpPr>
            <p:nvPr/>
          </p:nvSpPr>
          <p:spPr bwMode="auto">
            <a:xfrm>
              <a:off x="3039" y="1744"/>
              <a:ext cx="10" cy="10"/>
            </a:xfrm>
            <a:custGeom>
              <a:avLst/>
              <a:gdLst>
                <a:gd name="T0" fmla="*/ 0 w 8"/>
                <a:gd name="T1" fmla="*/ 530 h 8"/>
                <a:gd name="T2" fmla="*/ 0 w 8"/>
                <a:gd name="T3" fmla="*/ 0 h 8"/>
                <a:gd name="T4" fmla="*/ 530 w 8"/>
                <a:gd name="T5" fmla="*/ 530 h 8"/>
                <a:gd name="T6" fmla="*/ 530 w 8"/>
                <a:gd name="T7" fmla="*/ 530 h 8"/>
                <a:gd name="T8" fmla="*/ 530 w 8"/>
                <a:gd name="T9" fmla="*/ 530 h 8"/>
                <a:gd name="T10" fmla="*/ 0 w 8"/>
                <a:gd name="T11" fmla="*/ 53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8"/>
                  </a:moveTo>
                  <a:lnTo>
                    <a:pt x="0" y="0"/>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908" name="Freeform 163"/>
            <p:cNvSpPr>
              <a:spLocks/>
            </p:cNvSpPr>
            <p:nvPr/>
          </p:nvSpPr>
          <p:spPr bwMode="auto">
            <a:xfrm>
              <a:off x="3388" y="1141"/>
              <a:ext cx="65" cy="43"/>
            </a:xfrm>
            <a:custGeom>
              <a:avLst/>
              <a:gdLst>
                <a:gd name="T0" fmla="*/ 0 w 50"/>
                <a:gd name="T1" fmla="*/ 1436 h 33"/>
                <a:gd name="T2" fmla="*/ 2512 w 50"/>
                <a:gd name="T3" fmla="*/ 0 h 33"/>
                <a:gd name="T4" fmla="*/ 4876 w 50"/>
                <a:gd name="T5" fmla="*/ 1436 h 33"/>
                <a:gd name="T6" fmla="*/ 5981 w 50"/>
                <a:gd name="T7" fmla="*/ 2666 h 33"/>
                <a:gd name="T8" fmla="*/ 7362 w 50"/>
                <a:gd name="T9" fmla="*/ 3871 h 33"/>
                <a:gd name="T10" fmla="*/ 7362 w 50"/>
                <a:gd name="T11" fmla="*/ 5044 h 33"/>
                <a:gd name="T12" fmla="*/ 3751 w 50"/>
                <a:gd name="T13" fmla="*/ 3871 h 33"/>
                <a:gd name="T14" fmla="*/ 2512 w 50"/>
                <a:gd name="T15" fmla="*/ 3871 h 33"/>
                <a:gd name="T16" fmla="*/ 1143 w 50"/>
                <a:gd name="T17" fmla="*/ 3871 h 33"/>
                <a:gd name="T18" fmla="*/ 1143 w 50"/>
                <a:gd name="T19" fmla="*/ 2666 h 33"/>
                <a:gd name="T20" fmla="*/ 0 w 50"/>
                <a:gd name="T21" fmla="*/ 1436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3"/>
                <a:gd name="T35" fmla="*/ 50 w 50"/>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3">
                  <a:moveTo>
                    <a:pt x="0" y="9"/>
                  </a:moveTo>
                  <a:lnTo>
                    <a:pt x="17" y="0"/>
                  </a:lnTo>
                  <a:lnTo>
                    <a:pt x="33" y="9"/>
                  </a:lnTo>
                  <a:lnTo>
                    <a:pt x="41" y="17"/>
                  </a:lnTo>
                  <a:lnTo>
                    <a:pt x="50" y="25"/>
                  </a:lnTo>
                  <a:lnTo>
                    <a:pt x="50" y="33"/>
                  </a:lnTo>
                  <a:lnTo>
                    <a:pt x="25" y="25"/>
                  </a:lnTo>
                  <a:lnTo>
                    <a:pt x="17" y="25"/>
                  </a:lnTo>
                  <a:lnTo>
                    <a:pt x="8" y="25"/>
                  </a:lnTo>
                  <a:lnTo>
                    <a:pt x="8" y="17"/>
                  </a:lnTo>
                  <a:lnTo>
                    <a:pt x="0" y="9"/>
                  </a:lnTo>
                  <a:close/>
                </a:path>
              </a:pathLst>
            </a:custGeom>
            <a:solidFill>
              <a:schemeClr val="folHlink">
                <a:alpha val="41960"/>
              </a:schemeClr>
            </a:solidFill>
            <a:ln w="9525">
              <a:noFill/>
              <a:round/>
              <a:headEnd/>
              <a:tailEnd/>
            </a:ln>
          </p:spPr>
          <p:txBody>
            <a:bodyPr/>
            <a:lstStyle/>
            <a:p>
              <a:endParaRPr lang="en-US"/>
            </a:p>
          </p:txBody>
        </p:sp>
        <p:sp>
          <p:nvSpPr>
            <p:cNvPr id="73909" name="Freeform 164"/>
            <p:cNvSpPr>
              <a:spLocks/>
            </p:cNvSpPr>
            <p:nvPr/>
          </p:nvSpPr>
          <p:spPr bwMode="auto">
            <a:xfrm>
              <a:off x="3463" y="3287"/>
              <a:ext cx="20" cy="10"/>
            </a:xfrm>
            <a:custGeom>
              <a:avLst/>
              <a:gdLst>
                <a:gd name="T0" fmla="*/ 0 w 16"/>
                <a:gd name="T1" fmla="*/ 530 h 8"/>
                <a:gd name="T2" fmla="*/ 530 w 16"/>
                <a:gd name="T3" fmla="*/ 0 h 8"/>
                <a:gd name="T4" fmla="*/ 1102 w 16"/>
                <a:gd name="T5" fmla="*/ 0 h 8"/>
                <a:gd name="T6" fmla="*/ 1102 w 16"/>
                <a:gd name="T7" fmla="*/ 0 h 8"/>
                <a:gd name="T8" fmla="*/ 1102 w 16"/>
                <a:gd name="T9" fmla="*/ 530 h 8"/>
                <a:gd name="T10" fmla="*/ 530 w 16"/>
                <a:gd name="T11" fmla="*/ 530 h 8"/>
                <a:gd name="T12" fmla="*/ 0 w 16"/>
                <a:gd name="T13" fmla="*/ 53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8"/>
                  </a:moveTo>
                  <a:lnTo>
                    <a:pt x="8" y="0"/>
                  </a:lnTo>
                  <a:lnTo>
                    <a:pt x="16" y="0"/>
                  </a:lnTo>
                  <a:lnTo>
                    <a:pt x="16" y="8"/>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910" name="Freeform 165"/>
            <p:cNvSpPr>
              <a:spLocks/>
            </p:cNvSpPr>
            <p:nvPr/>
          </p:nvSpPr>
          <p:spPr bwMode="auto">
            <a:xfrm>
              <a:off x="3453" y="3297"/>
              <a:ext cx="127" cy="275"/>
            </a:xfrm>
            <a:custGeom>
              <a:avLst/>
              <a:gdLst>
                <a:gd name="T0" fmla="*/ 0 w 99"/>
                <a:gd name="T1" fmla="*/ 20214 h 214"/>
                <a:gd name="T2" fmla="*/ 0 w 99"/>
                <a:gd name="T3" fmla="*/ 17398 h 214"/>
                <a:gd name="T4" fmla="*/ 910 w 99"/>
                <a:gd name="T5" fmla="*/ 15514 h 214"/>
                <a:gd name="T6" fmla="*/ 910 w 99"/>
                <a:gd name="T7" fmla="*/ 13539 h 214"/>
                <a:gd name="T8" fmla="*/ 910 w 99"/>
                <a:gd name="T9" fmla="*/ 10684 h 214"/>
                <a:gd name="T10" fmla="*/ 1895 w 99"/>
                <a:gd name="T11" fmla="*/ 8689 h 214"/>
                <a:gd name="T12" fmla="*/ 1895 w 99"/>
                <a:gd name="T13" fmla="*/ 7751 h 214"/>
                <a:gd name="T14" fmla="*/ 3718 w 99"/>
                <a:gd name="T15" fmla="*/ 6799 h 214"/>
                <a:gd name="T16" fmla="*/ 5580 w 99"/>
                <a:gd name="T17" fmla="*/ 6799 h 214"/>
                <a:gd name="T18" fmla="*/ 6489 w 99"/>
                <a:gd name="T19" fmla="*/ 5769 h 214"/>
                <a:gd name="T20" fmla="*/ 7546 w 99"/>
                <a:gd name="T21" fmla="*/ 1988 h 214"/>
                <a:gd name="T22" fmla="*/ 9344 w 99"/>
                <a:gd name="T23" fmla="*/ 0 h 214"/>
                <a:gd name="T24" fmla="*/ 10246 w 99"/>
                <a:gd name="T25" fmla="*/ 937 h 214"/>
                <a:gd name="T26" fmla="*/ 11235 w 99"/>
                <a:gd name="T27" fmla="*/ 2925 h 214"/>
                <a:gd name="T28" fmla="*/ 11235 w 99"/>
                <a:gd name="T29" fmla="*/ 3824 h 214"/>
                <a:gd name="T30" fmla="*/ 11235 w 99"/>
                <a:gd name="T31" fmla="*/ 6799 h 214"/>
                <a:gd name="T32" fmla="*/ 10246 w 99"/>
                <a:gd name="T33" fmla="*/ 5769 h 214"/>
                <a:gd name="T34" fmla="*/ 10246 w 99"/>
                <a:gd name="T35" fmla="*/ 8689 h 214"/>
                <a:gd name="T36" fmla="*/ 10246 w 99"/>
                <a:gd name="T37" fmla="*/ 11605 h 214"/>
                <a:gd name="T38" fmla="*/ 8447 w 99"/>
                <a:gd name="T39" fmla="*/ 16447 h 214"/>
                <a:gd name="T40" fmla="*/ 7546 w 99"/>
                <a:gd name="T41" fmla="*/ 19372 h 214"/>
                <a:gd name="T42" fmla="*/ 7546 w 99"/>
                <a:gd name="T43" fmla="*/ 21411 h 214"/>
                <a:gd name="T44" fmla="*/ 5580 w 99"/>
                <a:gd name="T45" fmla="*/ 24204 h 214"/>
                <a:gd name="T46" fmla="*/ 5580 w 99"/>
                <a:gd name="T47" fmla="*/ 24204 h 214"/>
                <a:gd name="T48" fmla="*/ 910 w 99"/>
                <a:gd name="T49" fmla="*/ 25075 h 214"/>
                <a:gd name="T50" fmla="*/ 0 w 99"/>
                <a:gd name="T51" fmla="*/ 24204 h 214"/>
                <a:gd name="T52" fmla="*/ 0 w 99"/>
                <a:gd name="T53" fmla="*/ 21411 h 214"/>
                <a:gd name="T54" fmla="*/ 0 w 99"/>
                <a:gd name="T55" fmla="*/ 20214 h 21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9"/>
                <a:gd name="T85" fmla="*/ 0 h 214"/>
                <a:gd name="T86" fmla="*/ 99 w 99"/>
                <a:gd name="T87" fmla="*/ 214 h 21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9" h="214">
                  <a:moveTo>
                    <a:pt x="0" y="173"/>
                  </a:moveTo>
                  <a:lnTo>
                    <a:pt x="0" y="149"/>
                  </a:lnTo>
                  <a:lnTo>
                    <a:pt x="8" y="132"/>
                  </a:lnTo>
                  <a:lnTo>
                    <a:pt x="8" y="116"/>
                  </a:lnTo>
                  <a:lnTo>
                    <a:pt x="8" y="91"/>
                  </a:lnTo>
                  <a:lnTo>
                    <a:pt x="16" y="74"/>
                  </a:lnTo>
                  <a:lnTo>
                    <a:pt x="16" y="66"/>
                  </a:lnTo>
                  <a:lnTo>
                    <a:pt x="33" y="58"/>
                  </a:lnTo>
                  <a:lnTo>
                    <a:pt x="49" y="58"/>
                  </a:lnTo>
                  <a:lnTo>
                    <a:pt x="57" y="50"/>
                  </a:lnTo>
                  <a:lnTo>
                    <a:pt x="66" y="17"/>
                  </a:lnTo>
                  <a:lnTo>
                    <a:pt x="82" y="0"/>
                  </a:lnTo>
                  <a:lnTo>
                    <a:pt x="90" y="8"/>
                  </a:lnTo>
                  <a:lnTo>
                    <a:pt x="99" y="25"/>
                  </a:lnTo>
                  <a:lnTo>
                    <a:pt x="99" y="33"/>
                  </a:lnTo>
                  <a:lnTo>
                    <a:pt x="99" y="58"/>
                  </a:lnTo>
                  <a:lnTo>
                    <a:pt x="90" y="50"/>
                  </a:lnTo>
                  <a:lnTo>
                    <a:pt x="90" y="74"/>
                  </a:lnTo>
                  <a:lnTo>
                    <a:pt x="90" y="99"/>
                  </a:lnTo>
                  <a:lnTo>
                    <a:pt x="74" y="140"/>
                  </a:lnTo>
                  <a:lnTo>
                    <a:pt x="66" y="165"/>
                  </a:lnTo>
                  <a:lnTo>
                    <a:pt x="66" y="182"/>
                  </a:lnTo>
                  <a:lnTo>
                    <a:pt x="49" y="206"/>
                  </a:lnTo>
                  <a:lnTo>
                    <a:pt x="8" y="214"/>
                  </a:lnTo>
                  <a:lnTo>
                    <a:pt x="0" y="206"/>
                  </a:lnTo>
                  <a:lnTo>
                    <a:pt x="0" y="182"/>
                  </a:lnTo>
                  <a:lnTo>
                    <a:pt x="0" y="173"/>
                  </a:lnTo>
                  <a:close/>
                </a:path>
              </a:pathLst>
            </a:custGeom>
            <a:solidFill>
              <a:schemeClr val="folHlink">
                <a:alpha val="41960"/>
              </a:schemeClr>
            </a:solidFill>
            <a:ln w="9525">
              <a:noFill/>
              <a:round/>
              <a:headEnd/>
              <a:tailEnd/>
            </a:ln>
          </p:spPr>
          <p:txBody>
            <a:bodyPr/>
            <a:lstStyle/>
            <a:p>
              <a:endParaRPr lang="en-US"/>
            </a:p>
          </p:txBody>
        </p:sp>
        <p:sp>
          <p:nvSpPr>
            <p:cNvPr id="73911" name="Freeform 166"/>
            <p:cNvSpPr>
              <a:spLocks/>
            </p:cNvSpPr>
            <p:nvPr/>
          </p:nvSpPr>
          <p:spPr bwMode="auto">
            <a:xfrm>
              <a:off x="3453" y="1490"/>
              <a:ext cx="30" cy="32"/>
            </a:xfrm>
            <a:custGeom>
              <a:avLst/>
              <a:gdLst>
                <a:gd name="T0" fmla="*/ 0 w 24"/>
                <a:gd name="T1" fmla="*/ 1880 h 25"/>
                <a:gd name="T2" fmla="*/ 569 w 24"/>
                <a:gd name="T3" fmla="*/ 0 h 25"/>
                <a:gd name="T4" fmla="*/ 1639 w 24"/>
                <a:gd name="T5" fmla="*/ 0 h 25"/>
                <a:gd name="T6" fmla="*/ 1639 w 24"/>
                <a:gd name="T7" fmla="*/ 0 h 25"/>
                <a:gd name="T8" fmla="*/ 1639 w 24"/>
                <a:gd name="T9" fmla="*/ 979 h 25"/>
                <a:gd name="T10" fmla="*/ 1111 w 24"/>
                <a:gd name="T11" fmla="*/ 1880 h 25"/>
                <a:gd name="T12" fmla="*/ 569 w 24"/>
                <a:gd name="T13" fmla="*/ 2710 h 25"/>
                <a:gd name="T14" fmla="*/ 0 w 24"/>
                <a:gd name="T15" fmla="*/ 1880 h 25"/>
                <a:gd name="T16" fmla="*/ 0 w 24"/>
                <a:gd name="T17" fmla="*/ 188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5"/>
                <a:gd name="T29" fmla="*/ 24 w 24"/>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5">
                  <a:moveTo>
                    <a:pt x="0" y="17"/>
                  </a:moveTo>
                  <a:lnTo>
                    <a:pt x="8" y="0"/>
                  </a:lnTo>
                  <a:lnTo>
                    <a:pt x="24" y="0"/>
                  </a:lnTo>
                  <a:lnTo>
                    <a:pt x="24" y="9"/>
                  </a:lnTo>
                  <a:lnTo>
                    <a:pt x="16" y="17"/>
                  </a:lnTo>
                  <a:lnTo>
                    <a:pt x="8" y="25"/>
                  </a:lnTo>
                  <a:lnTo>
                    <a:pt x="0" y="17"/>
                  </a:lnTo>
                  <a:close/>
                </a:path>
              </a:pathLst>
            </a:custGeom>
            <a:solidFill>
              <a:schemeClr val="folHlink">
                <a:alpha val="41960"/>
              </a:schemeClr>
            </a:solidFill>
            <a:ln w="9525">
              <a:noFill/>
              <a:round/>
              <a:headEnd/>
              <a:tailEnd/>
            </a:ln>
          </p:spPr>
          <p:txBody>
            <a:bodyPr/>
            <a:lstStyle/>
            <a:p>
              <a:endParaRPr lang="en-US"/>
            </a:p>
          </p:txBody>
        </p:sp>
        <p:sp>
          <p:nvSpPr>
            <p:cNvPr id="73912" name="Freeform 167"/>
            <p:cNvSpPr>
              <a:spLocks/>
            </p:cNvSpPr>
            <p:nvPr/>
          </p:nvSpPr>
          <p:spPr bwMode="auto">
            <a:xfrm>
              <a:off x="3473" y="3297"/>
              <a:ext cx="22" cy="22"/>
            </a:xfrm>
            <a:custGeom>
              <a:avLst/>
              <a:gdLst>
                <a:gd name="T0" fmla="*/ 0 w 17"/>
                <a:gd name="T1" fmla="*/ 2249 h 17"/>
                <a:gd name="T2" fmla="*/ 1038 w 17"/>
                <a:gd name="T3" fmla="*/ 1038 h 17"/>
                <a:gd name="T4" fmla="*/ 1038 w 17"/>
                <a:gd name="T5" fmla="*/ 0 h 17"/>
                <a:gd name="T6" fmla="*/ 1038 w 17"/>
                <a:gd name="T7" fmla="*/ 0 h 17"/>
                <a:gd name="T8" fmla="*/ 2249 w 17"/>
                <a:gd name="T9" fmla="*/ 1038 h 17"/>
                <a:gd name="T10" fmla="*/ 1038 w 17"/>
                <a:gd name="T11" fmla="*/ 1038 h 17"/>
                <a:gd name="T12" fmla="*/ 1038 w 17"/>
                <a:gd name="T13" fmla="*/ 2249 h 17"/>
                <a:gd name="T14" fmla="*/ 1038 w 17"/>
                <a:gd name="T15" fmla="*/ 2249 h 17"/>
                <a:gd name="T16" fmla="*/ 1038 w 17"/>
                <a:gd name="T17" fmla="*/ 2249 h 17"/>
                <a:gd name="T18" fmla="*/ 0 w 17"/>
                <a:gd name="T19" fmla="*/ 2249 h 17"/>
                <a:gd name="T20" fmla="*/ 0 w 17"/>
                <a:gd name="T21" fmla="*/ 2249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7"/>
                <a:gd name="T35" fmla="*/ 17 w 17"/>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7">
                  <a:moveTo>
                    <a:pt x="0" y="17"/>
                  </a:moveTo>
                  <a:lnTo>
                    <a:pt x="8" y="8"/>
                  </a:lnTo>
                  <a:lnTo>
                    <a:pt x="8" y="0"/>
                  </a:lnTo>
                  <a:lnTo>
                    <a:pt x="17" y="8"/>
                  </a:lnTo>
                  <a:lnTo>
                    <a:pt x="8" y="8"/>
                  </a:lnTo>
                  <a:lnTo>
                    <a:pt x="8" y="17"/>
                  </a:lnTo>
                  <a:lnTo>
                    <a:pt x="0" y="17"/>
                  </a:lnTo>
                  <a:close/>
                </a:path>
              </a:pathLst>
            </a:custGeom>
            <a:solidFill>
              <a:schemeClr val="folHlink">
                <a:alpha val="41960"/>
              </a:schemeClr>
            </a:solidFill>
            <a:ln w="9525">
              <a:noFill/>
              <a:round/>
              <a:headEnd/>
              <a:tailEnd/>
            </a:ln>
          </p:spPr>
          <p:txBody>
            <a:bodyPr/>
            <a:lstStyle/>
            <a:p>
              <a:endParaRPr lang="en-US"/>
            </a:p>
          </p:txBody>
        </p:sp>
        <p:sp>
          <p:nvSpPr>
            <p:cNvPr id="73913" name="Freeform 168"/>
            <p:cNvSpPr>
              <a:spLocks/>
            </p:cNvSpPr>
            <p:nvPr/>
          </p:nvSpPr>
          <p:spPr bwMode="auto">
            <a:xfrm>
              <a:off x="3463" y="1163"/>
              <a:ext cx="20" cy="10"/>
            </a:xfrm>
            <a:custGeom>
              <a:avLst/>
              <a:gdLst>
                <a:gd name="T0" fmla="*/ 0 w 16"/>
                <a:gd name="T1" fmla="*/ 530 h 8"/>
                <a:gd name="T2" fmla="*/ 0 w 16"/>
                <a:gd name="T3" fmla="*/ 0 h 8"/>
                <a:gd name="T4" fmla="*/ 530 w 16"/>
                <a:gd name="T5" fmla="*/ 0 h 8"/>
                <a:gd name="T6" fmla="*/ 1102 w 16"/>
                <a:gd name="T7" fmla="*/ 530 h 8"/>
                <a:gd name="T8" fmla="*/ 530 w 16"/>
                <a:gd name="T9" fmla="*/ 530 h 8"/>
                <a:gd name="T10" fmla="*/ 0 w 16"/>
                <a:gd name="T11" fmla="*/ 530 h 8"/>
                <a:gd name="T12" fmla="*/ 0 w 16"/>
                <a:gd name="T13" fmla="*/ 530 h 8"/>
                <a:gd name="T14" fmla="*/ 0 60000 65536"/>
                <a:gd name="T15" fmla="*/ 0 60000 65536"/>
                <a:gd name="T16" fmla="*/ 0 60000 65536"/>
                <a:gd name="T17" fmla="*/ 0 60000 65536"/>
                <a:gd name="T18" fmla="*/ 0 60000 65536"/>
                <a:gd name="T19" fmla="*/ 0 60000 65536"/>
                <a:gd name="T20" fmla="*/ 0 60000 65536"/>
                <a:gd name="T21" fmla="*/ 0 w 16"/>
                <a:gd name="T22" fmla="*/ 0 h 8"/>
                <a:gd name="T23" fmla="*/ 16 w 1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8">
                  <a:moveTo>
                    <a:pt x="0" y="8"/>
                  </a:moveTo>
                  <a:lnTo>
                    <a:pt x="0" y="0"/>
                  </a:lnTo>
                  <a:lnTo>
                    <a:pt x="8" y="0"/>
                  </a:lnTo>
                  <a:lnTo>
                    <a:pt x="16" y="8"/>
                  </a:lnTo>
                  <a:lnTo>
                    <a:pt x="8" y="8"/>
                  </a:lnTo>
                  <a:lnTo>
                    <a:pt x="0" y="8"/>
                  </a:lnTo>
                  <a:close/>
                </a:path>
              </a:pathLst>
            </a:custGeom>
            <a:solidFill>
              <a:schemeClr val="folHlink">
                <a:alpha val="41960"/>
              </a:schemeClr>
            </a:solidFill>
            <a:ln w="9525">
              <a:noFill/>
              <a:round/>
              <a:headEnd/>
              <a:tailEnd/>
            </a:ln>
          </p:spPr>
          <p:txBody>
            <a:bodyPr/>
            <a:lstStyle/>
            <a:p>
              <a:endParaRPr lang="en-US"/>
            </a:p>
          </p:txBody>
        </p:sp>
        <p:sp>
          <p:nvSpPr>
            <p:cNvPr id="73914" name="Freeform 169"/>
            <p:cNvSpPr>
              <a:spLocks/>
            </p:cNvSpPr>
            <p:nvPr/>
          </p:nvSpPr>
          <p:spPr bwMode="auto">
            <a:xfrm>
              <a:off x="3495" y="3287"/>
              <a:ext cx="10" cy="10"/>
            </a:xfrm>
            <a:custGeom>
              <a:avLst/>
              <a:gdLst>
                <a:gd name="T0" fmla="*/ 0 w 8"/>
                <a:gd name="T1" fmla="*/ 0 h 8"/>
                <a:gd name="T2" fmla="*/ 0 w 8"/>
                <a:gd name="T3" fmla="*/ 0 h 8"/>
                <a:gd name="T4" fmla="*/ 530 w 8"/>
                <a:gd name="T5" fmla="*/ 0 h 8"/>
                <a:gd name="T6" fmla="*/ 530 w 8"/>
                <a:gd name="T7" fmla="*/ 530 h 8"/>
                <a:gd name="T8" fmla="*/ 530 w 8"/>
                <a:gd name="T9" fmla="*/ 530 h 8"/>
                <a:gd name="T10" fmla="*/ 0 w 8"/>
                <a:gd name="T11" fmla="*/ 530 h 8"/>
                <a:gd name="T12" fmla="*/ 0 w 8"/>
                <a:gd name="T13" fmla="*/ 0 h 8"/>
                <a:gd name="T14" fmla="*/ 0 60000 65536"/>
                <a:gd name="T15" fmla="*/ 0 60000 65536"/>
                <a:gd name="T16" fmla="*/ 0 60000 65536"/>
                <a:gd name="T17" fmla="*/ 0 60000 65536"/>
                <a:gd name="T18" fmla="*/ 0 60000 65536"/>
                <a:gd name="T19" fmla="*/ 0 60000 65536"/>
                <a:gd name="T20" fmla="*/ 0 60000 65536"/>
                <a:gd name="T21" fmla="*/ 0 w 8"/>
                <a:gd name="T22" fmla="*/ 0 h 8"/>
                <a:gd name="T23" fmla="*/ 8 w 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8">
                  <a:moveTo>
                    <a:pt x="0" y="0"/>
                  </a:moveTo>
                  <a:lnTo>
                    <a:pt x="0" y="0"/>
                  </a:lnTo>
                  <a:lnTo>
                    <a:pt x="8" y="0"/>
                  </a:lnTo>
                  <a:lnTo>
                    <a:pt x="8" y="8"/>
                  </a:lnTo>
                  <a:lnTo>
                    <a:pt x="0" y="8"/>
                  </a:lnTo>
                  <a:lnTo>
                    <a:pt x="0" y="0"/>
                  </a:lnTo>
                  <a:close/>
                </a:path>
              </a:pathLst>
            </a:custGeom>
            <a:solidFill>
              <a:schemeClr val="folHlink">
                <a:alpha val="41960"/>
              </a:schemeClr>
            </a:solidFill>
            <a:ln w="9525">
              <a:noFill/>
              <a:round/>
              <a:headEnd/>
              <a:tailEnd/>
            </a:ln>
          </p:spPr>
          <p:txBody>
            <a:bodyPr/>
            <a:lstStyle/>
            <a:p>
              <a:endParaRPr lang="en-US"/>
            </a:p>
          </p:txBody>
        </p:sp>
        <p:sp>
          <p:nvSpPr>
            <p:cNvPr id="73915" name="Freeform 170"/>
            <p:cNvSpPr>
              <a:spLocks/>
            </p:cNvSpPr>
            <p:nvPr/>
          </p:nvSpPr>
          <p:spPr bwMode="auto">
            <a:xfrm>
              <a:off x="3505" y="3308"/>
              <a:ext cx="21" cy="11"/>
            </a:xfrm>
            <a:custGeom>
              <a:avLst/>
              <a:gdLst>
                <a:gd name="T0" fmla="*/ 0 w 16"/>
                <a:gd name="T1" fmla="*/ 0 h 9"/>
                <a:gd name="T2" fmla="*/ 0 w 16"/>
                <a:gd name="T3" fmla="*/ 0 h 9"/>
                <a:gd name="T4" fmla="*/ 1410 w 16"/>
                <a:gd name="T5" fmla="*/ 0 h 9"/>
                <a:gd name="T6" fmla="*/ 2865 w 16"/>
                <a:gd name="T7" fmla="*/ 0 h 9"/>
                <a:gd name="T8" fmla="*/ 2865 w 16"/>
                <a:gd name="T9" fmla="*/ 395 h 9"/>
                <a:gd name="T10" fmla="*/ 1410 w 16"/>
                <a:gd name="T11" fmla="*/ 395 h 9"/>
                <a:gd name="T12" fmla="*/ 0 w 16"/>
                <a:gd name="T13" fmla="*/ 0 h 9"/>
                <a:gd name="T14" fmla="*/ 0 w 16"/>
                <a:gd name="T15" fmla="*/ 0 h 9"/>
                <a:gd name="T16" fmla="*/ 0 60000 65536"/>
                <a:gd name="T17" fmla="*/ 0 60000 65536"/>
                <a:gd name="T18" fmla="*/ 0 60000 65536"/>
                <a:gd name="T19" fmla="*/ 0 60000 65536"/>
                <a:gd name="T20" fmla="*/ 0 60000 65536"/>
                <a:gd name="T21" fmla="*/ 0 60000 65536"/>
                <a:gd name="T22" fmla="*/ 0 60000 65536"/>
                <a:gd name="T23" fmla="*/ 0 60000 65536"/>
                <a:gd name="T24" fmla="*/ 0 w 16"/>
                <a:gd name="T25" fmla="*/ 0 h 9"/>
                <a:gd name="T26" fmla="*/ 16 w 16"/>
                <a:gd name="T27" fmla="*/ 9 h 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 h="9">
                  <a:moveTo>
                    <a:pt x="0" y="0"/>
                  </a:moveTo>
                  <a:lnTo>
                    <a:pt x="0" y="0"/>
                  </a:lnTo>
                  <a:lnTo>
                    <a:pt x="8" y="0"/>
                  </a:lnTo>
                  <a:lnTo>
                    <a:pt x="16" y="0"/>
                  </a:lnTo>
                  <a:lnTo>
                    <a:pt x="16" y="9"/>
                  </a:lnTo>
                  <a:lnTo>
                    <a:pt x="8" y="9"/>
                  </a:lnTo>
                  <a:lnTo>
                    <a:pt x="0" y="0"/>
                  </a:lnTo>
                  <a:close/>
                </a:path>
              </a:pathLst>
            </a:custGeom>
            <a:solidFill>
              <a:schemeClr val="folHlink">
                <a:alpha val="41960"/>
              </a:schemeClr>
            </a:solidFill>
            <a:ln w="9525">
              <a:noFill/>
              <a:round/>
              <a:headEnd/>
              <a:tailEnd/>
            </a:ln>
          </p:spPr>
          <p:txBody>
            <a:bodyPr/>
            <a:lstStyle/>
            <a:p>
              <a:endParaRPr lang="en-US"/>
            </a:p>
          </p:txBody>
        </p:sp>
        <p:sp>
          <p:nvSpPr>
            <p:cNvPr id="73916" name="Freeform 171"/>
            <p:cNvSpPr>
              <a:spLocks/>
            </p:cNvSpPr>
            <p:nvPr/>
          </p:nvSpPr>
          <p:spPr bwMode="auto">
            <a:xfrm>
              <a:off x="3526" y="1279"/>
              <a:ext cx="201" cy="106"/>
            </a:xfrm>
            <a:custGeom>
              <a:avLst/>
              <a:gdLst>
                <a:gd name="T0" fmla="*/ 1887 w 157"/>
                <a:gd name="T1" fmla="*/ 7885 h 83"/>
                <a:gd name="T2" fmla="*/ 0 w 157"/>
                <a:gd name="T3" fmla="*/ 6857 h 83"/>
                <a:gd name="T4" fmla="*/ 1887 w 157"/>
                <a:gd name="T5" fmla="*/ 6857 h 83"/>
                <a:gd name="T6" fmla="*/ 3601 w 157"/>
                <a:gd name="T7" fmla="*/ 4414 h 83"/>
                <a:gd name="T8" fmla="*/ 4610 w 157"/>
                <a:gd name="T9" fmla="*/ 3456 h 83"/>
                <a:gd name="T10" fmla="*/ 6363 w 157"/>
                <a:gd name="T11" fmla="*/ 2578 h 83"/>
                <a:gd name="T12" fmla="*/ 10013 w 157"/>
                <a:gd name="T13" fmla="*/ 1817 h 83"/>
                <a:gd name="T14" fmla="*/ 11871 w 157"/>
                <a:gd name="T15" fmla="*/ 1817 h 83"/>
                <a:gd name="T16" fmla="*/ 14439 w 157"/>
                <a:gd name="T17" fmla="*/ 0 h 83"/>
                <a:gd name="T18" fmla="*/ 15433 w 157"/>
                <a:gd name="T19" fmla="*/ 0 h 83"/>
                <a:gd name="T20" fmla="*/ 17122 w 157"/>
                <a:gd name="T21" fmla="*/ 0 h 83"/>
                <a:gd name="T22" fmla="*/ 17122 w 157"/>
                <a:gd name="T23" fmla="*/ 885 h 83"/>
                <a:gd name="T24" fmla="*/ 16374 w 157"/>
                <a:gd name="T25" fmla="*/ 1817 h 83"/>
                <a:gd name="T26" fmla="*/ 14439 w 157"/>
                <a:gd name="T27" fmla="*/ 2578 h 83"/>
                <a:gd name="T28" fmla="*/ 11871 w 157"/>
                <a:gd name="T29" fmla="*/ 3456 h 83"/>
                <a:gd name="T30" fmla="*/ 10013 w 157"/>
                <a:gd name="T31" fmla="*/ 4414 h 83"/>
                <a:gd name="T32" fmla="*/ 7242 w 157"/>
                <a:gd name="T33" fmla="*/ 6079 h 83"/>
                <a:gd name="T34" fmla="*/ 5464 w 157"/>
                <a:gd name="T35" fmla="*/ 6857 h 83"/>
                <a:gd name="T36" fmla="*/ 4610 w 157"/>
                <a:gd name="T37" fmla="*/ 7885 h 83"/>
                <a:gd name="T38" fmla="*/ 3601 w 157"/>
                <a:gd name="T39" fmla="*/ 7885 h 83"/>
                <a:gd name="T40" fmla="*/ 1887 w 157"/>
                <a:gd name="T41" fmla="*/ 8622 h 83"/>
                <a:gd name="T42" fmla="*/ 1887 w 157"/>
                <a:gd name="T43" fmla="*/ 7885 h 8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7"/>
                <a:gd name="T67" fmla="*/ 0 h 83"/>
                <a:gd name="T68" fmla="*/ 157 w 157"/>
                <a:gd name="T69" fmla="*/ 83 h 8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7" h="83">
                  <a:moveTo>
                    <a:pt x="17" y="75"/>
                  </a:moveTo>
                  <a:lnTo>
                    <a:pt x="0" y="66"/>
                  </a:lnTo>
                  <a:lnTo>
                    <a:pt x="17" y="66"/>
                  </a:lnTo>
                  <a:lnTo>
                    <a:pt x="33" y="42"/>
                  </a:lnTo>
                  <a:lnTo>
                    <a:pt x="42" y="33"/>
                  </a:lnTo>
                  <a:lnTo>
                    <a:pt x="58" y="25"/>
                  </a:lnTo>
                  <a:lnTo>
                    <a:pt x="91" y="17"/>
                  </a:lnTo>
                  <a:lnTo>
                    <a:pt x="108" y="17"/>
                  </a:lnTo>
                  <a:lnTo>
                    <a:pt x="132" y="0"/>
                  </a:lnTo>
                  <a:lnTo>
                    <a:pt x="141" y="0"/>
                  </a:lnTo>
                  <a:lnTo>
                    <a:pt x="157" y="0"/>
                  </a:lnTo>
                  <a:lnTo>
                    <a:pt x="157" y="9"/>
                  </a:lnTo>
                  <a:lnTo>
                    <a:pt x="149" y="17"/>
                  </a:lnTo>
                  <a:lnTo>
                    <a:pt x="132" y="25"/>
                  </a:lnTo>
                  <a:lnTo>
                    <a:pt x="108" y="33"/>
                  </a:lnTo>
                  <a:lnTo>
                    <a:pt x="91" y="42"/>
                  </a:lnTo>
                  <a:lnTo>
                    <a:pt x="66" y="58"/>
                  </a:lnTo>
                  <a:lnTo>
                    <a:pt x="50" y="66"/>
                  </a:lnTo>
                  <a:lnTo>
                    <a:pt x="42" y="75"/>
                  </a:lnTo>
                  <a:lnTo>
                    <a:pt x="33" y="75"/>
                  </a:lnTo>
                  <a:lnTo>
                    <a:pt x="17" y="83"/>
                  </a:lnTo>
                  <a:lnTo>
                    <a:pt x="17" y="75"/>
                  </a:lnTo>
                  <a:close/>
                </a:path>
              </a:pathLst>
            </a:custGeom>
            <a:solidFill>
              <a:schemeClr val="folHlink">
                <a:alpha val="41960"/>
              </a:schemeClr>
            </a:solidFill>
            <a:ln w="9525">
              <a:noFill/>
              <a:round/>
              <a:headEnd/>
              <a:tailEnd/>
            </a:ln>
          </p:spPr>
          <p:txBody>
            <a:bodyPr/>
            <a:lstStyle/>
            <a:p>
              <a:endParaRPr lang="en-US"/>
            </a:p>
          </p:txBody>
        </p:sp>
        <p:sp>
          <p:nvSpPr>
            <p:cNvPr id="73917" name="Freeform 172"/>
            <p:cNvSpPr>
              <a:spLocks/>
            </p:cNvSpPr>
            <p:nvPr/>
          </p:nvSpPr>
          <p:spPr bwMode="auto">
            <a:xfrm>
              <a:off x="3495" y="1141"/>
              <a:ext cx="10" cy="12"/>
            </a:xfrm>
            <a:custGeom>
              <a:avLst/>
              <a:gdLst>
                <a:gd name="T0" fmla="*/ 530 w 8"/>
                <a:gd name="T1" fmla="*/ 0 h 9"/>
                <a:gd name="T2" fmla="*/ 0 w 8"/>
                <a:gd name="T3" fmla="*/ 2069 h 9"/>
                <a:gd name="T4" fmla="*/ 530 w 8"/>
                <a:gd name="T5" fmla="*/ 2069 h 9"/>
                <a:gd name="T6" fmla="*/ 530 w 8"/>
                <a:gd name="T7" fmla="*/ 0 h 9"/>
                <a:gd name="T8" fmla="*/ 530 w 8"/>
                <a:gd name="T9" fmla="*/ 0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8" y="0"/>
                  </a:moveTo>
                  <a:lnTo>
                    <a:pt x="0" y="9"/>
                  </a:lnTo>
                  <a:lnTo>
                    <a:pt x="8" y="9"/>
                  </a:lnTo>
                  <a:lnTo>
                    <a:pt x="8" y="0"/>
                  </a:lnTo>
                  <a:close/>
                </a:path>
              </a:pathLst>
            </a:custGeom>
            <a:solidFill>
              <a:schemeClr val="folHlink">
                <a:alpha val="41960"/>
              </a:schemeClr>
            </a:solidFill>
            <a:ln w="9525">
              <a:noFill/>
              <a:round/>
              <a:headEnd/>
              <a:tailEnd/>
            </a:ln>
          </p:spPr>
          <p:txBody>
            <a:bodyPr/>
            <a:lstStyle/>
            <a:p>
              <a:endParaRPr lang="en-US"/>
            </a:p>
          </p:txBody>
        </p:sp>
        <p:sp>
          <p:nvSpPr>
            <p:cNvPr id="73918" name="Freeform 173"/>
            <p:cNvSpPr>
              <a:spLocks/>
            </p:cNvSpPr>
            <p:nvPr/>
          </p:nvSpPr>
          <p:spPr bwMode="auto">
            <a:xfrm>
              <a:off x="3495" y="1163"/>
              <a:ext cx="10" cy="10"/>
            </a:xfrm>
            <a:custGeom>
              <a:avLst/>
              <a:gdLst>
                <a:gd name="T0" fmla="*/ 0 w 8"/>
                <a:gd name="T1" fmla="*/ 530 h 8"/>
                <a:gd name="T2" fmla="*/ 0 w 8"/>
                <a:gd name="T3" fmla="*/ 0 h 8"/>
                <a:gd name="T4" fmla="*/ 530 w 8"/>
                <a:gd name="T5" fmla="*/ 0 h 8"/>
                <a:gd name="T6" fmla="*/ 0 w 8"/>
                <a:gd name="T7" fmla="*/ 530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0" y="8"/>
                  </a:moveTo>
                  <a:lnTo>
                    <a:pt x="0" y="0"/>
                  </a:lnTo>
                  <a:lnTo>
                    <a:pt x="8" y="0"/>
                  </a:lnTo>
                  <a:lnTo>
                    <a:pt x="0" y="8"/>
                  </a:lnTo>
                  <a:close/>
                </a:path>
              </a:pathLst>
            </a:custGeom>
            <a:solidFill>
              <a:schemeClr val="folHlink">
                <a:alpha val="41960"/>
              </a:schemeClr>
            </a:solidFill>
            <a:ln w="9525">
              <a:noFill/>
              <a:round/>
              <a:headEnd/>
              <a:tailEnd/>
            </a:ln>
          </p:spPr>
          <p:txBody>
            <a:bodyPr/>
            <a:lstStyle/>
            <a:p>
              <a:endParaRPr lang="en-US"/>
            </a:p>
          </p:txBody>
        </p:sp>
        <p:sp>
          <p:nvSpPr>
            <p:cNvPr id="73919" name="Freeform 174"/>
            <p:cNvSpPr>
              <a:spLocks/>
            </p:cNvSpPr>
            <p:nvPr/>
          </p:nvSpPr>
          <p:spPr bwMode="auto">
            <a:xfrm>
              <a:off x="3526" y="1163"/>
              <a:ext cx="11" cy="21"/>
            </a:xfrm>
            <a:custGeom>
              <a:avLst/>
              <a:gdLst>
                <a:gd name="T0" fmla="*/ 0 w 9"/>
                <a:gd name="T1" fmla="*/ 2865 h 16"/>
                <a:gd name="T2" fmla="*/ 0 w 9"/>
                <a:gd name="T3" fmla="*/ 0 h 16"/>
                <a:gd name="T4" fmla="*/ 0 w 9"/>
                <a:gd name="T5" fmla="*/ 0 h 16"/>
                <a:gd name="T6" fmla="*/ 395 w 9"/>
                <a:gd name="T7" fmla="*/ 1410 h 16"/>
                <a:gd name="T8" fmla="*/ 395 w 9"/>
                <a:gd name="T9" fmla="*/ 1410 h 16"/>
                <a:gd name="T10" fmla="*/ 0 w 9"/>
                <a:gd name="T11" fmla="*/ 2865 h 16"/>
                <a:gd name="T12" fmla="*/ 0 w 9"/>
                <a:gd name="T13" fmla="*/ 2865 h 16"/>
                <a:gd name="T14" fmla="*/ 0 60000 65536"/>
                <a:gd name="T15" fmla="*/ 0 60000 65536"/>
                <a:gd name="T16" fmla="*/ 0 60000 65536"/>
                <a:gd name="T17" fmla="*/ 0 60000 65536"/>
                <a:gd name="T18" fmla="*/ 0 60000 65536"/>
                <a:gd name="T19" fmla="*/ 0 60000 65536"/>
                <a:gd name="T20" fmla="*/ 0 60000 65536"/>
                <a:gd name="T21" fmla="*/ 0 w 9"/>
                <a:gd name="T22" fmla="*/ 0 h 16"/>
                <a:gd name="T23" fmla="*/ 9 w 9"/>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6">
                  <a:moveTo>
                    <a:pt x="0" y="16"/>
                  </a:moveTo>
                  <a:lnTo>
                    <a:pt x="0" y="0"/>
                  </a:lnTo>
                  <a:lnTo>
                    <a:pt x="9" y="8"/>
                  </a:lnTo>
                  <a:lnTo>
                    <a:pt x="0" y="16"/>
                  </a:lnTo>
                  <a:close/>
                </a:path>
              </a:pathLst>
            </a:custGeom>
            <a:solidFill>
              <a:schemeClr val="folHlink">
                <a:alpha val="41960"/>
              </a:schemeClr>
            </a:solidFill>
            <a:ln w="9525">
              <a:noFill/>
              <a:round/>
              <a:headEnd/>
              <a:tailEnd/>
            </a:ln>
          </p:spPr>
          <p:txBody>
            <a:bodyPr/>
            <a:lstStyle/>
            <a:p>
              <a:endParaRPr lang="en-US"/>
            </a:p>
          </p:txBody>
        </p:sp>
        <p:sp>
          <p:nvSpPr>
            <p:cNvPr id="73920" name="Freeform 175"/>
            <p:cNvSpPr>
              <a:spLocks/>
            </p:cNvSpPr>
            <p:nvPr/>
          </p:nvSpPr>
          <p:spPr bwMode="auto">
            <a:xfrm>
              <a:off x="3483" y="1395"/>
              <a:ext cx="97" cy="95"/>
            </a:xfrm>
            <a:custGeom>
              <a:avLst/>
              <a:gdLst>
                <a:gd name="T0" fmla="*/ 0 w 75"/>
                <a:gd name="T1" fmla="*/ 3742 h 74"/>
                <a:gd name="T2" fmla="*/ 2243 w 75"/>
                <a:gd name="T3" fmla="*/ 5713 h 74"/>
                <a:gd name="T4" fmla="*/ 4381 w 75"/>
                <a:gd name="T5" fmla="*/ 5713 h 74"/>
                <a:gd name="T6" fmla="*/ 5612 w 75"/>
                <a:gd name="T7" fmla="*/ 6672 h 74"/>
                <a:gd name="T8" fmla="*/ 7694 w 75"/>
                <a:gd name="T9" fmla="*/ 8565 h 74"/>
                <a:gd name="T10" fmla="*/ 9951 w 75"/>
                <a:gd name="T11" fmla="*/ 7636 h 74"/>
                <a:gd name="T12" fmla="*/ 9951 w 75"/>
                <a:gd name="T13" fmla="*/ 6672 h 74"/>
                <a:gd name="T14" fmla="*/ 9951 w 75"/>
                <a:gd name="T15" fmla="*/ 6672 h 74"/>
                <a:gd name="T16" fmla="*/ 7694 w 75"/>
                <a:gd name="T17" fmla="*/ 3742 h 74"/>
                <a:gd name="T18" fmla="*/ 6650 w 75"/>
                <a:gd name="T19" fmla="*/ 931 h 74"/>
                <a:gd name="T20" fmla="*/ 4381 w 75"/>
                <a:gd name="T21" fmla="*/ 0 h 74"/>
                <a:gd name="T22" fmla="*/ 1271 w 75"/>
                <a:gd name="T23" fmla="*/ 2877 h 74"/>
                <a:gd name="T24" fmla="*/ 0 w 75"/>
                <a:gd name="T25" fmla="*/ 3742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74"/>
                <a:gd name="T41" fmla="*/ 75 w 75"/>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74">
                  <a:moveTo>
                    <a:pt x="0" y="33"/>
                  </a:moveTo>
                  <a:lnTo>
                    <a:pt x="17" y="50"/>
                  </a:lnTo>
                  <a:lnTo>
                    <a:pt x="33" y="50"/>
                  </a:lnTo>
                  <a:lnTo>
                    <a:pt x="42" y="58"/>
                  </a:lnTo>
                  <a:lnTo>
                    <a:pt x="58" y="74"/>
                  </a:lnTo>
                  <a:lnTo>
                    <a:pt x="75" y="66"/>
                  </a:lnTo>
                  <a:lnTo>
                    <a:pt x="75" y="58"/>
                  </a:lnTo>
                  <a:lnTo>
                    <a:pt x="58" y="33"/>
                  </a:lnTo>
                  <a:lnTo>
                    <a:pt x="50" y="8"/>
                  </a:lnTo>
                  <a:lnTo>
                    <a:pt x="33" y="0"/>
                  </a:lnTo>
                  <a:lnTo>
                    <a:pt x="9" y="25"/>
                  </a:lnTo>
                  <a:lnTo>
                    <a:pt x="0" y="33"/>
                  </a:lnTo>
                  <a:close/>
                </a:path>
              </a:pathLst>
            </a:custGeom>
            <a:solidFill>
              <a:schemeClr val="folHlink">
                <a:alpha val="41960"/>
              </a:schemeClr>
            </a:solidFill>
            <a:ln w="9525">
              <a:noFill/>
              <a:round/>
              <a:headEnd/>
              <a:tailEnd/>
            </a:ln>
          </p:spPr>
          <p:txBody>
            <a:bodyPr/>
            <a:lstStyle/>
            <a:p>
              <a:endParaRPr lang="en-US"/>
            </a:p>
          </p:txBody>
        </p:sp>
        <p:sp>
          <p:nvSpPr>
            <p:cNvPr id="73921" name="Freeform 176"/>
            <p:cNvSpPr>
              <a:spLocks/>
            </p:cNvSpPr>
            <p:nvPr/>
          </p:nvSpPr>
          <p:spPr bwMode="auto">
            <a:xfrm>
              <a:off x="3071" y="1776"/>
              <a:ext cx="21" cy="10"/>
            </a:xfrm>
            <a:custGeom>
              <a:avLst/>
              <a:gdLst>
                <a:gd name="T0" fmla="*/ 2865 w 16"/>
                <a:gd name="T1" fmla="*/ 0 h 8"/>
                <a:gd name="T2" fmla="*/ 0 w 16"/>
                <a:gd name="T3" fmla="*/ 530 h 8"/>
                <a:gd name="T4" fmla="*/ 0 w 16"/>
                <a:gd name="T5" fmla="*/ 530 h 8"/>
                <a:gd name="T6" fmla="*/ 2865 w 16"/>
                <a:gd name="T7" fmla="*/ 0 h 8"/>
                <a:gd name="T8" fmla="*/ 2865 w 16"/>
                <a:gd name="T9" fmla="*/ 0 h 8"/>
                <a:gd name="T10" fmla="*/ 2865 w 16"/>
                <a:gd name="T11" fmla="*/ 0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16" y="0"/>
                  </a:moveTo>
                  <a:lnTo>
                    <a:pt x="0" y="8"/>
                  </a:lnTo>
                  <a:lnTo>
                    <a:pt x="16" y="0"/>
                  </a:lnTo>
                  <a:close/>
                </a:path>
              </a:pathLst>
            </a:custGeom>
            <a:solidFill>
              <a:schemeClr val="folHlink">
                <a:alpha val="41960"/>
              </a:schemeClr>
            </a:solidFill>
            <a:ln w="9525">
              <a:noFill/>
              <a:round/>
              <a:headEnd/>
              <a:tailEnd/>
            </a:ln>
          </p:spPr>
          <p:txBody>
            <a:bodyPr/>
            <a:lstStyle/>
            <a:p>
              <a:endParaRPr lang="en-US"/>
            </a:p>
          </p:txBody>
        </p:sp>
      </p:grpSp>
      <p:sp>
        <p:nvSpPr>
          <p:cNvPr id="73733" name="AutoShape 178"/>
          <p:cNvSpPr>
            <a:spLocks noChangeArrowheads="1"/>
          </p:cNvSpPr>
          <p:nvPr/>
        </p:nvSpPr>
        <p:spPr bwMode="auto">
          <a:xfrm>
            <a:off x="7689190" y="1484314"/>
            <a:ext cx="2017315" cy="1728662"/>
          </a:xfrm>
          <a:prstGeom prst="roundRect">
            <a:avLst>
              <a:gd name="adj" fmla="val 16667"/>
            </a:avLst>
          </a:prstGeom>
          <a:solidFill>
            <a:schemeClr val="accent1">
              <a:alpha val="59999"/>
            </a:schemeClr>
          </a:solidFill>
          <a:ln w="57150">
            <a:solidFill>
              <a:schemeClr val="accent1"/>
            </a:solidFill>
            <a:round/>
            <a:headEnd type="none" w="sm" len="sm"/>
            <a:tailEnd type="none" w="sm" len="sm"/>
          </a:ln>
        </p:spPr>
        <p:txBody>
          <a:bodyPr wrap="none" anchor="ctr"/>
          <a:lstStyle/>
          <a:p>
            <a:r>
              <a:rPr lang="en-US" altLang="zh-CN" sz="1400" b="1" dirty="0">
                <a:solidFill>
                  <a:srgbClr val="FFFFFF"/>
                </a:solidFill>
                <a:ea typeface="宋体" pitchFamily="2" charset="-122"/>
              </a:rPr>
              <a:t>AOCC</a:t>
            </a:r>
          </a:p>
          <a:p>
            <a:r>
              <a:rPr lang="en-US" altLang="zh-CN" sz="1400" dirty="0">
                <a:solidFill>
                  <a:srgbClr val="FFFFFF"/>
                </a:solidFill>
                <a:ea typeface="宋体" pitchFamily="2" charset="-122"/>
              </a:rPr>
              <a:t>- Project management</a:t>
            </a:r>
          </a:p>
          <a:p>
            <a:r>
              <a:rPr lang="en-US" altLang="zh-CN" sz="1400" dirty="0">
                <a:solidFill>
                  <a:srgbClr val="FFFFFF"/>
                </a:solidFill>
                <a:ea typeface="宋体" pitchFamily="2" charset="-122"/>
              </a:rPr>
              <a:t>- R&amp;D</a:t>
            </a:r>
          </a:p>
          <a:p>
            <a:r>
              <a:rPr lang="en-US" altLang="zh-CN" sz="1400" dirty="0">
                <a:solidFill>
                  <a:srgbClr val="FFFFFF"/>
                </a:solidFill>
                <a:ea typeface="宋体" pitchFamily="2" charset="-122"/>
              </a:rPr>
              <a:t>- Final integration</a:t>
            </a:r>
          </a:p>
          <a:p>
            <a:pPr>
              <a:buFontTx/>
              <a:buChar char="-"/>
            </a:pPr>
            <a:r>
              <a:rPr lang="en-US" altLang="zh-CN" sz="1400" dirty="0" smtClean="0">
                <a:solidFill>
                  <a:srgbClr val="FFFFFF"/>
                </a:solidFill>
                <a:ea typeface="宋体" pitchFamily="2" charset="-122"/>
              </a:rPr>
              <a:t>V&amp;V Test</a:t>
            </a:r>
          </a:p>
          <a:p>
            <a:pPr>
              <a:buFontTx/>
              <a:buChar char="-"/>
            </a:pPr>
            <a:r>
              <a:rPr lang="en-US" altLang="zh-CN" sz="1400" dirty="0" smtClean="0">
                <a:solidFill>
                  <a:srgbClr val="FFFFFF"/>
                </a:solidFill>
                <a:ea typeface="宋体" pitchFamily="2" charset="-122"/>
              </a:rPr>
              <a:t> Industrialization</a:t>
            </a:r>
          </a:p>
          <a:p>
            <a:pPr>
              <a:buFontTx/>
              <a:buChar char="-"/>
            </a:pPr>
            <a:r>
              <a:rPr lang="en-US" altLang="zh-CN" sz="1400" dirty="0" smtClean="0">
                <a:solidFill>
                  <a:srgbClr val="FFFFFF"/>
                </a:solidFill>
                <a:ea typeface="宋体" pitchFamily="2" charset="-122"/>
              </a:rPr>
              <a:t> WPF plant (TBD)</a:t>
            </a:r>
          </a:p>
          <a:p>
            <a:pPr>
              <a:buFontTx/>
              <a:buChar char="-"/>
            </a:pPr>
            <a:r>
              <a:rPr lang="en-US" altLang="zh-CN" sz="1400" dirty="0" smtClean="0">
                <a:solidFill>
                  <a:srgbClr val="FFFFFF"/>
                </a:solidFill>
                <a:ea typeface="宋体" pitchFamily="2" charset="-122"/>
              </a:rPr>
              <a:t> Purchasing</a:t>
            </a:r>
            <a:endParaRPr lang="en-US" altLang="zh-CN" sz="1400" dirty="0">
              <a:solidFill>
                <a:srgbClr val="FFFFFF"/>
              </a:solidFill>
              <a:ea typeface="宋体" pitchFamily="2" charset="-122"/>
            </a:endParaRPr>
          </a:p>
        </p:txBody>
      </p:sp>
      <p:pic>
        <p:nvPicPr>
          <p:cNvPr id="73734" name="Picture 179"/>
          <p:cNvPicPr>
            <a:picLocks noChangeAspect="1" noChangeArrowheads="1"/>
          </p:cNvPicPr>
          <p:nvPr/>
        </p:nvPicPr>
        <p:blipFill>
          <a:blip r:embed="rId3" cstate="print"/>
          <a:srcRect/>
          <a:stretch>
            <a:fillRect/>
          </a:stretch>
        </p:blipFill>
        <p:spPr bwMode="auto">
          <a:xfrm>
            <a:off x="7833651" y="1065213"/>
            <a:ext cx="658680" cy="430212"/>
          </a:xfrm>
          <a:prstGeom prst="rect">
            <a:avLst/>
          </a:prstGeom>
          <a:noFill/>
          <a:ln w="12700">
            <a:noFill/>
            <a:miter lim="800000"/>
            <a:headEnd type="none" w="sm" len="sm"/>
            <a:tailEnd type="none" w="sm" len="sm"/>
          </a:ln>
        </p:spPr>
      </p:pic>
      <p:sp>
        <p:nvSpPr>
          <p:cNvPr id="73735" name="Line 180"/>
          <p:cNvSpPr>
            <a:spLocks noChangeShapeType="1"/>
          </p:cNvSpPr>
          <p:nvPr/>
        </p:nvSpPr>
        <p:spPr bwMode="auto">
          <a:xfrm flipH="1">
            <a:off x="7616958" y="3212976"/>
            <a:ext cx="360378" cy="647824"/>
          </a:xfrm>
          <a:prstGeom prst="line">
            <a:avLst/>
          </a:prstGeom>
          <a:noFill/>
          <a:ln w="44450">
            <a:solidFill>
              <a:schemeClr val="accent1"/>
            </a:solidFill>
            <a:round/>
            <a:headEnd type="none" w="sm" len="sm"/>
            <a:tailEnd type="oval" w="med" len="med"/>
          </a:ln>
        </p:spPr>
        <p:txBody>
          <a:bodyPr/>
          <a:lstStyle/>
          <a:p>
            <a:endParaRPr lang="en-US"/>
          </a:p>
        </p:txBody>
      </p:sp>
      <p:sp>
        <p:nvSpPr>
          <p:cNvPr id="73745" name="AutoShape 190"/>
          <p:cNvSpPr>
            <a:spLocks noChangeArrowheads="1"/>
          </p:cNvSpPr>
          <p:nvPr/>
        </p:nvSpPr>
        <p:spPr bwMode="auto">
          <a:xfrm>
            <a:off x="3728509" y="1556793"/>
            <a:ext cx="2520635" cy="1080119"/>
          </a:xfrm>
          <a:prstGeom prst="roundRect">
            <a:avLst>
              <a:gd name="adj" fmla="val 9134"/>
            </a:avLst>
          </a:prstGeom>
          <a:solidFill>
            <a:srgbClr val="008080">
              <a:alpha val="59999"/>
            </a:srgbClr>
          </a:solidFill>
          <a:ln w="57150" algn="ctr">
            <a:solidFill>
              <a:srgbClr val="008080"/>
            </a:solidFill>
            <a:round/>
            <a:headEnd type="none" w="sm" len="sm"/>
            <a:tailEnd type="none" w="sm" len="sm"/>
          </a:ln>
        </p:spPr>
        <p:txBody>
          <a:bodyPr wrap="none" anchor="ctr"/>
          <a:lstStyle/>
          <a:p>
            <a:r>
              <a:rPr lang="en-US" altLang="zh-CN" sz="1400" b="1" dirty="0" err="1">
                <a:solidFill>
                  <a:srgbClr val="FFFFFF"/>
                </a:solidFill>
                <a:ea typeface="宋体" pitchFamily="2" charset="-122"/>
              </a:rPr>
              <a:t>Carros</a:t>
            </a:r>
            <a:endParaRPr lang="en-US" altLang="zh-CN" sz="1400" b="1" dirty="0">
              <a:solidFill>
                <a:srgbClr val="FFFFFF"/>
              </a:solidFill>
              <a:ea typeface="宋体" pitchFamily="2" charset="-122"/>
            </a:endParaRPr>
          </a:p>
          <a:p>
            <a:pPr>
              <a:buFontTx/>
              <a:buChar char="-"/>
            </a:pPr>
            <a:r>
              <a:rPr lang="en-US" altLang="zh-CN" sz="1400" dirty="0" smtClean="0">
                <a:solidFill>
                  <a:srgbClr val="FFFFFF"/>
                </a:solidFill>
                <a:ea typeface="宋体" pitchFamily="2" charset="-122"/>
              </a:rPr>
              <a:t>Unity </a:t>
            </a:r>
            <a:r>
              <a:rPr lang="en-US" altLang="zh-CN" sz="1400" dirty="0">
                <a:solidFill>
                  <a:srgbClr val="FFFFFF"/>
                </a:solidFill>
                <a:ea typeface="宋体" pitchFamily="2" charset="-122"/>
              </a:rPr>
              <a:t>development</a:t>
            </a:r>
          </a:p>
          <a:p>
            <a:pPr>
              <a:buFontTx/>
              <a:buChar char="-"/>
            </a:pPr>
            <a:r>
              <a:rPr lang="en-US" altLang="zh-CN" sz="1400" dirty="0" smtClean="0">
                <a:solidFill>
                  <a:srgbClr val="FFFFFF"/>
                </a:solidFill>
                <a:ea typeface="宋体" pitchFamily="2" charset="-122"/>
              </a:rPr>
              <a:t>System arch(PLC </a:t>
            </a:r>
            <a:r>
              <a:rPr lang="en-US" altLang="zh-CN" sz="1400" dirty="0" err="1" smtClean="0">
                <a:solidFill>
                  <a:srgbClr val="FFFFFF"/>
                </a:solidFill>
                <a:ea typeface="宋体" pitchFamily="2" charset="-122"/>
              </a:rPr>
              <a:t>Sys,Web</a:t>
            </a:r>
            <a:r>
              <a:rPr lang="en-US" altLang="zh-CN" sz="1400" dirty="0" smtClean="0">
                <a:solidFill>
                  <a:srgbClr val="FFFFFF"/>
                </a:solidFill>
                <a:ea typeface="宋体" pitchFamily="2" charset="-122"/>
              </a:rPr>
              <a:t>)</a:t>
            </a:r>
            <a:endParaRPr lang="en-US" altLang="zh-CN" sz="1400" dirty="0">
              <a:solidFill>
                <a:srgbClr val="FFFFFF"/>
              </a:solidFill>
              <a:ea typeface="宋体" pitchFamily="2" charset="-122"/>
            </a:endParaRPr>
          </a:p>
          <a:p>
            <a:pPr>
              <a:buFontTx/>
              <a:buChar char="-"/>
            </a:pPr>
            <a:r>
              <a:rPr lang="en-US" altLang="zh-CN" sz="1400" dirty="0" err="1" smtClean="0">
                <a:solidFill>
                  <a:srgbClr val="FFFFFF"/>
                </a:solidFill>
                <a:ea typeface="宋体" pitchFamily="2" charset="-122"/>
              </a:rPr>
              <a:t>Techpub</a:t>
            </a:r>
            <a:endParaRPr lang="en-US" altLang="zh-CN" sz="1400" dirty="0" smtClean="0">
              <a:solidFill>
                <a:srgbClr val="FFFFFF"/>
              </a:solidFill>
              <a:ea typeface="宋体" pitchFamily="2" charset="-122"/>
            </a:endParaRPr>
          </a:p>
          <a:p>
            <a:pPr>
              <a:buFontTx/>
              <a:buChar char="-"/>
            </a:pPr>
            <a:r>
              <a:rPr lang="en-US" altLang="zh-CN" sz="1400" dirty="0" smtClean="0">
                <a:solidFill>
                  <a:srgbClr val="FFFFFF"/>
                </a:solidFill>
                <a:ea typeface="宋体" pitchFamily="2" charset="-122"/>
              </a:rPr>
              <a:t>Certification (UL/CSA)</a:t>
            </a:r>
            <a:endParaRPr lang="en-US" altLang="zh-CN" sz="1400" dirty="0">
              <a:solidFill>
                <a:srgbClr val="FFFFFF"/>
              </a:solidFill>
              <a:ea typeface="宋体" pitchFamily="2" charset="-122"/>
            </a:endParaRPr>
          </a:p>
        </p:txBody>
      </p:sp>
      <p:pic>
        <p:nvPicPr>
          <p:cNvPr id="73746" name="Picture 191"/>
          <p:cNvPicPr>
            <a:picLocks noChangeAspect="1" noChangeArrowheads="1"/>
          </p:cNvPicPr>
          <p:nvPr/>
        </p:nvPicPr>
        <p:blipFill>
          <a:blip r:embed="rId4" cstate="print"/>
          <a:srcRect/>
          <a:stretch>
            <a:fillRect/>
          </a:stretch>
        </p:blipFill>
        <p:spPr bwMode="auto">
          <a:xfrm>
            <a:off x="3848894" y="1158329"/>
            <a:ext cx="646642" cy="398463"/>
          </a:xfrm>
          <a:prstGeom prst="rect">
            <a:avLst/>
          </a:prstGeom>
          <a:noFill/>
          <a:ln w="12700">
            <a:noFill/>
            <a:miter lim="800000"/>
            <a:headEnd type="none" w="sm" len="sm"/>
            <a:tailEnd type="none" w="sm" len="sm"/>
          </a:ln>
        </p:spPr>
      </p:pic>
      <p:sp>
        <p:nvSpPr>
          <p:cNvPr id="73747" name="Line 192"/>
          <p:cNvSpPr>
            <a:spLocks noChangeShapeType="1"/>
          </p:cNvSpPr>
          <p:nvPr/>
        </p:nvSpPr>
        <p:spPr bwMode="auto">
          <a:xfrm flipH="1">
            <a:off x="4808538" y="2636912"/>
            <a:ext cx="72454" cy="863526"/>
          </a:xfrm>
          <a:prstGeom prst="line">
            <a:avLst/>
          </a:prstGeom>
          <a:noFill/>
          <a:ln w="44450">
            <a:solidFill>
              <a:srgbClr val="008080"/>
            </a:solidFill>
            <a:round/>
            <a:headEnd type="none" w="sm" len="sm"/>
            <a:tailEnd type="oval" w="med" len="med"/>
          </a:ln>
        </p:spPr>
        <p:txBody>
          <a:bodyPr/>
          <a:lstStyle/>
          <a:p>
            <a:endParaRPr lang="en-US"/>
          </a:p>
        </p:txBody>
      </p:sp>
      <p:sp>
        <p:nvSpPr>
          <p:cNvPr id="188" name="AutoShape 184"/>
          <p:cNvSpPr>
            <a:spLocks noChangeArrowheads="1"/>
          </p:cNvSpPr>
          <p:nvPr/>
        </p:nvSpPr>
        <p:spPr bwMode="auto">
          <a:xfrm>
            <a:off x="5554464" y="5229126"/>
            <a:ext cx="1660525" cy="648146"/>
          </a:xfrm>
          <a:prstGeom prst="roundRect">
            <a:avLst>
              <a:gd name="adj" fmla="val 16667"/>
            </a:avLst>
          </a:prstGeom>
          <a:solidFill>
            <a:schemeClr val="accent2">
              <a:alpha val="59999"/>
            </a:schemeClr>
          </a:solidFill>
          <a:ln w="57150">
            <a:solidFill>
              <a:schemeClr val="accent2"/>
            </a:solidFill>
            <a:round/>
            <a:headEnd type="none" w="sm" len="sm"/>
            <a:tailEnd type="none" w="sm" len="sm"/>
          </a:ln>
        </p:spPr>
        <p:txBody>
          <a:bodyPr wrap="none" anchor="ctr"/>
          <a:lstStyle/>
          <a:p>
            <a:r>
              <a:rPr lang="en-US" altLang="zh-CN" sz="1400" b="1" dirty="0">
                <a:solidFill>
                  <a:srgbClr val="FFFFFF"/>
                </a:solidFill>
                <a:ea typeface="宋体" pitchFamily="2" charset="-122"/>
              </a:rPr>
              <a:t>AOCI</a:t>
            </a:r>
          </a:p>
          <a:p>
            <a:pPr>
              <a:buFontTx/>
              <a:buChar char="-"/>
            </a:pPr>
            <a:r>
              <a:rPr lang="en-US" altLang="zh-CN" sz="1400" dirty="0" smtClean="0">
                <a:solidFill>
                  <a:srgbClr val="FFFFFF"/>
                </a:solidFill>
                <a:ea typeface="宋体" pitchFamily="2" charset="-122"/>
              </a:rPr>
              <a:t>MSU project(TBD)</a:t>
            </a:r>
            <a:endParaRPr lang="en-US" altLang="zh-CN" sz="1400" dirty="0">
              <a:solidFill>
                <a:srgbClr val="FFFFFF"/>
              </a:solidFill>
              <a:ea typeface="宋体" pitchFamily="2" charset="-122"/>
            </a:endParaRPr>
          </a:p>
        </p:txBody>
      </p:sp>
      <p:pic>
        <p:nvPicPr>
          <p:cNvPr id="189" name="Picture 185"/>
          <p:cNvPicPr>
            <a:picLocks noChangeAspect="1" noChangeArrowheads="1"/>
          </p:cNvPicPr>
          <p:nvPr/>
        </p:nvPicPr>
        <p:blipFill>
          <a:blip r:embed="rId5" cstate="print"/>
          <a:srcRect/>
          <a:stretch>
            <a:fillRect/>
          </a:stretch>
        </p:blipFill>
        <p:spPr bwMode="auto">
          <a:xfrm>
            <a:off x="5621139" y="4817963"/>
            <a:ext cx="598488" cy="431800"/>
          </a:xfrm>
          <a:prstGeom prst="rect">
            <a:avLst/>
          </a:prstGeom>
          <a:noFill/>
          <a:ln w="12700">
            <a:noFill/>
            <a:miter lim="800000"/>
            <a:headEnd type="none" w="sm" len="sm"/>
            <a:tailEnd type="none" w="sm" len="sm"/>
          </a:ln>
        </p:spPr>
      </p:pic>
      <p:sp>
        <p:nvSpPr>
          <p:cNvPr id="190" name="Line 186"/>
          <p:cNvSpPr>
            <a:spLocks noChangeShapeType="1"/>
          </p:cNvSpPr>
          <p:nvPr/>
        </p:nvSpPr>
        <p:spPr bwMode="auto">
          <a:xfrm flipV="1">
            <a:off x="6418064" y="4292501"/>
            <a:ext cx="265113" cy="936625"/>
          </a:xfrm>
          <a:prstGeom prst="line">
            <a:avLst/>
          </a:prstGeom>
          <a:noFill/>
          <a:ln w="44450">
            <a:solidFill>
              <a:schemeClr val="accent2"/>
            </a:solidFill>
            <a:round/>
            <a:headEnd type="none" w="sm" len="sm"/>
            <a:tailEnd type="oval" w="med" len="med"/>
          </a:ln>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7170" name="Title 3"/>
          <p:cNvSpPr>
            <a:spLocks noGrp="1"/>
          </p:cNvSpPr>
          <p:nvPr>
            <p:ph type="title"/>
          </p:nvPr>
        </p:nvSpPr>
        <p:spPr>
          <a:xfrm>
            <a:off x="468313" y="2563813"/>
            <a:ext cx="8969375" cy="649287"/>
          </a:xfrm>
        </p:spPr>
        <p:txBody>
          <a:bodyPr/>
          <a:lstStyle/>
          <a:p>
            <a:pPr eaLnBrk="1" hangingPunct="1"/>
            <a:r>
              <a:rPr lang="fr-FR" altLang="zh-CN" sz="6000" smtClean="0">
                <a:solidFill>
                  <a:schemeClr val="bg1"/>
                </a:solidFill>
                <a:ea typeface="宋体" pitchFamily="2" charset="-122"/>
              </a:rPr>
              <a:t>Marketing </a:t>
            </a:r>
            <a:r>
              <a:rPr lang="fr-FR" altLang="zh-CN" sz="9600" smtClean="0">
                <a:solidFill>
                  <a:schemeClr val="bg1"/>
                </a:solidFill>
                <a:ea typeface="宋体" pitchFamily="2" charset="-122"/>
              </a:rPr>
              <a:t/>
            </a:r>
            <a:br>
              <a:rPr lang="fr-FR" altLang="zh-CN" sz="9600" smtClean="0">
                <a:solidFill>
                  <a:schemeClr val="bg1"/>
                </a:solidFill>
                <a:ea typeface="宋体" pitchFamily="2" charset="-122"/>
              </a:rPr>
            </a:br>
            <a:r>
              <a:rPr lang="fr-FR" altLang="zh-CN" sz="4000" smtClean="0">
                <a:solidFill>
                  <a:schemeClr val="bg1"/>
                </a:solidFill>
                <a:ea typeface="宋体" pitchFamily="2" charset="-122"/>
              </a:rPr>
              <a:t>Leo Wang</a:t>
            </a:r>
            <a:endParaRPr lang="en-US" altLang="zh-CN" sz="4000" smtClean="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333375"/>
            <a:ext cx="8969375" cy="649288"/>
          </a:xfrm>
          <a:noFill/>
        </p:spPr>
        <p:txBody>
          <a:bodyPr/>
          <a:lstStyle/>
          <a:p>
            <a:pPr eaLnBrk="1" hangingPunct="1"/>
            <a:r>
              <a:rPr lang="en-US" altLang="zh-CN" dirty="0" smtClean="0">
                <a:ea typeface="宋体" pitchFamily="2" charset="-122"/>
              </a:rPr>
              <a:t>Project Organization</a:t>
            </a:r>
          </a:p>
        </p:txBody>
      </p:sp>
      <p:graphicFrame>
        <p:nvGraphicFramePr>
          <p:cNvPr id="6" name="Table 5"/>
          <p:cNvGraphicFramePr>
            <a:graphicFrameLocks noGrp="1"/>
          </p:cNvGraphicFramePr>
          <p:nvPr/>
        </p:nvGraphicFramePr>
        <p:xfrm>
          <a:off x="1136650" y="1254125"/>
          <a:ext cx="7560766" cy="5089530"/>
        </p:xfrm>
        <a:graphic>
          <a:graphicData uri="http://schemas.openxmlformats.org/drawingml/2006/table">
            <a:tbl>
              <a:tblPr/>
              <a:tblGrid>
                <a:gridCol w="1800126"/>
                <a:gridCol w="1656184"/>
                <a:gridCol w="2088232"/>
                <a:gridCol w="2016224"/>
              </a:tblGrid>
              <a:tr h="204323">
                <a:tc>
                  <a:txBody>
                    <a:bodyPr/>
                    <a:lstStyle/>
                    <a:p>
                      <a:pPr marL="0" marR="0" algn="l">
                        <a:spcBef>
                          <a:spcPts val="0"/>
                        </a:spcBef>
                        <a:spcAft>
                          <a:spcPts val="0"/>
                        </a:spcAft>
                      </a:pPr>
                      <a:r>
                        <a:rPr lang="en-US" sz="1000" b="1" dirty="0">
                          <a:solidFill>
                            <a:srgbClr val="000000"/>
                          </a:solidFill>
                          <a:latin typeface="Arial"/>
                          <a:ea typeface="Times New Roman"/>
                          <a:cs typeface="Arial"/>
                        </a:rPr>
                        <a:t>Role</a:t>
                      </a:r>
                      <a:endParaRPr lang="en-US" sz="1000" dirty="0">
                        <a:solidFill>
                          <a:srgbClr val="000000"/>
                        </a:solidFill>
                        <a:latin typeface="Arial"/>
                        <a:ea typeface="宋体"/>
                        <a:cs typeface="Times New Roman"/>
                      </a:endParaRPr>
                    </a:p>
                  </a:txBody>
                  <a:tcPr marL="53996" marR="53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l">
                        <a:spcBef>
                          <a:spcPts val="0"/>
                        </a:spcBef>
                        <a:spcAft>
                          <a:spcPts val="0"/>
                        </a:spcAft>
                      </a:pPr>
                      <a:endParaRPr lang="en-US" sz="1000">
                        <a:solidFill>
                          <a:srgbClr val="000000"/>
                        </a:solidFill>
                        <a:latin typeface="Arial"/>
                        <a:ea typeface="宋体"/>
                        <a:cs typeface="Times New Roman"/>
                      </a:endParaRPr>
                    </a:p>
                    <a:p>
                      <a:pPr marL="0" marR="0" algn="l">
                        <a:spcBef>
                          <a:spcPts val="0"/>
                        </a:spcBef>
                        <a:spcAft>
                          <a:spcPts val="0"/>
                        </a:spcAft>
                      </a:pPr>
                      <a:r>
                        <a:rPr lang="en-US" sz="1000" b="1">
                          <a:solidFill>
                            <a:srgbClr val="000000"/>
                          </a:solidFill>
                          <a:latin typeface="Arial"/>
                          <a:ea typeface="Times New Roman"/>
                          <a:cs typeface="Arial"/>
                        </a:rPr>
                        <a:t>Name</a:t>
                      </a:r>
                      <a:endParaRPr lang="en-US" sz="100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l">
                        <a:spcBef>
                          <a:spcPts val="0"/>
                        </a:spcBef>
                        <a:spcAft>
                          <a:spcPts val="0"/>
                        </a:spcAft>
                      </a:pPr>
                      <a:endParaRPr lang="en-US" sz="1000" dirty="0">
                        <a:solidFill>
                          <a:srgbClr val="000000"/>
                        </a:solidFill>
                        <a:latin typeface="Arial"/>
                        <a:ea typeface="宋体"/>
                        <a:cs typeface="Times New Roman"/>
                      </a:endParaRPr>
                    </a:p>
                    <a:p>
                      <a:pPr marL="0" marR="0" algn="l">
                        <a:spcBef>
                          <a:spcPts val="0"/>
                        </a:spcBef>
                        <a:spcAft>
                          <a:spcPts val="0"/>
                        </a:spcAft>
                      </a:pPr>
                      <a:r>
                        <a:rPr lang="en-US" sz="1000" b="1" dirty="0">
                          <a:solidFill>
                            <a:srgbClr val="000000"/>
                          </a:solidFill>
                          <a:latin typeface="Arial"/>
                          <a:ea typeface="宋体"/>
                          <a:cs typeface="Arial"/>
                        </a:rPr>
                        <a:t>Department</a:t>
                      </a:r>
                      <a:endParaRPr lang="en-US" sz="1000" dirty="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l">
                        <a:spcBef>
                          <a:spcPts val="0"/>
                        </a:spcBef>
                        <a:spcAft>
                          <a:spcPts val="0"/>
                        </a:spcAft>
                      </a:pPr>
                      <a:r>
                        <a:rPr lang="en-US" sz="1000" b="1">
                          <a:solidFill>
                            <a:srgbClr val="000000"/>
                          </a:solidFill>
                          <a:latin typeface="Arial"/>
                          <a:ea typeface="宋体"/>
                          <a:cs typeface="Arial"/>
                        </a:rPr>
                        <a:t>Remarks</a:t>
                      </a:r>
                      <a:endParaRPr lang="en-US" sz="1000">
                        <a:solidFill>
                          <a:srgbClr val="000000"/>
                        </a:solidFill>
                        <a:latin typeface="Arial"/>
                        <a:ea typeface="宋体"/>
                        <a:cs typeface="Times New Roman"/>
                      </a:endParaRPr>
                    </a:p>
                  </a:txBody>
                  <a:tcPr marL="53996" marR="539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263877">
                <a:tc>
                  <a:txBody>
                    <a:bodyPr/>
                    <a:lstStyle/>
                    <a:p>
                      <a:pPr marL="0" marR="0" algn="l">
                        <a:spcBef>
                          <a:spcPts val="0"/>
                        </a:spcBef>
                        <a:spcAft>
                          <a:spcPts val="0"/>
                        </a:spcAft>
                      </a:pPr>
                      <a:r>
                        <a:rPr lang="en-US" sz="1000" dirty="0">
                          <a:solidFill>
                            <a:srgbClr val="000000"/>
                          </a:solidFill>
                          <a:latin typeface="Arial"/>
                          <a:ea typeface="宋体"/>
                          <a:cs typeface="Arial"/>
                        </a:rPr>
                        <a:t>Project Manager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宋体"/>
                        <a:cs typeface="Arial"/>
                      </a:endParaRPr>
                    </a:p>
                    <a:p>
                      <a:pPr marL="0" marR="0" algn="l">
                        <a:spcBef>
                          <a:spcPts val="0"/>
                        </a:spcBef>
                        <a:spcAft>
                          <a:spcPts val="0"/>
                        </a:spcAft>
                      </a:pPr>
                      <a:r>
                        <a:rPr lang="en-US" sz="1000">
                          <a:solidFill>
                            <a:srgbClr val="000000"/>
                          </a:solidFill>
                          <a:latin typeface="Arial"/>
                          <a:ea typeface="宋体"/>
                          <a:cs typeface="Arial"/>
                        </a:rPr>
                        <a:t>Xiaohui Wan</a:t>
                      </a:r>
                      <a:endParaRPr lang="en-US" sz="100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a:solidFill>
                            <a:srgbClr val="000000"/>
                          </a:solidFill>
                          <a:latin typeface="Arial"/>
                          <a:ea typeface="宋体"/>
                          <a:cs typeface="Arial"/>
                        </a:rPr>
                        <a:t>AOCC</a:t>
                      </a:r>
                      <a:endParaRPr lang="en-US" sz="100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6106">
                <a:tc>
                  <a:txBody>
                    <a:bodyPr/>
                    <a:lstStyle/>
                    <a:p>
                      <a:pPr marL="0" marR="0" algn="l">
                        <a:spcBef>
                          <a:spcPts val="0"/>
                        </a:spcBef>
                        <a:spcAft>
                          <a:spcPts val="0"/>
                        </a:spcAft>
                      </a:pPr>
                      <a:r>
                        <a:rPr lang="en-US" sz="1000" dirty="0">
                          <a:solidFill>
                            <a:srgbClr val="000000"/>
                          </a:solidFill>
                          <a:latin typeface="Arial"/>
                          <a:ea typeface="宋体"/>
                          <a:cs typeface="Arial"/>
                        </a:rPr>
                        <a:t>Project Marketing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宋体"/>
                        <a:cs typeface="Arial"/>
                      </a:endParaRPr>
                    </a:p>
                    <a:p>
                      <a:pPr marL="0" marR="0" algn="l">
                        <a:spcBef>
                          <a:spcPts val="0"/>
                        </a:spcBef>
                        <a:spcAft>
                          <a:spcPts val="0"/>
                        </a:spcAft>
                      </a:pPr>
                      <a:r>
                        <a:rPr lang="en-US" sz="1000">
                          <a:solidFill>
                            <a:srgbClr val="000000"/>
                          </a:solidFill>
                          <a:latin typeface="Arial"/>
                          <a:ea typeface="宋体"/>
                          <a:cs typeface="Arial"/>
                        </a:rPr>
                        <a:t>Lei Wang</a:t>
                      </a:r>
                      <a:endParaRPr lang="en-US" sz="100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a:solidFill>
                            <a:srgbClr val="000000"/>
                          </a:solidFill>
                          <a:latin typeface="Arial"/>
                          <a:ea typeface="宋体"/>
                          <a:cs typeface="Arial"/>
                        </a:rPr>
                        <a:t>AOCC</a:t>
                      </a:r>
                      <a:endParaRPr lang="en-US" sz="100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3877">
                <a:tc>
                  <a:txBody>
                    <a:bodyPr/>
                    <a:lstStyle/>
                    <a:p>
                      <a:pPr marL="0" marR="0" algn="l">
                        <a:spcBef>
                          <a:spcPts val="0"/>
                        </a:spcBef>
                        <a:spcAft>
                          <a:spcPts val="0"/>
                        </a:spcAft>
                      </a:pPr>
                      <a:r>
                        <a:rPr lang="en-US" sz="1000" dirty="0">
                          <a:solidFill>
                            <a:srgbClr val="000000"/>
                          </a:solidFill>
                          <a:latin typeface="Arial"/>
                          <a:ea typeface="宋体"/>
                          <a:cs typeface="Arial"/>
                        </a:rPr>
                        <a:t>Project Design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dirty="0">
                        <a:solidFill>
                          <a:srgbClr val="000000"/>
                        </a:solidFill>
                        <a:latin typeface="Arial"/>
                        <a:ea typeface="宋体"/>
                        <a:cs typeface="Arial"/>
                      </a:endParaRPr>
                    </a:p>
                    <a:p>
                      <a:pPr marL="0" marR="0" algn="l">
                        <a:spcBef>
                          <a:spcPts val="0"/>
                        </a:spcBef>
                        <a:spcAft>
                          <a:spcPts val="0"/>
                        </a:spcAft>
                      </a:pPr>
                      <a:r>
                        <a:rPr lang="en-US" sz="1000" dirty="0" err="1">
                          <a:solidFill>
                            <a:srgbClr val="000000"/>
                          </a:solidFill>
                          <a:latin typeface="Arial"/>
                          <a:ea typeface="宋体"/>
                          <a:cs typeface="Arial"/>
                        </a:rPr>
                        <a:t>Jianguang</a:t>
                      </a:r>
                      <a:r>
                        <a:rPr lang="en-US" sz="1000" dirty="0">
                          <a:solidFill>
                            <a:srgbClr val="000000"/>
                          </a:solidFill>
                          <a:latin typeface="Arial"/>
                          <a:ea typeface="宋体"/>
                          <a:cs typeface="Arial"/>
                        </a:rPr>
                        <a:t> Wang</a:t>
                      </a:r>
                      <a:endParaRPr lang="en-US" sz="1000" dirty="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a:solidFill>
                            <a:srgbClr val="000000"/>
                          </a:solidFill>
                          <a:latin typeface="Arial"/>
                          <a:ea typeface="宋体"/>
                          <a:cs typeface="Arial"/>
                        </a:rPr>
                        <a:t>AOCC</a:t>
                      </a:r>
                      <a:endParaRPr lang="en-US" sz="100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3877">
                <a:tc>
                  <a:txBody>
                    <a:bodyPr/>
                    <a:lstStyle/>
                    <a:p>
                      <a:pPr marL="0" marR="0" algn="l">
                        <a:spcBef>
                          <a:spcPts val="0"/>
                        </a:spcBef>
                        <a:spcAft>
                          <a:spcPts val="0"/>
                        </a:spcAft>
                      </a:pPr>
                      <a:r>
                        <a:rPr lang="en-US" sz="1000" dirty="0">
                          <a:solidFill>
                            <a:schemeClr val="bg1"/>
                          </a:solidFill>
                          <a:latin typeface="Arial"/>
                          <a:ea typeface="宋体"/>
                          <a:cs typeface="Arial"/>
                        </a:rPr>
                        <a:t>System Arch</a:t>
                      </a:r>
                      <a:endParaRPr lang="en-US" sz="1000" dirty="0">
                        <a:solidFill>
                          <a:schemeClr val="bg1"/>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0"/>
                        </a:spcBef>
                        <a:spcAft>
                          <a:spcPts val="0"/>
                        </a:spcAft>
                      </a:pPr>
                      <a:endParaRPr lang="en-US" sz="1000">
                        <a:solidFill>
                          <a:schemeClr val="bg1"/>
                        </a:solidFill>
                        <a:latin typeface="Arial"/>
                        <a:ea typeface="宋体"/>
                        <a:cs typeface="Arial"/>
                      </a:endParaRPr>
                    </a:p>
                    <a:p>
                      <a:pPr marL="0" marR="0" algn="l">
                        <a:spcBef>
                          <a:spcPts val="0"/>
                        </a:spcBef>
                        <a:spcAft>
                          <a:spcPts val="0"/>
                        </a:spcAft>
                      </a:pPr>
                      <a:r>
                        <a:rPr lang="en-US" sz="1000">
                          <a:solidFill>
                            <a:schemeClr val="bg1"/>
                          </a:solidFill>
                          <a:latin typeface="Arial"/>
                          <a:ea typeface="宋体"/>
                          <a:cs typeface="Arial"/>
                        </a:rPr>
                        <a:t>TBD</a:t>
                      </a:r>
                      <a:endParaRPr lang="en-US" sz="1000">
                        <a:solidFill>
                          <a:schemeClr val="bg1"/>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0"/>
                        </a:spcBef>
                        <a:spcAft>
                          <a:spcPts val="0"/>
                        </a:spcAft>
                      </a:pPr>
                      <a:r>
                        <a:rPr lang="en-US" sz="1000">
                          <a:solidFill>
                            <a:schemeClr val="bg1"/>
                          </a:solidFill>
                          <a:latin typeface="Arial"/>
                          <a:ea typeface="宋体"/>
                          <a:cs typeface="Arial"/>
                        </a:rPr>
                        <a:t>Carros </a:t>
                      </a:r>
                      <a:r>
                        <a:rPr lang="en-US" sz="1000">
                          <a:solidFill>
                            <a:schemeClr val="bg1"/>
                          </a:solidFill>
                          <a:latin typeface="Arial"/>
                          <a:ea typeface="宋体"/>
                          <a:cs typeface="Times New Roman"/>
                        </a:rPr>
                        <a:t>PlantSolutions/Control</a:t>
                      </a: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0"/>
                        </a:spcBef>
                        <a:spcAft>
                          <a:spcPts val="0"/>
                        </a:spcAft>
                      </a:pPr>
                      <a:r>
                        <a:rPr lang="en-US" sz="1000" dirty="0">
                          <a:solidFill>
                            <a:schemeClr val="bg1"/>
                          </a:solidFill>
                          <a:latin typeface="Arial"/>
                          <a:ea typeface="宋体"/>
                          <a:cs typeface="Arial"/>
                        </a:rPr>
                        <a:t>System arch between FW &amp; </a:t>
                      </a:r>
                      <a:r>
                        <a:rPr lang="en-US" sz="1000" dirty="0" smtClean="0">
                          <a:solidFill>
                            <a:schemeClr val="bg1"/>
                          </a:solidFill>
                          <a:latin typeface="Arial"/>
                          <a:ea typeface="宋体"/>
                          <a:cs typeface="Arial"/>
                        </a:rPr>
                        <a:t>SW</a:t>
                      </a:r>
                    </a:p>
                    <a:p>
                      <a:pPr marL="0" marR="0" algn="l">
                        <a:spcBef>
                          <a:spcPts val="0"/>
                        </a:spcBef>
                        <a:spcAft>
                          <a:spcPts val="0"/>
                        </a:spcAft>
                      </a:pPr>
                      <a:r>
                        <a:rPr lang="en-US" sz="1000" dirty="0" smtClean="0">
                          <a:solidFill>
                            <a:schemeClr val="bg1"/>
                          </a:solidFill>
                          <a:latin typeface="Arial"/>
                          <a:ea typeface="宋体"/>
                          <a:cs typeface="Arial"/>
                        </a:rPr>
                        <a:t>Interface</a:t>
                      </a:r>
                      <a:r>
                        <a:rPr lang="en-US" sz="1000" baseline="0" dirty="0" smtClean="0">
                          <a:solidFill>
                            <a:schemeClr val="bg1"/>
                          </a:solidFill>
                          <a:latin typeface="Arial"/>
                          <a:ea typeface="宋体"/>
                          <a:cs typeface="Arial"/>
                        </a:rPr>
                        <a:t> of  PLC system, web</a:t>
                      </a:r>
                      <a:endParaRPr lang="en-US" sz="1000" dirty="0">
                        <a:solidFill>
                          <a:schemeClr val="bg1"/>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0725">
                <a:tc>
                  <a:txBody>
                    <a:bodyPr/>
                    <a:lstStyle/>
                    <a:p>
                      <a:pPr marL="0" marR="0" algn="l">
                        <a:spcBef>
                          <a:spcPts val="0"/>
                        </a:spcBef>
                        <a:spcAft>
                          <a:spcPts val="0"/>
                        </a:spcAft>
                      </a:pPr>
                      <a:r>
                        <a:rPr lang="en-US" sz="1000" dirty="0" smtClean="0">
                          <a:solidFill>
                            <a:schemeClr val="bg1"/>
                          </a:solidFill>
                          <a:latin typeface="Arial"/>
                          <a:ea typeface="宋体"/>
                          <a:cs typeface="Arial"/>
                        </a:rPr>
                        <a:t>Software Leader</a:t>
                      </a:r>
                      <a:endParaRPr lang="en-US" sz="1000" dirty="0">
                        <a:solidFill>
                          <a:schemeClr val="bg1"/>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spcBef>
                          <a:spcPts val="0"/>
                        </a:spcBef>
                        <a:spcAft>
                          <a:spcPts val="0"/>
                        </a:spcAft>
                      </a:pPr>
                      <a:endParaRPr lang="en-US" sz="1000" dirty="0">
                        <a:solidFill>
                          <a:schemeClr val="bg1"/>
                        </a:solidFill>
                        <a:latin typeface="Arial"/>
                        <a:ea typeface="宋体"/>
                        <a:cs typeface="Arial"/>
                      </a:endParaRPr>
                    </a:p>
                    <a:p>
                      <a:pPr marL="0" marR="0" algn="l">
                        <a:spcBef>
                          <a:spcPts val="0"/>
                        </a:spcBef>
                        <a:spcAft>
                          <a:spcPts val="0"/>
                        </a:spcAft>
                      </a:pPr>
                      <a:r>
                        <a:rPr lang="en-US" sz="1000" kern="1200" dirty="0" smtClean="0">
                          <a:solidFill>
                            <a:schemeClr val="bg1"/>
                          </a:solidFill>
                          <a:latin typeface="Arial"/>
                          <a:ea typeface="宋体"/>
                          <a:cs typeface="Arial"/>
                        </a:rPr>
                        <a:t>Philippe </a:t>
                      </a:r>
                      <a:r>
                        <a:rPr lang="en-US" sz="1000" kern="1200" dirty="0" err="1" smtClean="0">
                          <a:solidFill>
                            <a:schemeClr val="bg1"/>
                          </a:solidFill>
                          <a:latin typeface="Arial"/>
                          <a:ea typeface="宋体"/>
                          <a:cs typeface="Arial"/>
                        </a:rPr>
                        <a:t>Defert</a:t>
                      </a:r>
                      <a:endParaRPr lang="en-US" sz="1000" kern="1200" dirty="0">
                        <a:solidFill>
                          <a:schemeClr val="bg1"/>
                        </a:solidFill>
                        <a:latin typeface="Arial"/>
                        <a:ea typeface="宋体"/>
                        <a:cs typeface="Arial"/>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spcBef>
                          <a:spcPts val="0"/>
                        </a:spcBef>
                        <a:spcAft>
                          <a:spcPts val="0"/>
                        </a:spcAft>
                      </a:pPr>
                      <a:r>
                        <a:rPr lang="en-US" sz="1000" dirty="0" err="1">
                          <a:solidFill>
                            <a:schemeClr val="bg1"/>
                          </a:solidFill>
                          <a:latin typeface="Arial"/>
                          <a:ea typeface="宋体"/>
                          <a:cs typeface="Arial"/>
                        </a:rPr>
                        <a:t>Carros</a:t>
                      </a:r>
                      <a:r>
                        <a:rPr lang="en-US" sz="1000" dirty="0">
                          <a:solidFill>
                            <a:schemeClr val="bg1"/>
                          </a:solidFill>
                          <a:latin typeface="Arial"/>
                          <a:ea typeface="宋体"/>
                          <a:cs typeface="Arial"/>
                        </a:rPr>
                        <a:t> </a:t>
                      </a:r>
                      <a:r>
                        <a:rPr lang="en-US" sz="1000" dirty="0" err="1">
                          <a:solidFill>
                            <a:schemeClr val="bg1"/>
                          </a:solidFill>
                          <a:latin typeface="Arial"/>
                          <a:ea typeface="宋体"/>
                          <a:cs typeface="Times New Roman"/>
                        </a:rPr>
                        <a:t>PlantSolutions</a:t>
                      </a:r>
                      <a:r>
                        <a:rPr lang="en-US" sz="1000" dirty="0">
                          <a:solidFill>
                            <a:schemeClr val="bg1"/>
                          </a:solidFill>
                          <a:latin typeface="Arial"/>
                          <a:ea typeface="宋体"/>
                          <a:cs typeface="Times New Roman"/>
                        </a:rPr>
                        <a:t>/Control</a:t>
                      </a: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a:spcBef>
                          <a:spcPts val="0"/>
                        </a:spcBef>
                        <a:spcAft>
                          <a:spcPts val="0"/>
                        </a:spcAft>
                      </a:pPr>
                      <a:endParaRPr lang="en-US" sz="1000" dirty="0">
                        <a:solidFill>
                          <a:schemeClr val="bg1"/>
                        </a:solidFill>
                        <a:latin typeface="Arial"/>
                        <a:ea typeface="宋体"/>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303649">
                <a:tc>
                  <a:txBody>
                    <a:bodyPr/>
                    <a:lstStyle/>
                    <a:p>
                      <a:pPr marL="0" marR="0" algn="l">
                        <a:spcBef>
                          <a:spcPts val="0"/>
                        </a:spcBef>
                        <a:spcAft>
                          <a:spcPts val="0"/>
                        </a:spcAft>
                      </a:pPr>
                      <a:r>
                        <a:rPr lang="en-US" sz="1000" dirty="0" smtClean="0">
                          <a:solidFill>
                            <a:srgbClr val="000000"/>
                          </a:solidFill>
                          <a:latin typeface="Arial"/>
                          <a:ea typeface="宋体"/>
                          <a:cs typeface="Arial"/>
                        </a:rPr>
                        <a:t>Firmware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dirty="0" smtClean="0">
                        <a:solidFill>
                          <a:srgbClr val="000000"/>
                        </a:solidFill>
                        <a:latin typeface="Arial"/>
                        <a:ea typeface="宋体"/>
                        <a:cs typeface="Arial"/>
                      </a:endParaRPr>
                    </a:p>
                    <a:p>
                      <a:pPr marL="0" marR="0" algn="l">
                        <a:spcBef>
                          <a:spcPts val="0"/>
                        </a:spcBef>
                        <a:spcAft>
                          <a:spcPts val="0"/>
                        </a:spcAft>
                      </a:pPr>
                      <a:r>
                        <a:rPr lang="en-US" sz="1000" dirty="0" err="1" smtClean="0">
                          <a:solidFill>
                            <a:srgbClr val="000000"/>
                          </a:solidFill>
                          <a:latin typeface="Arial"/>
                          <a:ea typeface="宋体"/>
                          <a:cs typeface="Arial"/>
                        </a:rPr>
                        <a:t>Jiangguang</a:t>
                      </a:r>
                      <a:r>
                        <a:rPr lang="en-US" sz="1000" dirty="0" smtClean="0">
                          <a:solidFill>
                            <a:srgbClr val="000000"/>
                          </a:solidFill>
                          <a:latin typeface="Arial"/>
                          <a:ea typeface="宋体"/>
                          <a:cs typeface="Arial"/>
                        </a:rPr>
                        <a:t> </a:t>
                      </a:r>
                      <a:r>
                        <a:rPr lang="en-US" sz="1000" dirty="0">
                          <a:solidFill>
                            <a:srgbClr val="000000"/>
                          </a:solidFill>
                          <a:latin typeface="Arial"/>
                          <a:ea typeface="宋体"/>
                          <a:cs typeface="Arial"/>
                        </a:rPr>
                        <a:t>Wang </a:t>
                      </a:r>
                      <a:endParaRPr lang="en-US" sz="1000" dirty="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a:solidFill>
                            <a:srgbClr val="000000"/>
                          </a:solidFill>
                          <a:latin typeface="Arial"/>
                          <a:ea typeface="宋体"/>
                          <a:cs typeface="Arial"/>
                        </a:rPr>
                        <a:t>AOCC</a:t>
                      </a:r>
                      <a:endParaRPr lang="en-US" sz="100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宋体"/>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2922">
                <a:tc>
                  <a:txBody>
                    <a:bodyPr/>
                    <a:lstStyle/>
                    <a:p>
                      <a:pPr marL="0" marR="0" algn="l">
                        <a:spcBef>
                          <a:spcPts val="0"/>
                        </a:spcBef>
                        <a:spcAft>
                          <a:spcPts val="0"/>
                        </a:spcAft>
                      </a:pPr>
                      <a:r>
                        <a:rPr lang="en-US" sz="1000" dirty="0" smtClean="0">
                          <a:solidFill>
                            <a:srgbClr val="000000"/>
                          </a:solidFill>
                          <a:latin typeface="Arial"/>
                          <a:ea typeface="宋体"/>
                          <a:cs typeface="Arial"/>
                        </a:rPr>
                        <a:t>Hardware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err="1">
                          <a:solidFill>
                            <a:srgbClr val="000000"/>
                          </a:solidFill>
                          <a:latin typeface="Arial"/>
                          <a:ea typeface="宋体"/>
                          <a:cs typeface="Arial"/>
                        </a:rPr>
                        <a:t>Fei</a:t>
                      </a:r>
                      <a:r>
                        <a:rPr lang="en-US" sz="1000" dirty="0">
                          <a:solidFill>
                            <a:srgbClr val="000000"/>
                          </a:solidFill>
                          <a:latin typeface="Arial"/>
                          <a:ea typeface="宋体"/>
                          <a:cs typeface="Arial"/>
                        </a:rPr>
                        <a:t> </a:t>
                      </a:r>
                      <a:r>
                        <a:rPr lang="en-US" sz="1000" dirty="0" smtClean="0">
                          <a:solidFill>
                            <a:srgbClr val="000000"/>
                          </a:solidFill>
                          <a:latin typeface="Arial"/>
                          <a:ea typeface="宋体"/>
                          <a:cs typeface="Arial"/>
                        </a:rPr>
                        <a:t>Chen</a:t>
                      </a:r>
                      <a:endParaRPr lang="en-US" sz="1000" dirty="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a:solidFill>
                            <a:srgbClr val="000000"/>
                          </a:solidFill>
                          <a:latin typeface="Arial"/>
                          <a:ea typeface="宋体"/>
                          <a:cs typeface="Arial"/>
                        </a:rPr>
                        <a:t>AOCC</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1134">
                <a:tc>
                  <a:txBody>
                    <a:bodyPr/>
                    <a:lstStyle/>
                    <a:p>
                      <a:pPr marL="0" marR="0" algn="l">
                        <a:spcBef>
                          <a:spcPts val="0"/>
                        </a:spcBef>
                        <a:spcAft>
                          <a:spcPts val="0"/>
                        </a:spcAft>
                      </a:pPr>
                      <a:r>
                        <a:rPr lang="en-US" sz="1000" dirty="0">
                          <a:solidFill>
                            <a:srgbClr val="000000"/>
                          </a:solidFill>
                          <a:latin typeface="Arial"/>
                          <a:ea typeface="宋体"/>
                          <a:cs typeface="Arial"/>
                        </a:rPr>
                        <a:t>Mechanical </a:t>
                      </a:r>
                      <a:r>
                        <a:rPr lang="en-US" sz="1000" dirty="0" smtClean="0">
                          <a:solidFill>
                            <a:srgbClr val="000000"/>
                          </a:solidFill>
                          <a:latin typeface="Arial"/>
                          <a:ea typeface="宋体"/>
                          <a:cs typeface="Arial"/>
                        </a:rPr>
                        <a:t>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err="1">
                          <a:solidFill>
                            <a:srgbClr val="000000"/>
                          </a:solidFill>
                          <a:latin typeface="Arial"/>
                          <a:ea typeface="宋体"/>
                          <a:cs typeface="Arial"/>
                        </a:rPr>
                        <a:t>Xueyi</a:t>
                      </a:r>
                      <a:r>
                        <a:rPr lang="en-US" sz="1000" dirty="0">
                          <a:solidFill>
                            <a:srgbClr val="000000"/>
                          </a:solidFill>
                          <a:latin typeface="Arial"/>
                          <a:ea typeface="宋体"/>
                          <a:cs typeface="Arial"/>
                        </a:rPr>
                        <a:t> Zhang </a:t>
                      </a:r>
                      <a:endParaRPr lang="en-US" sz="1000" dirty="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a:solidFill>
                            <a:srgbClr val="000000"/>
                          </a:solidFill>
                          <a:latin typeface="Arial"/>
                          <a:ea typeface="宋体"/>
                          <a:cs typeface="Arial"/>
                        </a:rPr>
                        <a:t>AOCC</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6024">
                <a:tc>
                  <a:txBody>
                    <a:bodyPr/>
                    <a:lstStyle/>
                    <a:p>
                      <a:pPr marL="0" marR="0" algn="l">
                        <a:spcBef>
                          <a:spcPts val="0"/>
                        </a:spcBef>
                        <a:spcAft>
                          <a:spcPts val="0"/>
                        </a:spcAft>
                      </a:pPr>
                      <a:r>
                        <a:rPr lang="en-US" sz="1000" dirty="0" smtClean="0">
                          <a:solidFill>
                            <a:srgbClr val="000000"/>
                          </a:solidFill>
                          <a:latin typeface="Arial"/>
                          <a:ea typeface="宋体"/>
                          <a:cs typeface="Arial"/>
                        </a:rPr>
                        <a:t>Industrialization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err="1">
                          <a:solidFill>
                            <a:srgbClr val="000000"/>
                          </a:solidFill>
                          <a:latin typeface="Arial"/>
                          <a:ea typeface="宋体"/>
                          <a:cs typeface="Arial"/>
                        </a:rPr>
                        <a:t>Xiaowei</a:t>
                      </a:r>
                      <a:r>
                        <a:rPr lang="en-US" sz="1000" dirty="0">
                          <a:solidFill>
                            <a:srgbClr val="000000"/>
                          </a:solidFill>
                          <a:latin typeface="Arial"/>
                          <a:ea typeface="宋体"/>
                          <a:cs typeface="Arial"/>
                        </a:rPr>
                        <a:t> Chen </a:t>
                      </a:r>
                      <a:endParaRPr lang="en-US" sz="1000" dirty="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a:solidFill>
                            <a:srgbClr val="000000"/>
                          </a:solidFill>
                          <a:latin typeface="Arial"/>
                          <a:ea typeface="宋体"/>
                          <a:cs typeface="Arial"/>
                        </a:rPr>
                        <a:t>AOCC</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6024">
                <a:tc>
                  <a:txBody>
                    <a:bodyPr/>
                    <a:lstStyle/>
                    <a:p>
                      <a:pPr marL="0" marR="0" algn="l">
                        <a:spcBef>
                          <a:spcPts val="0"/>
                        </a:spcBef>
                        <a:spcAft>
                          <a:spcPts val="0"/>
                        </a:spcAft>
                      </a:pPr>
                      <a:r>
                        <a:rPr lang="en-US" sz="1000" dirty="0" smtClean="0">
                          <a:solidFill>
                            <a:srgbClr val="000000"/>
                          </a:solidFill>
                          <a:latin typeface="Arial"/>
                          <a:ea typeface="宋体"/>
                          <a:cs typeface="Arial"/>
                        </a:rPr>
                        <a:t>Purchasing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a:solidFill>
                            <a:srgbClr val="000000"/>
                          </a:solidFill>
                          <a:latin typeface="Arial"/>
                          <a:ea typeface="宋体"/>
                          <a:cs typeface="Arial"/>
                        </a:rPr>
                        <a:t>Weihua Huang</a:t>
                      </a:r>
                      <a:endParaRPr lang="en-US" sz="100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a:solidFill>
                            <a:srgbClr val="000000"/>
                          </a:solidFill>
                          <a:latin typeface="Arial"/>
                          <a:ea typeface="宋体"/>
                          <a:cs typeface="Arial"/>
                        </a:rPr>
                        <a:t>AOCC</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6024">
                <a:tc>
                  <a:txBody>
                    <a:bodyPr/>
                    <a:lstStyle/>
                    <a:p>
                      <a:pPr marL="0" marR="0" algn="l">
                        <a:spcBef>
                          <a:spcPts val="0"/>
                        </a:spcBef>
                        <a:spcAft>
                          <a:spcPts val="0"/>
                        </a:spcAft>
                      </a:pPr>
                      <a:r>
                        <a:rPr lang="en-US" sz="1000" dirty="0" smtClean="0">
                          <a:solidFill>
                            <a:srgbClr val="000000"/>
                          </a:solidFill>
                          <a:latin typeface="Arial"/>
                          <a:ea typeface="宋体"/>
                          <a:cs typeface="Arial"/>
                        </a:rPr>
                        <a:t>Quality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smtClean="0">
                          <a:solidFill>
                            <a:srgbClr val="000000"/>
                          </a:solidFill>
                          <a:latin typeface="Arial"/>
                          <a:ea typeface="宋体"/>
                          <a:cs typeface="Arial"/>
                        </a:rPr>
                        <a:t>Yang Cao</a:t>
                      </a:r>
                      <a:endParaRPr lang="en-US" sz="1000" dirty="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a:solidFill>
                            <a:srgbClr val="000000"/>
                          </a:solidFill>
                          <a:latin typeface="Arial"/>
                          <a:ea typeface="宋体"/>
                          <a:cs typeface="Arial"/>
                        </a:rPr>
                        <a:t>AOCC</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宋体"/>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3877">
                <a:tc>
                  <a:txBody>
                    <a:bodyPr/>
                    <a:lstStyle/>
                    <a:p>
                      <a:pPr marL="0" marR="0" algn="l">
                        <a:spcBef>
                          <a:spcPts val="0"/>
                        </a:spcBef>
                        <a:spcAft>
                          <a:spcPts val="0"/>
                        </a:spcAft>
                      </a:pPr>
                      <a:r>
                        <a:rPr lang="en-US" sz="1000">
                          <a:solidFill>
                            <a:srgbClr val="000000"/>
                          </a:solidFill>
                          <a:latin typeface="Arial"/>
                          <a:ea typeface="宋体"/>
                          <a:cs typeface="Arial"/>
                        </a:rPr>
                        <a:t>Test Leader</a:t>
                      </a:r>
                      <a:endParaRPr lang="en-US" sz="100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宋体"/>
                        <a:cs typeface="Arial"/>
                      </a:endParaRPr>
                    </a:p>
                    <a:p>
                      <a:pPr marL="0" marR="0" algn="l">
                        <a:spcBef>
                          <a:spcPts val="0"/>
                        </a:spcBef>
                        <a:spcAft>
                          <a:spcPts val="0"/>
                        </a:spcAft>
                      </a:pPr>
                      <a:r>
                        <a:rPr lang="en-US" sz="1000">
                          <a:solidFill>
                            <a:srgbClr val="000000"/>
                          </a:solidFill>
                          <a:latin typeface="Arial"/>
                          <a:ea typeface="宋体"/>
                          <a:cs typeface="Arial"/>
                        </a:rPr>
                        <a:t>Xiaowen Shu</a:t>
                      </a:r>
                      <a:endParaRPr lang="en-US" sz="100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a:solidFill>
                            <a:srgbClr val="000000"/>
                          </a:solidFill>
                          <a:latin typeface="Arial"/>
                          <a:ea typeface="宋体"/>
                          <a:cs typeface="Arial"/>
                        </a:rPr>
                        <a:t>AOCC</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a:solidFill>
                            <a:srgbClr val="000000"/>
                          </a:solidFill>
                          <a:latin typeface="Arial"/>
                          <a:ea typeface="宋体"/>
                          <a:cs typeface="Arial"/>
                        </a:rPr>
                        <a:t>Test coverage;</a:t>
                      </a:r>
                      <a:endParaRPr lang="en-US" sz="1000">
                        <a:solidFill>
                          <a:srgbClr val="000000"/>
                        </a:solidFill>
                        <a:latin typeface="Arial"/>
                        <a:ea typeface="宋体"/>
                        <a:cs typeface="Times New Roman"/>
                      </a:endParaRPr>
                    </a:p>
                    <a:p>
                      <a:pPr marL="0" marR="0" algn="l">
                        <a:spcBef>
                          <a:spcPts val="0"/>
                        </a:spcBef>
                        <a:spcAft>
                          <a:spcPts val="0"/>
                        </a:spcAft>
                      </a:pPr>
                      <a:r>
                        <a:rPr lang="en-US" sz="1000">
                          <a:solidFill>
                            <a:srgbClr val="000000"/>
                          </a:solidFill>
                          <a:latin typeface="Arial"/>
                          <a:ea typeface="宋体"/>
                          <a:cs typeface="Arial"/>
                        </a:rPr>
                        <a:t>Sync Veri &amp; Val </a:t>
                      </a:r>
                      <a:endParaRPr lang="en-US" sz="100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179">
                <a:tc>
                  <a:txBody>
                    <a:bodyPr/>
                    <a:lstStyle/>
                    <a:p>
                      <a:pPr marL="0" marR="0" algn="l">
                        <a:spcBef>
                          <a:spcPts val="0"/>
                        </a:spcBef>
                        <a:spcAft>
                          <a:spcPts val="0"/>
                        </a:spcAft>
                      </a:pPr>
                      <a:r>
                        <a:rPr lang="en-US" sz="1000" dirty="0">
                          <a:solidFill>
                            <a:srgbClr val="000000"/>
                          </a:solidFill>
                          <a:latin typeface="Arial"/>
                          <a:ea typeface="Times New Roman"/>
                          <a:cs typeface="Arial"/>
                        </a:rPr>
                        <a:t>Verification</a:t>
                      </a:r>
                      <a:r>
                        <a:rPr lang="en-US" sz="1000" dirty="0">
                          <a:solidFill>
                            <a:srgbClr val="000000"/>
                          </a:solidFill>
                          <a:latin typeface="Arial"/>
                          <a:ea typeface="宋体"/>
                          <a:cs typeface="Arial"/>
                        </a:rPr>
                        <a:t> </a:t>
                      </a:r>
                      <a:r>
                        <a:rPr lang="en-US" sz="1000" dirty="0" smtClean="0">
                          <a:solidFill>
                            <a:srgbClr val="000000"/>
                          </a:solidFill>
                          <a:latin typeface="Arial"/>
                          <a:ea typeface="宋体"/>
                          <a:cs typeface="Arial"/>
                        </a:rPr>
                        <a:t>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dirty="0">
                        <a:solidFill>
                          <a:srgbClr val="000000"/>
                        </a:solidFill>
                        <a:latin typeface="Arial"/>
                        <a:ea typeface="宋体"/>
                        <a:cs typeface="Arial"/>
                      </a:endParaRPr>
                    </a:p>
                    <a:p>
                      <a:pPr marL="0" marR="0" algn="l">
                        <a:spcBef>
                          <a:spcPts val="0"/>
                        </a:spcBef>
                        <a:spcAft>
                          <a:spcPts val="0"/>
                        </a:spcAft>
                      </a:pPr>
                      <a:r>
                        <a:rPr lang="en-US" sz="1000" dirty="0" err="1">
                          <a:solidFill>
                            <a:srgbClr val="000000"/>
                          </a:solidFill>
                          <a:latin typeface="Arial"/>
                          <a:ea typeface="宋体"/>
                          <a:cs typeface="Arial"/>
                        </a:rPr>
                        <a:t>Xiaowen</a:t>
                      </a:r>
                      <a:r>
                        <a:rPr lang="en-US" sz="1000" dirty="0">
                          <a:solidFill>
                            <a:srgbClr val="000000"/>
                          </a:solidFill>
                          <a:latin typeface="Arial"/>
                          <a:ea typeface="宋体"/>
                          <a:cs typeface="Arial"/>
                        </a:rPr>
                        <a:t> </a:t>
                      </a:r>
                      <a:r>
                        <a:rPr lang="en-US" sz="1000" dirty="0" err="1" smtClean="0">
                          <a:solidFill>
                            <a:srgbClr val="000000"/>
                          </a:solidFill>
                          <a:latin typeface="Arial"/>
                          <a:ea typeface="宋体"/>
                          <a:cs typeface="Arial"/>
                        </a:rPr>
                        <a:t>Shu</a:t>
                      </a:r>
                      <a:endParaRPr lang="en-US" sz="1000" dirty="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a:solidFill>
                            <a:srgbClr val="000000"/>
                          </a:solidFill>
                          <a:latin typeface="Arial"/>
                          <a:ea typeface="宋体"/>
                          <a:cs typeface="Arial"/>
                        </a:rPr>
                        <a:t>AOCC</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dirty="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3877">
                <a:tc>
                  <a:txBody>
                    <a:bodyPr/>
                    <a:lstStyle/>
                    <a:p>
                      <a:pPr marL="0" marR="0" algn="l">
                        <a:spcBef>
                          <a:spcPts val="0"/>
                        </a:spcBef>
                        <a:spcAft>
                          <a:spcPts val="0"/>
                        </a:spcAft>
                      </a:pPr>
                      <a:r>
                        <a:rPr lang="en-US" sz="1000" dirty="0">
                          <a:solidFill>
                            <a:srgbClr val="000000"/>
                          </a:solidFill>
                          <a:latin typeface="Arial"/>
                          <a:ea typeface="Times New Roman"/>
                          <a:cs typeface="Arial"/>
                        </a:rPr>
                        <a:t>ENV Val</a:t>
                      </a:r>
                      <a:r>
                        <a:rPr lang="en-US" sz="1000" dirty="0">
                          <a:solidFill>
                            <a:srgbClr val="000000"/>
                          </a:solidFill>
                          <a:latin typeface="Arial"/>
                          <a:ea typeface="宋体"/>
                          <a:cs typeface="Arial"/>
                        </a:rPr>
                        <a:t>idation </a:t>
                      </a:r>
                      <a:r>
                        <a:rPr lang="en-US" sz="1000" baseline="0" dirty="0" smtClean="0">
                          <a:solidFill>
                            <a:srgbClr val="000000"/>
                          </a:solidFill>
                          <a:latin typeface="Arial"/>
                          <a:ea typeface="宋体"/>
                          <a:cs typeface="Arial"/>
                        </a:rPr>
                        <a:t>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a:solidFill>
                          <a:srgbClr val="000000"/>
                        </a:solidFill>
                        <a:latin typeface="Arial"/>
                        <a:ea typeface="宋体"/>
                        <a:cs typeface="Arial"/>
                      </a:endParaRPr>
                    </a:p>
                    <a:p>
                      <a:pPr marL="0" marR="0" algn="l">
                        <a:spcBef>
                          <a:spcPts val="0"/>
                        </a:spcBef>
                        <a:spcAft>
                          <a:spcPts val="0"/>
                        </a:spcAft>
                      </a:pPr>
                      <a:r>
                        <a:rPr lang="en-US" sz="1000">
                          <a:solidFill>
                            <a:srgbClr val="000000"/>
                          </a:solidFill>
                          <a:latin typeface="Arial"/>
                          <a:ea typeface="宋体"/>
                          <a:cs typeface="Arial"/>
                        </a:rPr>
                        <a:t>Shougang Liu</a:t>
                      </a:r>
                      <a:endParaRPr lang="en-US" sz="100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a:solidFill>
                            <a:srgbClr val="000000"/>
                          </a:solidFill>
                          <a:latin typeface="Arial"/>
                          <a:ea typeface="宋体"/>
                          <a:cs typeface="Arial"/>
                        </a:rPr>
                        <a:t>AOCC</a:t>
                      </a:r>
                      <a:endParaRPr lang="en-US" sz="100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dirty="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3877">
                <a:tc>
                  <a:txBody>
                    <a:bodyPr/>
                    <a:lstStyle/>
                    <a:p>
                      <a:pPr marL="0" marR="0" algn="l">
                        <a:spcBef>
                          <a:spcPts val="0"/>
                        </a:spcBef>
                        <a:spcAft>
                          <a:spcPts val="0"/>
                        </a:spcAft>
                      </a:pPr>
                      <a:r>
                        <a:rPr lang="en-US" sz="1000" dirty="0">
                          <a:solidFill>
                            <a:srgbClr val="000000"/>
                          </a:solidFill>
                          <a:latin typeface="Arial"/>
                          <a:ea typeface="Times New Roman"/>
                          <a:cs typeface="Arial"/>
                        </a:rPr>
                        <a:t>FUNC Val</a:t>
                      </a:r>
                      <a:r>
                        <a:rPr lang="en-US" sz="1000" dirty="0">
                          <a:solidFill>
                            <a:srgbClr val="000000"/>
                          </a:solidFill>
                          <a:latin typeface="Arial"/>
                          <a:ea typeface="宋体"/>
                          <a:cs typeface="Arial"/>
                        </a:rPr>
                        <a:t>idation </a:t>
                      </a:r>
                      <a:r>
                        <a:rPr lang="en-US" sz="1000" dirty="0" smtClean="0">
                          <a:solidFill>
                            <a:srgbClr val="000000"/>
                          </a:solidFill>
                          <a:latin typeface="Arial"/>
                          <a:ea typeface="宋体"/>
                          <a:cs typeface="Arial"/>
                        </a:rPr>
                        <a:t> Leader</a:t>
                      </a:r>
                      <a:endParaRPr lang="en-US" sz="1000" dirty="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dirty="0">
                          <a:solidFill>
                            <a:srgbClr val="000000"/>
                          </a:solidFill>
                          <a:latin typeface="Arial"/>
                          <a:ea typeface="宋体"/>
                          <a:cs typeface="Arial"/>
                        </a:rPr>
                        <a:t>Kai </a:t>
                      </a:r>
                      <a:r>
                        <a:rPr lang="en-US" sz="1000" dirty="0" err="1" smtClean="0">
                          <a:solidFill>
                            <a:srgbClr val="000000"/>
                          </a:solidFill>
                          <a:latin typeface="Arial"/>
                          <a:ea typeface="宋体"/>
                          <a:cs typeface="Arial"/>
                        </a:rPr>
                        <a:t>Peng</a:t>
                      </a:r>
                      <a:endParaRPr lang="en-US" sz="1000" dirty="0">
                        <a:solidFill>
                          <a:srgbClr val="000000"/>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r>
                        <a:rPr lang="en-US" sz="1000">
                          <a:solidFill>
                            <a:srgbClr val="000000"/>
                          </a:solidFill>
                          <a:latin typeface="Arial"/>
                          <a:ea typeface="宋体"/>
                          <a:cs typeface="Arial"/>
                        </a:rPr>
                        <a:t>AOCC</a:t>
                      </a:r>
                      <a:endParaRPr lang="en-US" sz="1000">
                        <a:solidFill>
                          <a:srgbClr val="000000"/>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spcBef>
                          <a:spcPts val="0"/>
                        </a:spcBef>
                        <a:spcAft>
                          <a:spcPts val="0"/>
                        </a:spcAft>
                      </a:pPr>
                      <a:endParaRPr lang="en-US" sz="1000" dirty="0">
                        <a:solidFill>
                          <a:srgbClr val="000000"/>
                        </a:solidFill>
                        <a:latin typeface="Arial"/>
                        <a:ea typeface="Times New Roman"/>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63877">
                <a:tc>
                  <a:txBody>
                    <a:bodyPr/>
                    <a:lstStyle/>
                    <a:p>
                      <a:pPr marL="0" marR="0" algn="l" defTabSz="914400" rtl="0" eaLnBrk="1" latinLnBrk="0" hangingPunct="1">
                        <a:spcBef>
                          <a:spcPts val="0"/>
                        </a:spcBef>
                        <a:spcAft>
                          <a:spcPts val="0"/>
                        </a:spcAft>
                      </a:pPr>
                      <a:r>
                        <a:rPr lang="en-US" sz="1000" kern="1200" dirty="0" smtClean="0">
                          <a:solidFill>
                            <a:schemeClr val="bg1"/>
                          </a:solidFill>
                          <a:latin typeface="Arial"/>
                          <a:ea typeface="宋体"/>
                          <a:cs typeface="Arial"/>
                        </a:rPr>
                        <a:t>Certification Leader</a:t>
                      </a:r>
                      <a:endParaRPr lang="en-US" sz="1000" kern="1200" dirty="0">
                        <a:solidFill>
                          <a:schemeClr val="bg1"/>
                        </a:solidFill>
                        <a:latin typeface="Arial"/>
                        <a:ea typeface="宋体"/>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defTabSz="914400" rtl="0" eaLnBrk="1" latinLnBrk="0" hangingPunct="1">
                        <a:spcBef>
                          <a:spcPts val="0"/>
                        </a:spcBef>
                        <a:spcAft>
                          <a:spcPts val="0"/>
                        </a:spcAft>
                      </a:pPr>
                      <a:endParaRPr lang="en-US" sz="1000" kern="1200" dirty="0">
                        <a:solidFill>
                          <a:schemeClr val="bg1"/>
                        </a:solidFill>
                        <a:latin typeface="Arial"/>
                        <a:ea typeface="宋体"/>
                        <a:cs typeface="Arial"/>
                      </a:endParaRPr>
                    </a:p>
                    <a:p>
                      <a:pPr marL="0" marR="0" algn="l" defTabSz="914400" rtl="0" eaLnBrk="1" latinLnBrk="0" hangingPunct="1">
                        <a:spcBef>
                          <a:spcPts val="0"/>
                        </a:spcBef>
                        <a:spcAft>
                          <a:spcPts val="0"/>
                        </a:spcAft>
                      </a:pPr>
                      <a:r>
                        <a:rPr lang="en-US" sz="1000" kern="1200" dirty="0" smtClean="0">
                          <a:solidFill>
                            <a:schemeClr val="bg1"/>
                          </a:solidFill>
                          <a:latin typeface="Arial"/>
                          <a:ea typeface="宋体"/>
                          <a:cs typeface="Arial"/>
                        </a:rPr>
                        <a:t>Serge </a:t>
                      </a:r>
                      <a:r>
                        <a:rPr lang="en-US" sz="1000" kern="1200" dirty="0" err="1" smtClean="0">
                          <a:solidFill>
                            <a:schemeClr val="bg1"/>
                          </a:solidFill>
                          <a:latin typeface="Arial"/>
                          <a:ea typeface="宋体"/>
                          <a:cs typeface="Arial"/>
                        </a:rPr>
                        <a:t>Rugo</a:t>
                      </a:r>
                      <a:endParaRPr lang="en-US" sz="1000" kern="1200" dirty="0">
                        <a:solidFill>
                          <a:schemeClr val="bg1"/>
                        </a:solidFill>
                        <a:latin typeface="Arial"/>
                        <a:ea typeface="宋体"/>
                        <a:cs typeface="Arial"/>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defTabSz="914400" rtl="0" eaLnBrk="1" latinLnBrk="0" hangingPunct="1">
                        <a:spcBef>
                          <a:spcPts val="0"/>
                        </a:spcBef>
                        <a:spcAft>
                          <a:spcPts val="0"/>
                        </a:spcAft>
                      </a:pPr>
                      <a:r>
                        <a:rPr lang="en-US" sz="1000" kern="1200" dirty="0" err="1">
                          <a:solidFill>
                            <a:schemeClr val="bg1"/>
                          </a:solidFill>
                          <a:latin typeface="Arial"/>
                          <a:ea typeface="宋体"/>
                          <a:cs typeface="Arial"/>
                        </a:rPr>
                        <a:t>Carros</a:t>
                      </a:r>
                      <a:r>
                        <a:rPr lang="en-US" sz="1000" kern="1200" dirty="0">
                          <a:solidFill>
                            <a:schemeClr val="bg1"/>
                          </a:solidFill>
                          <a:latin typeface="Arial"/>
                          <a:ea typeface="宋体"/>
                          <a:cs typeface="Arial"/>
                        </a:rPr>
                        <a:t> </a:t>
                      </a:r>
                      <a:r>
                        <a:rPr lang="en-US" sz="1000" kern="1200" dirty="0" smtClean="0">
                          <a:solidFill>
                            <a:schemeClr val="bg1"/>
                          </a:solidFill>
                          <a:latin typeface="Arial"/>
                          <a:ea typeface="宋体"/>
                          <a:cs typeface="Arial"/>
                        </a:rPr>
                        <a:t>IB/</a:t>
                      </a:r>
                      <a:r>
                        <a:rPr lang="en-US" sz="1000" kern="1200" dirty="0" err="1" smtClean="0">
                          <a:solidFill>
                            <a:schemeClr val="bg1"/>
                          </a:solidFill>
                          <a:latin typeface="Arial"/>
                          <a:ea typeface="宋体"/>
                          <a:cs typeface="Arial"/>
                        </a:rPr>
                        <a:t>Certificaiton</a:t>
                      </a:r>
                      <a:r>
                        <a:rPr lang="en-US" sz="1000" kern="1200" dirty="0" smtClean="0">
                          <a:solidFill>
                            <a:schemeClr val="bg1"/>
                          </a:solidFill>
                          <a:latin typeface="Arial"/>
                          <a:ea typeface="宋体"/>
                          <a:cs typeface="Arial"/>
                        </a:rPr>
                        <a:t> &amp; Environmental  validation</a:t>
                      </a:r>
                      <a:endParaRPr lang="en-US" sz="1000" kern="1200" dirty="0">
                        <a:solidFill>
                          <a:schemeClr val="bg1"/>
                        </a:solidFill>
                        <a:latin typeface="Arial"/>
                        <a:ea typeface="宋体"/>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l" defTabSz="914400" rtl="0" eaLnBrk="1" latinLnBrk="0" hangingPunct="1">
                        <a:spcBef>
                          <a:spcPts val="0"/>
                        </a:spcBef>
                        <a:spcAft>
                          <a:spcPts val="0"/>
                        </a:spcAft>
                      </a:pPr>
                      <a:endParaRPr lang="en-US" sz="1000" kern="1200" dirty="0">
                        <a:solidFill>
                          <a:schemeClr val="bg1"/>
                        </a:solidFill>
                        <a:latin typeface="Arial"/>
                        <a:ea typeface="宋体"/>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263877">
                <a:tc>
                  <a:txBody>
                    <a:bodyPr/>
                    <a:lstStyle/>
                    <a:p>
                      <a:pPr marL="0" marR="0" algn="l">
                        <a:spcBef>
                          <a:spcPts val="0"/>
                        </a:spcBef>
                        <a:spcAft>
                          <a:spcPts val="0"/>
                        </a:spcAft>
                      </a:pPr>
                      <a:r>
                        <a:rPr lang="en-US" sz="1000" dirty="0" err="1" smtClean="0">
                          <a:solidFill>
                            <a:schemeClr val="bg1"/>
                          </a:solidFill>
                          <a:latin typeface="Arial"/>
                          <a:ea typeface="宋体"/>
                          <a:cs typeface="Arial"/>
                        </a:rPr>
                        <a:t>Techpub</a:t>
                      </a:r>
                      <a:r>
                        <a:rPr lang="en-US" sz="1000" dirty="0" smtClean="0">
                          <a:solidFill>
                            <a:schemeClr val="bg1"/>
                          </a:solidFill>
                          <a:latin typeface="Arial"/>
                          <a:ea typeface="宋体"/>
                          <a:cs typeface="Arial"/>
                        </a:rPr>
                        <a:t> Leader</a:t>
                      </a:r>
                      <a:endParaRPr lang="en-US" sz="1000" dirty="0">
                        <a:solidFill>
                          <a:schemeClr val="bg1"/>
                        </a:solidFill>
                        <a:latin typeface="Arial"/>
                        <a:ea typeface="宋体"/>
                        <a:cs typeface="Times New Roman"/>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0"/>
                        </a:spcBef>
                        <a:spcAft>
                          <a:spcPts val="0"/>
                        </a:spcAft>
                      </a:pPr>
                      <a:endParaRPr lang="en-US" sz="1000">
                        <a:solidFill>
                          <a:schemeClr val="bg1"/>
                        </a:solidFill>
                        <a:latin typeface="Arial"/>
                        <a:ea typeface="宋体"/>
                        <a:cs typeface="Arial"/>
                      </a:endParaRPr>
                    </a:p>
                    <a:p>
                      <a:pPr marL="0" marR="0" algn="l">
                        <a:spcBef>
                          <a:spcPts val="0"/>
                        </a:spcBef>
                        <a:spcAft>
                          <a:spcPts val="0"/>
                        </a:spcAft>
                      </a:pPr>
                      <a:r>
                        <a:rPr lang="en-US" sz="1000">
                          <a:solidFill>
                            <a:schemeClr val="bg1"/>
                          </a:solidFill>
                          <a:latin typeface="Arial"/>
                          <a:ea typeface="宋体"/>
                          <a:cs typeface="Arial"/>
                        </a:rPr>
                        <a:t>TBD</a:t>
                      </a:r>
                      <a:endParaRPr lang="en-US" sz="1000">
                        <a:solidFill>
                          <a:schemeClr val="bg1"/>
                        </a:solidFill>
                        <a:latin typeface="Arial"/>
                        <a:ea typeface="宋体"/>
                        <a:cs typeface="Times New Roman"/>
                      </a:endParaRPr>
                    </a:p>
                  </a:txBody>
                  <a:tcPr marL="53996" marR="53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0"/>
                        </a:spcBef>
                        <a:spcAft>
                          <a:spcPts val="0"/>
                        </a:spcAft>
                      </a:pPr>
                      <a:r>
                        <a:rPr lang="en-US" sz="1000" dirty="0" err="1">
                          <a:solidFill>
                            <a:schemeClr val="bg1"/>
                          </a:solidFill>
                          <a:latin typeface="Arial"/>
                          <a:ea typeface="宋体"/>
                          <a:cs typeface="Arial"/>
                        </a:rPr>
                        <a:t>Carros</a:t>
                      </a:r>
                      <a:r>
                        <a:rPr lang="en-US" sz="1000" dirty="0">
                          <a:solidFill>
                            <a:schemeClr val="bg1"/>
                          </a:solidFill>
                          <a:latin typeface="Arial"/>
                          <a:ea typeface="宋体"/>
                          <a:cs typeface="Arial"/>
                        </a:rPr>
                        <a:t> </a:t>
                      </a:r>
                      <a:r>
                        <a:rPr lang="en-US" sz="1000" dirty="0" err="1">
                          <a:solidFill>
                            <a:schemeClr val="bg1"/>
                          </a:solidFill>
                          <a:latin typeface="Arial"/>
                          <a:ea typeface="宋体"/>
                          <a:cs typeface="Times New Roman"/>
                        </a:rPr>
                        <a:t>PlantSolutions</a:t>
                      </a:r>
                      <a:r>
                        <a:rPr lang="en-US" sz="1000" dirty="0">
                          <a:solidFill>
                            <a:schemeClr val="bg1"/>
                          </a:solidFill>
                          <a:latin typeface="Arial"/>
                          <a:ea typeface="宋体"/>
                          <a:cs typeface="Times New Roman"/>
                        </a:rPr>
                        <a:t>/Control</a:t>
                      </a: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0"/>
                        </a:spcBef>
                        <a:spcAft>
                          <a:spcPts val="0"/>
                        </a:spcAft>
                      </a:pPr>
                      <a:endParaRPr lang="en-US" sz="1000" dirty="0">
                        <a:solidFill>
                          <a:schemeClr val="bg1"/>
                        </a:solidFill>
                        <a:latin typeface="Arial"/>
                        <a:ea typeface="宋体"/>
                        <a:cs typeface="Arial"/>
                      </a:endParaRPr>
                    </a:p>
                  </a:txBody>
                  <a:tcPr marL="53996" marR="5399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8313" y="116632"/>
            <a:ext cx="8969375" cy="649287"/>
          </a:xfrm>
          <a:noFill/>
        </p:spPr>
        <p:txBody>
          <a:bodyPr/>
          <a:lstStyle/>
          <a:p>
            <a:pPr eaLnBrk="1" hangingPunct="1"/>
            <a:r>
              <a:rPr lang="en-US" altLang="zh-CN" dirty="0" smtClean="0">
                <a:ea typeface="宋体" pitchFamily="2" charset="-122"/>
              </a:rPr>
              <a:t>Project Macro Schedule</a:t>
            </a:r>
          </a:p>
        </p:txBody>
      </p:sp>
      <p:graphicFrame>
        <p:nvGraphicFramePr>
          <p:cNvPr id="65" name="Table 64"/>
          <p:cNvGraphicFramePr>
            <a:graphicFrameLocks noGrp="1"/>
          </p:cNvGraphicFramePr>
          <p:nvPr/>
        </p:nvGraphicFramePr>
        <p:xfrm>
          <a:off x="5944924" y="188640"/>
          <a:ext cx="3760604" cy="1656185"/>
        </p:xfrm>
        <a:graphic>
          <a:graphicData uri="http://schemas.openxmlformats.org/drawingml/2006/table">
            <a:tbl>
              <a:tblPr/>
              <a:tblGrid>
                <a:gridCol w="1694400"/>
                <a:gridCol w="2066204"/>
              </a:tblGrid>
              <a:tr h="296630">
                <a:tc>
                  <a:txBody>
                    <a:bodyPr/>
                    <a:lstStyle/>
                    <a:p>
                      <a:pPr marL="0" marR="0" algn="ctr">
                        <a:spcBef>
                          <a:spcPts val="300"/>
                        </a:spcBef>
                        <a:spcAft>
                          <a:spcPts val="300"/>
                        </a:spcAft>
                      </a:pPr>
                      <a:r>
                        <a:rPr lang="en-US" sz="1200" b="1" dirty="0">
                          <a:solidFill>
                            <a:srgbClr val="000000"/>
                          </a:solidFill>
                          <a:latin typeface="Arial"/>
                          <a:ea typeface="宋体"/>
                          <a:cs typeface="Times New Roman"/>
                        </a:rPr>
                        <a:t>Stage Gate</a:t>
                      </a:r>
                      <a:endParaRPr lang="en-US" sz="1100" dirty="0">
                        <a:solidFill>
                          <a:srgbClr val="000000"/>
                        </a:solidFill>
                        <a:latin typeface="Arial"/>
                        <a:ea typeface="宋体"/>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marL="0" marR="0" algn="ctr">
                        <a:spcBef>
                          <a:spcPts val="300"/>
                        </a:spcBef>
                        <a:spcAft>
                          <a:spcPts val="300"/>
                        </a:spcAft>
                      </a:pPr>
                      <a:r>
                        <a:rPr lang="en-US" sz="1200" b="1">
                          <a:solidFill>
                            <a:srgbClr val="000000"/>
                          </a:solidFill>
                          <a:latin typeface="Arial"/>
                          <a:ea typeface="宋体"/>
                          <a:cs typeface="Times New Roman"/>
                        </a:rPr>
                        <a:t>Target Date</a:t>
                      </a:r>
                      <a:endParaRPr lang="en-US" sz="1100">
                        <a:solidFill>
                          <a:srgbClr val="000000"/>
                        </a:solidFill>
                        <a:latin typeface="Arial"/>
                        <a:ea typeface="宋体"/>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r>
              <a:tr h="271911">
                <a:tc>
                  <a:txBody>
                    <a:bodyPr/>
                    <a:lstStyle/>
                    <a:p>
                      <a:pPr marL="113665" marR="0">
                        <a:spcBef>
                          <a:spcPts val="300"/>
                        </a:spcBef>
                        <a:spcAft>
                          <a:spcPts val="300"/>
                        </a:spcAft>
                      </a:pPr>
                      <a:r>
                        <a:rPr lang="en-US" sz="1100">
                          <a:solidFill>
                            <a:srgbClr val="000000"/>
                          </a:solidFill>
                          <a:latin typeface="Arial"/>
                          <a:ea typeface="宋体"/>
                          <a:cs typeface="Times New Roman"/>
                        </a:rPr>
                        <a:t>OPEN</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marL="135255" marR="0">
                        <a:spcBef>
                          <a:spcPts val="300"/>
                        </a:spcBef>
                        <a:spcAft>
                          <a:spcPts val="300"/>
                        </a:spcAft>
                      </a:pPr>
                      <a:r>
                        <a:rPr lang="en-US" sz="1100" dirty="0" smtClean="0">
                          <a:solidFill>
                            <a:srgbClr val="000000"/>
                          </a:solidFill>
                          <a:latin typeface="Arial"/>
                          <a:ea typeface="宋体"/>
                          <a:cs typeface="Times New Roman"/>
                        </a:rPr>
                        <a:t>Jan</a:t>
                      </a:r>
                      <a:r>
                        <a:rPr lang="en-US" sz="1100" baseline="0" dirty="0" smtClean="0">
                          <a:solidFill>
                            <a:srgbClr val="000000"/>
                          </a:solidFill>
                          <a:latin typeface="Arial"/>
                          <a:ea typeface="宋体"/>
                          <a:cs typeface="Times New Roman"/>
                        </a:rPr>
                        <a:t> 25</a:t>
                      </a:r>
                      <a:r>
                        <a:rPr lang="en-US" sz="1100" dirty="0" smtClean="0">
                          <a:solidFill>
                            <a:srgbClr val="000000"/>
                          </a:solidFill>
                          <a:latin typeface="Arial"/>
                          <a:ea typeface="宋体"/>
                          <a:cs typeface="Times New Roman"/>
                        </a:rPr>
                        <a:t> </a:t>
                      </a:r>
                      <a:r>
                        <a:rPr lang="en-US" sz="1100" dirty="0">
                          <a:solidFill>
                            <a:srgbClr val="000000"/>
                          </a:solidFill>
                          <a:latin typeface="Arial"/>
                          <a:ea typeface="宋体"/>
                          <a:cs typeface="Times New Roman"/>
                        </a:rPr>
                        <a:t>2013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911">
                <a:tc>
                  <a:txBody>
                    <a:bodyPr/>
                    <a:lstStyle/>
                    <a:p>
                      <a:pPr marL="113665" marR="0">
                        <a:spcBef>
                          <a:spcPts val="300"/>
                        </a:spcBef>
                        <a:spcAft>
                          <a:spcPts val="300"/>
                        </a:spcAft>
                      </a:pPr>
                      <a:r>
                        <a:rPr lang="en-US" sz="1100">
                          <a:solidFill>
                            <a:srgbClr val="000000"/>
                          </a:solidFill>
                          <a:latin typeface="Arial"/>
                          <a:ea typeface="宋体"/>
                          <a:cs typeface="Times New Roman"/>
                        </a:rPr>
                        <a:t>SELECT</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marL="135255" marR="0">
                        <a:spcBef>
                          <a:spcPts val="300"/>
                        </a:spcBef>
                        <a:spcAft>
                          <a:spcPts val="300"/>
                        </a:spcAft>
                      </a:pPr>
                      <a:r>
                        <a:rPr lang="en-US" sz="1100" baseline="0" dirty="0" smtClean="0">
                          <a:solidFill>
                            <a:srgbClr val="000000"/>
                          </a:solidFill>
                          <a:latin typeface="Arial"/>
                          <a:ea typeface="宋体"/>
                          <a:cs typeface="Times New Roman"/>
                        </a:rPr>
                        <a:t>Apr 11</a:t>
                      </a:r>
                      <a:r>
                        <a:rPr lang="en-US" sz="1100" dirty="0" smtClean="0">
                          <a:solidFill>
                            <a:srgbClr val="000000"/>
                          </a:solidFill>
                          <a:latin typeface="Arial"/>
                          <a:ea typeface="宋体"/>
                          <a:cs typeface="Times New Roman"/>
                        </a:rPr>
                        <a:t> </a:t>
                      </a:r>
                      <a:r>
                        <a:rPr lang="en-US" sz="1100" dirty="0">
                          <a:solidFill>
                            <a:srgbClr val="000000"/>
                          </a:solidFill>
                          <a:latin typeface="Arial"/>
                          <a:ea typeface="宋体"/>
                          <a:cs typeface="Times New Roman"/>
                        </a:rPr>
                        <a:t>2013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911">
                <a:tc>
                  <a:txBody>
                    <a:bodyPr/>
                    <a:lstStyle/>
                    <a:p>
                      <a:pPr marL="113665" marR="0">
                        <a:spcBef>
                          <a:spcPts val="300"/>
                        </a:spcBef>
                        <a:spcAft>
                          <a:spcPts val="300"/>
                        </a:spcAft>
                      </a:pPr>
                      <a:r>
                        <a:rPr lang="en-US" sz="1100">
                          <a:solidFill>
                            <a:srgbClr val="000000"/>
                          </a:solidFill>
                          <a:latin typeface="Arial"/>
                          <a:ea typeface="宋体"/>
                          <a:cs typeface="Times New Roman"/>
                        </a:rPr>
                        <a:t>DO</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marL="135255" marR="0">
                        <a:spcBef>
                          <a:spcPts val="300"/>
                        </a:spcBef>
                        <a:spcAft>
                          <a:spcPts val="300"/>
                        </a:spcAft>
                      </a:pPr>
                      <a:r>
                        <a:rPr lang="en-US" sz="1100" baseline="0" dirty="0" smtClean="0">
                          <a:solidFill>
                            <a:srgbClr val="000000"/>
                          </a:solidFill>
                          <a:latin typeface="Arial"/>
                          <a:ea typeface="宋体"/>
                          <a:cs typeface="Times New Roman"/>
                        </a:rPr>
                        <a:t>June 20</a:t>
                      </a:r>
                      <a:r>
                        <a:rPr lang="en-US" sz="1100" dirty="0" smtClean="0">
                          <a:solidFill>
                            <a:srgbClr val="000000"/>
                          </a:solidFill>
                          <a:latin typeface="Arial"/>
                          <a:ea typeface="宋体"/>
                          <a:cs typeface="Times New Roman"/>
                        </a:rPr>
                        <a:t> </a:t>
                      </a:r>
                      <a:r>
                        <a:rPr lang="en-US" sz="1100" dirty="0">
                          <a:solidFill>
                            <a:srgbClr val="000000"/>
                          </a:solidFill>
                          <a:latin typeface="Arial"/>
                          <a:ea typeface="宋体"/>
                          <a:cs typeface="Times New Roman"/>
                        </a:rPr>
                        <a:t>2013</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911">
                <a:tc>
                  <a:txBody>
                    <a:bodyPr/>
                    <a:lstStyle/>
                    <a:p>
                      <a:pPr marL="113665" marR="0">
                        <a:spcBef>
                          <a:spcPts val="300"/>
                        </a:spcBef>
                        <a:spcAft>
                          <a:spcPts val="300"/>
                        </a:spcAft>
                      </a:pPr>
                      <a:r>
                        <a:rPr lang="en-US" sz="1100">
                          <a:solidFill>
                            <a:srgbClr val="000000"/>
                          </a:solidFill>
                          <a:latin typeface="Arial"/>
                          <a:ea typeface="宋体"/>
                          <a:cs typeface="Times New Roman"/>
                        </a:rPr>
                        <a:t>SELL</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marL="135255" marR="0">
                        <a:spcBef>
                          <a:spcPts val="300"/>
                        </a:spcBef>
                        <a:spcAft>
                          <a:spcPts val="300"/>
                        </a:spcAft>
                      </a:pPr>
                      <a:r>
                        <a:rPr lang="en-US" sz="1100">
                          <a:solidFill>
                            <a:srgbClr val="000000"/>
                          </a:solidFill>
                          <a:latin typeface="Arial"/>
                          <a:ea typeface="宋体"/>
                          <a:cs typeface="Times New Roman"/>
                        </a:rPr>
                        <a:t>June  2014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911">
                <a:tc>
                  <a:txBody>
                    <a:bodyPr/>
                    <a:lstStyle/>
                    <a:p>
                      <a:pPr marL="113665" marR="0">
                        <a:spcBef>
                          <a:spcPts val="300"/>
                        </a:spcBef>
                        <a:spcAft>
                          <a:spcPts val="300"/>
                        </a:spcAft>
                      </a:pPr>
                      <a:r>
                        <a:rPr lang="en-US" sz="1100">
                          <a:solidFill>
                            <a:srgbClr val="000000"/>
                          </a:solidFill>
                          <a:latin typeface="Arial"/>
                          <a:ea typeface="宋体"/>
                          <a:cs typeface="Times New Roman"/>
                        </a:rPr>
                        <a:t>CLOSE</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9D9D9"/>
                      </a:bgClr>
                    </a:pattFill>
                  </a:tcPr>
                </a:tc>
                <a:tc>
                  <a:txBody>
                    <a:bodyPr/>
                    <a:lstStyle/>
                    <a:p>
                      <a:pPr marL="135255" marR="0">
                        <a:spcBef>
                          <a:spcPts val="300"/>
                        </a:spcBef>
                        <a:spcAft>
                          <a:spcPts val="300"/>
                        </a:spcAft>
                      </a:pPr>
                      <a:r>
                        <a:rPr lang="en-US" sz="1100" dirty="0" smtClean="0">
                          <a:solidFill>
                            <a:srgbClr val="000000"/>
                          </a:solidFill>
                          <a:latin typeface="Arial"/>
                          <a:ea typeface="宋体"/>
                          <a:cs typeface="Times New Roman"/>
                        </a:rPr>
                        <a:t>Sep </a:t>
                      </a:r>
                      <a:r>
                        <a:rPr lang="en-US" sz="1100" dirty="0">
                          <a:solidFill>
                            <a:srgbClr val="000000"/>
                          </a:solidFill>
                          <a:latin typeface="Arial"/>
                          <a:ea typeface="宋体"/>
                          <a:cs typeface="Times New Roman"/>
                        </a:rPr>
                        <a:t>2014</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7" name="AutoShape 178"/>
          <p:cNvSpPr>
            <a:spLocks noChangeArrowheads="1"/>
          </p:cNvSpPr>
          <p:nvPr/>
        </p:nvSpPr>
        <p:spPr bwMode="auto">
          <a:xfrm>
            <a:off x="200472" y="764704"/>
            <a:ext cx="2736304" cy="936104"/>
          </a:xfrm>
          <a:prstGeom prst="roundRect">
            <a:avLst>
              <a:gd name="adj" fmla="val 16667"/>
            </a:avLst>
          </a:prstGeom>
          <a:solidFill>
            <a:schemeClr val="accent1">
              <a:alpha val="59999"/>
            </a:schemeClr>
          </a:solidFill>
          <a:ln w="57150">
            <a:solidFill>
              <a:schemeClr val="accent1"/>
            </a:solidFill>
            <a:round/>
            <a:headEnd type="none" w="sm" len="sm"/>
            <a:tailEnd type="none" w="sm" len="sm"/>
          </a:ln>
        </p:spPr>
        <p:txBody>
          <a:bodyPr wrap="none" anchor="ctr"/>
          <a:lstStyle/>
          <a:p>
            <a:r>
              <a:rPr lang="en-US" altLang="zh-CN" sz="1400" b="1" dirty="0" smtClean="0">
                <a:solidFill>
                  <a:srgbClr val="FFFFFF"/>
                </a:solidFill>
                <a:ea typeface="宋体" pitchFamily="2" charset="-122"/>
              </a:rPr>
              <a:t>Co-location (TBD, Apr 8~12)</a:t>
            </a:r>
            <a:endParaRPr lang="en-US" altLang="zh-CN" sz="1400" b="1" dirty="0">
              <a:solidFill>
                <a:srgbClr val="FFFFFF"/>
              </a:solidFill>
              <a:ea typeface="宋体" pitchFamily="2" charset="-122"/>
            </a:endParaRPr>
          </a:p>
          <a:p>
            <a:r>
              <a:rPr lang="en-US" altLang="zh-CN" sz="1400" dirty="0">
                <a:solidFill>
                  <a:srgbClr val="FFFFFF"/>
                </a:solidFill>
                <a:ea typeface="宋体" pitchFamily="2" charset="-122"/>
              </a:rPr>
              <a:t>- </a:t>
            </a:r>
            <a:r>
              <a:rPr lang="en-US" altLang="zh-CN" sz="1400" dirty="0" smtClean="0">
                <a:solidFill>
                  <a:srgbClr val="FFFFFF"/>
                </a:solidFill>
                <a:ea typeface="宋体" pitchFamily="2" charset="-122"/>
              </a:rPr>
              <a:t>Arch/Key point</a:t>
            </a:r>
            <a:endParaRPr lang="en-US" altLang="zh-CN" sz="1400" dirty="0">
              <a:solidFill>
                <a:srgbClr val="FFFFFF"/>
              </a:solidFill>
              <a:ea typeface="宋体" pitchFamily="2" charset="-122"/>
            </a:endParaRPr>
          </a:p>
          <a:p>
            <a:r>
              <a:rPr lang="en-US" altLang="zh-CN" sz="1400" dirty="0">
                <a:solidFill>
                  <a:srgbClr val="FFFFFF"/>
                </a:solidFill>
                <a:ea typeface="宋体" pitchFamily="2" charset="-122"/>
              </a:rPr>
              <a:t>- </a:t>
            </a:r>
            <a:r>
              <a:rPr lang="en-US" altLang="zh-CN" sz="1400" dirty="0" smtClean="0">
                <a:solidFill>
                  <a:srgbClr val="FFFFFF"/>
                </a:solidFill>
                <a:ea typeface="宋体" pitchFamily="2" charset="-122"/>
              </a:rPr>
              <a:t>IR plan</a:t>
            </a:r>
            <a:endParaRPr lang="en-US" altLang="zh-CN" sz="1400" dirty="0">
              <a:solidFill>
                <a:srgbClr val="FFFFFF"/>
              </a:solidFill>
              <a:ea typeface="宋体" pitchFamily="2" charset="-122"/>
            </a:endParaRPr>
          </a:p>
          <a:p>
            <a:pPr>
              <a:buFontTx/>
              <a:buChar char="-"/>
            </a:pPr>
            <a:r>
              <a:rPr lang="en-US" altLang="zh-CN" sz="1400" dirty="0" smtClean="0">
                <a:solidFill>
                  <a:srgbClr val="FFFFFF"/>
                </a:solidFill>
                <a:ea typeface="宋体" pitchFamily="2" charset="-122"/>
              </a:rPr>
              <a:t> Workload/Schedule/Sync point</a:t>
            </a:r>
          </a:p>
        </p:txBody>
      </p:sp>
      <p:sp>
        <p:nvSpPr>
          <p:cNvPr id="7" name="AutoShape 45" descr="Non OEM-c project"/>
          <p:cNvSpPr>
            <a:spLocks noChangeArrowheads="1"/>
          </p:cNvSpPr>
          <p:nvPr/>
        </p:nvSpPr>
        <p:spPr bwMode="auto">
          <a:xfrm>
            <a:off x="668338" y="4783782"/>
            <a:ext cx="2667000" cy="365125"/>
          </a:xfrm>
          <a:prstGeom prst="roundRect">
            <a:avLst>
              <a:gd name="adj" fmla="val 16667"/>
            </a:avLst>
          </a:prstGeom>
          <a:solidFill>
            <a:srgbClr val="0000CC"/>
          </a:solidFill>
          <a:ln w="12700" algn="ctr">
            <a:noFill/>
            <a:round/>
            <a:headEnd type="none" w="sm" len="sm"/>
            <a:tailEnd type="none" w="sm" len="sm"/>
          </a:ln>
        </p:spPr>
        <p:txBody>
          <a:bodyPr wrap="none" anchor="ctr" anchorCtr="1"/>
          <a:lstStyle/>
          <a:p>
            <a:pPr>
              <a:defRPr/>
            </a:pPr>
            <a:r>
              <a:rPr lang="en-US" altLang="zh-CN" sz="1400" dirty="0">
                <a:solidFill>
                  <a:schemeClr val="bg1"/>
                </a:solidFill>
                <a:latin typeface="+mj-lt"/>
                <a:ea typeface="宋体" pitchFamily="2" charset="-122"/>
              </a:rPr>
              <a:t>Eng Proto 1</a:t>
            </a:r>
          </a:p>
        </p:txBody>
      </p:sp>
      <p:cxnSp>
        <p:nvCxnSpPr>
          <p:cNvPr id="8" name="Straight Arrow Connector 7"/>
          <p:cNvCxnSpPr/>
          <p:nvPr/>
        </p:nvCxnSpPr>
        <p:spPr bwMode="auto">
          <a:xfrm>
            <a:off x="346075" y="2733904"/>
            <a:ext cx="9431338" cy="1588"/>
          </a:xfrm>
          <a:prstGeom prst="straightConnector1">
            <a:avLst/>
          </a:prstGeom>
          <a:ln w="73025">
            <a:headEnd type="none" w="sm" len="sm"/>
            <a:tailEnd type="arrow"/>
          </a:ln>
        </p:spPr>
        <p:style>
          <a:lnRef idx="1">
            <a:schemeClr val="accent2"/>
          </a:lnRef>
          <a:fillRef idx="0">
            <a:schemeClr val="accent2"/>
          </a:fillRef>
          <a:effectRef idx="0">
            <a:schemeClr val="accent2"/>
          </a:effectRef>
          <a:fontRef idx="minor">
            <a:schemeClr val="tx1"/>
          </a:fontRef>
        </p:style>
      </p:cxnSp>
      <p:sp>
        <p:nvSpPr>
          <p:cNvPr id="9" name="Rectangle 12"/>
          <p:cNvSpPr>
            <a:spLocks noChangeArrowheads="1"/>
          </p:cNvSpPr>
          <p:nvPr/>
        </p:nvSpPr>
        <p:spPr bwMode="auto">
          <a:xfrm>
            <a:off x="3368824" y="2395767"/>
            <a:ext cx="441325" cy="215900"/>
          </a:xfrm>
          <a:prstGeom prst="rect">
            <a:avLst/>
          </a:prstGeom>
          <a:solidFill>
            <a:schemeClr val="bg1"/>
          </a:solidFill>
          <a:ln w="9525">
            <a:noFill/>
            <a:miter lim="800000"/>
            <a:headEnd/>
            <a:tailEnd/>
          </a:ln>
        </p:spPr>
        <p:txBody>
          <a:bodyPr wrap="none" lIns="0" tIns="0" rIns="0" bIns="0">
            <a:spAutoFit/>
          </a:bodyPr>
          <a:lstStyle/>
          <a:p>
            <a:pPr defTabSz="661988">
              <a:defRPr/>
            </a:pPr>
            <a:r>
              <a:rPr lang="en-US" altLang="zh-CN" sz="1400" b="1" i="1" dirty="0">
                <a:solidFill>
                  <a:srgbClr val="000000"/>
                </a:solidFill>
                <a:latin typeface="+mj-lt"/>
                <a:ea typeface="Batang" pitchFamily="18" charset="-127"/>
              </a:rPr>
              <a:t>2013</a:t>
            </a:r>
            <a:r>
              <a:rPr lang="en-US" altLang="zh-CN" sz="1200" i="1" dirty="0">
                <a:solidFill>
                  <a:srgbClr val="000000"/>
                </a:solidFill>
                <a:latin typeface="+mj-lt"/>
                <a:ea typeface="Batang" pitchFamily="18" charset="-127"/>
              </a:rPr>
              <a:t> </a:t>
            </a:r>
            <a:endParaRPr lang="en-US" altLang="zh-CN" sz="1200" i="1" dirty="0">
              <a:solidFill>
                <a:schemeClr val="tx1"/>
              </a:solidFill>
              <a:latin typeface="+mj-lt"/>
              <a:ea typeface="Batang" pitchFamily="18" charset="-127"/>
            </a:endParaRPr>
          </a:p>
        </p:txBody>
      </p:sp>
      <p:sp>
        <p:nvSpPr>
          <p:cNvPr id="10" name="Rounded Rectangle 120"/>
          <p:cNvSpPr>
            <a:spLocks noChangeArrowheads="1"/>
          </p:cNvSpPr>
          <p:nvPr/>
        </p:nvSpPr>
        <p:spPr bwMode="auto">
          <a:xfrm>
            <a:off x="300038" y="2867254"/>
            <a:ext cx="468312"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dirty="0">
                <a:solidFill>
                  <a:schemeClr val="tx1"/>
                </a:solidFill>
                <a:latin typeface="+mj-lt"/>
                <a:ea typeface="宋体" pitchFamily="2" charset="-122"/>
              </a:rPr>
              <a:t>Jan</a:t>
            </a:r>
            <a:endParaRPr lang="zh-CN" altLang="en-US" sz="1000" dirty="0">
              <a:solidFill>
                <a:schemeClr val="tx1"/>
              </a:solidFill>
              <a:latin typeface="+mj-lt"/>
              <a:ea typeface="宋体" pitchFamily="2" charset="-122"/>
            </a:endParaRPr>
          </a:p>
        </p:txBody>
      </p:sp>
      <p:sp>
        <p:nvSpPr>
          <p:cNvPr id="11" name="Rounded Rectangle 121"/>
          <p:cNvSpPr>
            <a:spLocks noChangeArrowheads="1"/>
          </p:cNvSpPr>
          <p:nvPr/>
        </p:nvSpPr>
        <p:spPr bwMode="auto">
          <a:xfrm>
            <a:off x="804863" y="2867254"/>
            <a:ext cx="468312"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a:solidFill>
                  <a:schemeClr val="tx1"/>
                </a:solidFill>
                <a:latin typeface="+mj-lt"/>
                <a:ea typeface="宋体" pitchFamily="2" charset="-122"/>
              </a:rPr>
              <a:t>Feb</a:t>
            </a:r>
          </a:p>
        </p:txBody>
      </p:sp>
      <p:sp>
        <p:nvSpPr>
          <p:cNvPr id="12" name="Rounded Rectangle 127"/>
          <p:cNvSpPr>
            <a:spLocks noChangeArrowheads="1"/>
          </p:cNvSpPr>
          <p:nvPr/>
        </p:nvSpPr>
        <p:spPr bwMode="auto">
          <a:xfrm>
            <a:off x="1308100" y="2867254"/>
            <a:ext cx="468313"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a:solidFill>
                  <a:schemeClr val="tx1"/>
                </a:solidFill>
                <a:latin typeface="+mj-lt"/>
                <a:ea typeface="宋体" pitchFamily="2" charset="-122"/>
              </a:rPr>
              <a:t>Mar</a:t>
            </a:r>
          </a:p>
        </p:txBody>
      </p:sp>
      <p:sp>
        <p:nvSpPr>
          <p:cNvPr id="13" name="Rounded Rectangle 120"/>
          <p:cNvSpPr>
            <a:spLocks noChangeArrowheads="1"/>
          </p:cNvSpPr>
          <p:nvPr/>
        </p:nvSpPr>
        <p:spPr bwMode="auto">
          <a:xfrm>
            <a:off x="1812925" y="2867254"/>
            <a:ext cx="468313"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dirty="0">
                <a:solidFill>
                  <a:schemeClr val="tx1"/>
                </a:solidFill>
                <a:latin typeface="+mj-lt"/>
                <a:ea typeface="宋体" pitchFamily="2" charset="-122"/>
              </a:rPr>
              <a:t>Apr</a:t>
            </a:r>
            <a:endParaRPr lang="zh-CN" altLang="en-US" sz="1000" dirty="0">
              <a:solidFill>
                <a:schemeClr val="tx1"/>
              </a:solidFill>
              <a:latin typeface="+mj-lt"/>
              <a:ea typeface="宋体" pitchFamily="2" charset="-122"/>
            </a:endParaRPr>
          </a:p>
        </p:txBody>
      </p:sp>
      <p:sp>
        <p:nvSpPr>
          <p:cNvPr id="14" name="Rounded Rectangle 121"/>
          <p:cNvSpPr>
            <a:spLocks noChangeArrowheads="1"/>
          </p:cNvSpPr>
          <p:nvPr/>
        </p:nvSpPr>
        <p:spPr bwMode="auto">
          <a:xfrm>
            <a:off x="2317750" y="2867254"/>
            <a:ext cx="468313"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a:solidFill>
                  <a:schemeClr val="tx1"/>
                </a:solidFill>
                <a:latin typeface="+mj-lt"/>
                <a:ea typeface="宋体" pitchFamily="2" charset="-122"/>
              </a:rPr>
              <a:t>May</a:t>
            </a:r>
          </a:p>
        </p:txBody>
      </p:sp>
      <p:sp>
        <p:nvSpPr>
          <p:cNvPr id="15" name="Rounded Rectangle 127"/>
          <p:cNvSpPr>
            <a:spLocks noChangeArrowheads="1"/>
          </p:cNvSpPr>
          <p:nvPr/>
        </p:nvSpPr>
        <p:spPr bwMode="auto">
          <a:xfrm>
            <a:off x="2820988" y="2867254"/>
            <a:ext cx="468312"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a:solidFill>
                  <a:schemeClr val="tx1"/>
                </a:solidFill>
                <a:latin typeface="+mj-lt"/>
                <a:ea typeface="宋体" pitchFamily="2" charset="-122"/>
              </a:rPr>
              <a:t>Jun</a:t>
            </a:r>
          </a:p>
        </p:txBody>
      </p:sp>
      <p:sp>
        <p:nvSpPr>
          <p:cNvPr id="16" name="Rounded Rectangle 127"/>
          <p:cNvSpPr>
            <a:spLocks noChangeArrowheads="1"/>
          </p:cNvSpPr>
          <p:nvPr/>
        </p:nvSpPr>
        <p:spPr bwMode="auto">
          <a:xfrm>
            <a:off x="3324225" y="2867254"/>
            <a:ext cx="468313"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dirty="0">
                <a:solidFill>
                  <a:schemeClr val="tx1"/>
                </a:solidFill>
                <a:latin typeface="+mj-lt"/>
                <a:ea typeface="宋体" pitchFamily="2" charset="-122"/>
              </a:rPr>
              <a:t>Jul</a:t>
            </a:r>
          </a:p>
        </p:txBody>
      </p:sp>
      <p:sp>
        <p:nvSpPr>
          <p:cNvPr id="17" name="Rounded Rectangle 120"/>
          <p:cNvSpPr>
            <a:spLocks noChangeArrowheads="1"/>
          </p:cNvSpPr>
          <p:nvPr/>
        </p:nvSpPr>
        <p:spPr bwMode="auto">
          <a:xfrm>
            <a:off x="3829050" y="2867254"/>
            <a:ext cx="468313"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a:solidFill>
                  <a:schemeClr val="tx1"/>
                </a:solidFill>
                <a:latin typeface="+mj-lt"/>
                <a:ea typeface="宋体" pitchFamily="2" charset="-122"/>
              </a:rPr>
              <a:t>Aug</a:t>
            </a:r>
          </a:p>
        </p:txBody>
      </p:sp>
      <p:sp>
        <p:nvSpPr>
          <p:cNvPr id="18" name="Rounded Rectangle 121"/>
          <p:cNvSpPr>
            <a:spLocks noChangeArrowheads="1"/>
          </p:cNvSpPr>
          <p:nvPr/>
        </p:nvSpPr>
        <p:spPr bwMode="auto">
          <a:xfrm>
            <a:off x="4333875" y="2867254"/>
            <a:ext cx="468313"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dirty="0">
                <a:solidFill>
                  <a:schemeClr val="tx1"/>
                </a:solidFill>
                <a:latin typeface="+mj-lt"/>
                <a:ea typeface="宋体" pitchFamily="2" charset="-122"/>
              </a:rPr>
              <a:t>Sep</a:t>
            </a:r>
          </a:p>
        </p:txBody>
      </p:sp>
      <p:sp>
        <p:nvSpPr>
          <p:cNvPr id="19" name="Rounded Rectangle 127"/>
          <p:cNvSpPr>
            <a:spLocks noChangeArrowheads="1"/>
          </p:cNvSpPr>
          <p:nvPr/>
        </p:nvSpPr>
        <p:spPr bwMode="auto">
          <a:xfrm>
            <a:off x="4837113" y="2867254"/>
            <a:ext cx="468312"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a:solidFill>
                  <a:schemeClr val="tx1"/>
                </a:solidFill>
                <a:latin typeface="+mj-lt"/>
                <a:ea typeface="宋体" pitchFamily="2" charset="-122"/>
              </a:rPr>
              <a:t>Oct</a:t>
            </a:r>
          </a:p>
        </p:txBody>
      </p:sp>
      <p:sp>
        <p:nvSpPr>
          <p:cNvPr id="20" name="AutoShape 45" descr="Non OEM-c project"/>
          <p:cNvSpPr>
            <a:spLocks noChangeArrowheads="1"/>
          </p:cNvSpPr>
          <p:nvPr/>
        </p:nvSpPr>
        <p:spPr bwMode="auto">
          <a:xfrm>
            <a:off x="4846638" y="4783782"/>
            <a:ext cx="1546522" cy="365125"/>
          </a:xfrm>
          <a:prstGeom prst="roundRect">
            <a:avLst>
              <a:gd name="adj" fmla="val 16667"/>
            </a:avLst>
          </a:prstGeom>
          <a:solidFill>
            <a:srgbClr val="993366"/>
          </a:solidFill>
          <a:ln w="12700" algn="ctr">
            <a:noFill/>
            <a:round/>
            <a:headEnd type="none" w="sm" len="sm"/>
            <a:tailEnd type="none" w="sm" len="sm"/>
          </a:ln>
        </p:spPr>
        <p:txBody>
          <a:bodyPr wrap="none" anchor="ctr" anchorCtr="1"/>
          <a:lstStyle/>
          <a:p>
            <a:pPr>
              <a:defRPr/>
            </a:pPr>
            <a:r>
              <a:rPr lang="en-US" altLang="zh-CN" sz="1400">
                <a:solidFill>
                  <a:schemeClr val="bg1"/>
                </a:solidFill>
                <a:latin typeface="+mj-lt"/>
                <a:ea typeface="宋体" pitchFamily="2" charset="-122"/>
              </a:rPr>
              <a:t>Mfg Proto.</a:t>
            </a:r>
          </a:p>
        </p:txBody>
      </p:sp>
      <p:sp>
        <p:nvSpPr>
          <p:cNvPr id="21" name="AutoShape 45" descr="Non OEM-c project"/>
          <p:cNvSpPr>
            <a:spLocks noChangeArrowheads="1"/>
          </p:cNvSpPr>
          <p:nvPr/>
        </p:nvSpPr>
        <p:spPr bwMode="auto">
          <a:xfrm>
            <a:off x="7246938" y="4783782"/>
            <a:ext cx="773112" cy="365125"/>
          </a:xfrm>
          <a:prstGeom prst="roundRect">
            <a:avLst>
              <a:gd name="adj" fmla="val 16667"/>
            </a:avLst>
          </a:prstGeom>
          <a:solidFill>
            <a:srgbClr val="FF99CC"/>
          </a:solidFill>
          <a:ln w="12700" algn="ctr">
            <a:noFill/>
            <a:round/>
            <a:headEnd type="none" w="sm" len="sm"/>
            <a:tailEnd type="none" w="sm" len="sm"/>
          </a:ln>
        </p:spPr>
        <p:txBody>
          <a:bodyPr wrap="none" anchor="ctr" anchorCtr="1"/>
          <a:lstStyle/>
          <a:p>
            <a:pPr>
              <a:defRPr/>
            </a:pPr>
            <a:r>
              <a:rPr lang="en-US" altLang="zh-CN" sz="1400" dirty="0">
                <a:solidFill>
                  <a:schemeClr val="tx1"/>
                </a:solidFill>
                <a:latin typeface="+mj-lt"/>
                <a:ea typeface="宋体" pitchFamily="2" charset="-122"/>
              </a:rPr>
              <a:t>PR</a:t>
            </a:r>
          </a:p>
        </p:txBody>
      </p:sp>
      <p:sp>
        <p:nvSpPr>
          <p:cNvPr id="22" name="AutoShape 31"/>
          <p:cNvSpPr>
            <a:spLocks noChangeArrowheads="1"/>
          </p:cNvSpPr>
          <p:nvPr/>
        </p:nvSpPr>
        <p:spPr bwMode="auto">
          <a:xfrm>
            <a:off x="4376936" y="5360045"/>
            <a:ext cx="432048" cy="334962"/>
          </a:xfrm>
          <a:prstGeom prst="flowChartAlternateProcess">
            <a:avLst/>
          </a:prstGeom>
          <a:solidFill>
            <a:schemeClr val="accent2"/>
          </a:solidFill>
          <a:ln w="12700">
            <a:noFill/>
            <a:miter lim="800000"/>
            <a:headEnd type="none" w="sm" len="sm"/>
            <a:tailEnd type="none" w="sm" len="sm"/>
          </a:ln>
        </p:spPr>
        <p:txBody>
          <a:bodyPr wrap="none" anchor="ctr"/>
          <a:lstStyle/>
          <a:p>
            <a:pPr>
              <a:defRPr/>
            </a:pPr>
            <a:r>
              <a:rPr lang="en-GB" altLang="zh-CN" sz="1000" dirty="0" err="1" smtClean="0">
                <a:solidFill>
                  <a:schemeClr val="bg1"/>
                </a:solidFill>
                <a:latin typeface="+mj-lt"/>
                <a:ea typeface="宋体" pitchFamily="2" charset="-122"/>
              </a:rPr>
              <a:t>Env</a:t>
            </a:r>
            <a:r>
              <a:rPr lang="en-GB" altLang="zh-CN" sz="1000" dirty="0" smtClean="0">
                <a:solidFill>
                  <a:schemeClr val="bg1"/>
                </a:solidFill>
                <a:latin typeface="+mj-lt"/>
                <a:ea typeface="宋体" pitchFamily="2" charset="-122"/>
              </a:rPr>
              <a:t> </a:t>
            </a:r>
            <a:r>
              <a:rPr lang="en-GB" altLang="zh-CN" sz="1000" dirty="0" err="1" smtClean="0">
                <a:solidFill>
                  <a:schemeClr val="bg1"/>
                </a:solidFill>
                <a:latin typeface="+mj-lt"/>
                <a:ea typeface="宋体" pitchFamily="2" charset="-122"/>
              </a:rPr>
              <a:t>Veri</a:t>
            </a:r>
            <a:endParaRPr lang="en-GB" altLang="zh-CN" sz="1000" dirty="0">
              <a:solidFill>
                <a:schemeClr val="bg1"/>
              </a:solidFill>
              <a:latin typeface="+mj-lt"/>
              <a:ea typeface="宋体" pitchFamily="2" charset="-122"/>
            </a:endParaRPr>
          </a:p>
        </p:txBody>
      </p:sp>
      <p:sp>
        <p:nvSpPr>
          <p:cNvPr id="23" name="AutoShape 31"/>
          <p:cNvSpPr>
            <a:spLocks noChangeArrowheads="1"/>
          </p:cNvSpPr>
          <p:nvPr/>
        </p:nvSpPr>
        <p:spPr bwMode="auto">
          <a:xfrm>
            <a:off x="6357938" y="5407670"/>
            <a:ext cx="914400" cy="287337"/>
          </a:xfrm>
          <a:prstGeom prst="flowChartAlternateProcess">
            <a:avLst/>
          </a:prstGeom>
          <a:solidFill>
            <a:schemeClr val="accent2"/>
          </a:solidFill>
          <a:ln w="12700" algn="ctr">
            <a:noFill/>
            <a:miter lim="800000"/>
            <a:headEnd type="none" w="sm" len="sm"/>
            <a:tailEnd type="none" w="sm" len="sm"/>
          </a:ln>
          <a:effectLst/>
        </p:spPr>
        <p:txBody>
          <a:bodyPr wrap="none" anchor="ctr"/>
          <a:lstStyle/>
          <a:p>
            <a:pPr>
              <a:defRPr/>
            </a:pPr>
            <a:r>
              <a:rPr lang="en-GB" altLang="zh-CN" sz="1500" dirty="0" err="1" smtClean="0">
                <a:solidFill>
                  <a:schemeClr val="bg1"/>
                </a:solidFill>
                <a:latin typeface="+mj-lt"/>
                <a:ea typeface="宋体" pitchFamily="2" charset="-122"/>
              </a:rPr>
              <a:t>Env</a:t>
            </a:r>
            <a:r>
              <a:rPr lang="en-GB" altLang="zh-CN" sz="1500" dirty="0" smtClean="0">
                <a:solidFill>
                  <a:schemeClr val="bg1"/>
                </a:solidFill>
                <a:latin typeface="+mj-lt"/>
                <a:ea typeface="宋体" pitchFamily="2" charset="-122"/>
              </a:rPr>
              <a:t> Val</a:t>
            </a:r>
            <a:endParaRPr lang="en-GB" altLang="zh-CN" sz="1500" dirty="0">
              <a:solidFill>
                <a:schemeClr val="bg1"/>
              </a:solidFill>
              <a:latin typeface="+mj-lt"/>
              <a:ea typeface="宋体" pitchFamily="2" charset="-122"/>
            </a:endParaRPr>
          </a:p>
        </p:txBody>
      </p:sp>
      <p:sp>
        <p:nvSpPr>
          <p:cNvPr id="24" name="Rectangle 98"/>
          <p:cNvSpPr>
            <a:spLocks noChangeArrowheads="1"/>
          </p:cNvSpPr>
          <p:nvPr/>
        </p:nvSpPr>
        <p:spPr bwMode="auto">
          <a:xfrm>
            <a:off x="2833266" y="2411642"/>
            <a:ext cx="414337" cy="258762"/>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defRPr/>
            </a:pPr>
            <a:r>
              <a:rPr lang="en-GB" altLang="zh-CN" sz="1200">
                <a:latin typeface="+mj-lt"/>
                <a:ea typeface="宋体" pitchFamily="2" charset="-122"/>
              </a:rPr>
              <a:t>DO</a:t>
            </a:r>
          </a:p>
        </p:txBody>
      </p:sp>
      <p:pic>
        <p:nvPicPr>
          <p:cNvPr id="21525" name="Picture 99" descr="flat-screen"/>
          <p:cNvPicPr>
            <a:picLocks noChangeAspect="1" noChangeArrowheads="1"/>
          </p:cNvPicPr>
          <p:nvPr/>
        </p:nvPicPr>
        <p:blipFill>
          <a:blip r:embed="rId3" cstate="print"/>
          <a:srcRect/>
          <a:stretch>
            <a:fillRect/>
          </a:stretch>
        </p:blipFill>
        <p:spPr bwMode="auto">
          <a:xfrm>
            <a:off x="2788816" y="1903642"/>
            <a:ext cx="508000" cy="508000"/>
          </a:xfrm>
          <a:prstGeom prst="rect">
            <a:avLst/>
          </a:prstGeom>
          <a:solidFill>
            <a:schemeClr val="bg1"/>
          </a:solidFill>
          <a:ln w="9525">
            <a:noFill/>
            <a:miter lim="800000"/>
            <a:headEnd/>
            <a:tailEnd/>
          </a:ln>
        </p:spPr>
      </p:pic>
      <p:pic>
        <p:nvPicPr>
          <p:cNvPr id="21526" name="Picture 100" descr="Flag"/>
          <p:cNvPicPr>
            <a:picLocks noChangeAspect="1" noChangeArrowheads="1"/>
          </p:cNvPicPr>
          <p:nvPr/>
        </p:nvPicPr>
        <p:blipFill>
          <a:blip r:embed="rId4" cstate="print">
            <a:lum bright="24000"/>
          </a:blip>
          <a:srcRect/>
          <a:stretch>
            <a:fillRect/>
          </a:stretch>
        </p:blipFill>
        <p:spPr bwMode="auto">
          <a:xfrm>
            <a:off x="2941216" y="1954442"/>
            <a:ext cx="268287" cy="341312"/>
          </a:xfrm>
          <a:prstGeom prst="rect">
            <a:avLst/>
          </a:prstGeom>
          <a:noFill/>
          <a:ln w="9525">
            <a:noFill/>
            <a:miter lim="800000"/>
            <a:headEnd/>
            <a:tailEnd/>
          </a:ln>
        </p:spPr>
      </p:pic>
      <p:sp>
        <p:nvSpPr>
          <p:cNvPr id="27" name="Rectangle 101"/>
          <p:cNvSpPr>
            <a:spLocks noChangeArrowheads="1"/>
          </p:cNvSpPr>
          <p:nvPr/>
        </p:nvSpPr>
        <p:spPr bwMode="auto">
          <a:xfrm>
            <a:off x="7830665" y="2406799"/>
            <a:ext cx="952500" cy="258762"/>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defRPr/>
            </a:pPr>
            <a:r>
              <a:rPr lang="en-GB" altLang="zh-CN" sz="1200" dirty="0">
                <a:latin typeface="+mj-lt"/>
                <a:ea typeface="宋体" pitchFamily="2" charset="-122"/>
              </a:rPr>
              <a:t>PRODUCE</a:t>
            </a:r>
          </a:p>
        </p:txBody>
      </p:sp>
      <p:pic>
        <p:nvPicPr>
          <p:cNvPr id="21528" name="Picture 102" descr="flat-screen"/>
          <p:cNvPicPr>
            <a:picLocks noChangeAspect="1" noChangeArrowheads="1"/>
          </p:cNvPicPr>
          <p:nvPr/>
        </p:nvPicPr>
        <p:blipFill>
          <a:blip r:embed="rId5" cstate="print"/>
          <a:srcRect/>
          <a:stretch>
            <a:fillRect/>
          </a:stretch>
        </p:blipFill>
        <p:spPr bwMode="auto">
          <a:xfrm>
            <a:off x="8033865" y="1892449"/>
            <a:ext cx="508000" cy="508000"/>
          </a:xfrm>
          <a:prstGeom prst="rect">
            <a:avLst/>
          </a:prstGeom>
          <a:solidFill>
            <a:schemeClr val="bg1"/>
          </a:solidFill>
          <a:ln w="9525">
            <a:noFill/>
            <a:miter lim="800000"/>
            <a:headEnd/>
            <a:tailEnd/>
          </a:ln>
        </p:spPr>
      </p:pic>
      <p:pic>
        <p:nvPicPr>
          <p:cNvPr id="21529" name="Picture 103" descr="Buildings"/>
          <p:cNvPicPr>
            <a:picLocks noChangeAspect="1" noChangeArrowheads="1"/>
          </p:cNvPicPr>
          <p:nvPr/>
        </p:nvPicPr>
        <p:blipFill>
          <a:blip r:embed="rId6" cstate="print"/>
          <a:srcRect/>
          <a:stretch>
            <a:fillRect/>
          </a:stretch>
        </p:blipFill>
        <p:spPr bwMode="auto">
          <a:xfrm>
            <a:off x="7607771" y="1921024"/>
            <a:ext cx="246062" cy="247650"/>
          </a:xfrm>
          <a:prstGeom prst="rect">
            <a:avLst/>
          </a:prstGeom>
          <a:noFill/>
          <a:ln w="9525">
            <a:noFill/>
            <a:miter lim="800000"/>
            <a:headEnd/>
            <a:tailEnd/>
          </a:ln>
        </p:spPr>
      </p:pic>
      <p:sp>
        <p:nvSpPr>
          <p:cNvPr id="30" name="AutoShape 106"/>
          <p:cNvSpPr>
            <a:spLocks noChangeArrowheads="1"/>
          </p:cNvSpPr>
          <p:nvPr/>
        </p:nvSpPr>
        <p:spPr bwMode="auto">
          <a:xfrm>
            <a:off x="4664968" y="5416773"/>
            <a:ext cx="217487" cy="217488"/>
          </a:xfrm>
          <a:prstGeom prst="star5">
            <a:avLst/>
          </a:prstGeom>
          <a:solidFill>
            <a:srgbClr val="FFFF00"/>
          </a:solidFill>
          <a:ln w="12700">
            <a:solidFill>
              <a:schemeClr val="tx1"/>
            </a:solidFill>
            <a:miter lim="800000"/>
            <a:headEnd type="none" w="sm" len="sm"/>
            <a:tailEnd type="none" w="sm" len="sm"/>
          </a:ln>
          <a:effectLst/>
        </p:spPr>
        <p:txBody>
          <a:bodyPr wrap="none" anchor="ctr"/>
          <a:lstStyle/>
          <a:p>
            <a:pPr>
              <a:defRPr/>
            </a:pPr>
            <a:endParaRPr lang="en-US" altLang="zh-CN">
              <a:latin typeface="+mj-lt"/>
              <a:ea typeface="宋体" pitchFamily="2" charset="-122"/>
            </a:endParaRPr>
          </a:p>
        </p:txBody>
      </p:sp>
      <p:sp>
        <p:nvSpPr>
          <p:cNvPr id="31" name="Text Box 107"/>
          <p:cNvSpPr txBox="1">
            <a:spLocks noChangeArrowheads="1"/>
          </p:cNvSpPr>
          <p:nvPr/>
        </p:nvSpPr>
        <p:spPr bwMode="auto">
          <a:xfrm>
            <a:off x="4808984" y="5460330"/>
            <a:ext cx="338138" cy="244475"/>
          </a:xfrm>
          <a:prstGeom prst="rect">
            <a:avLst/>
          </a:prstGeom>
          <a:noFill/>
          <a:ln w="12700">
            <a:noFill/>
            <a:miter lim="800000"/>
            <a:headEnd type="none" w="sm" len="sm"/>
            <a:tailEnd type="none" w="sm" len="sm"/>
          </a:ln>
          <a:effectLst/>
        </p:spPr>
        <p:txBody>
          <a:bodyPr wrap="none">
            <a:spAutoFit/>
          </a:bodyPr>
          <a:lstStyle/>
          <a:p>
            <a:pPr>
              <a:defRPr/>
            </a:pPr>
            <a:r>
              <a:rPr lang="en-US" altLang="zh-CN" sz="1000" dirty="0">
                <a:solidFill>
                  <a:schemeClr val="tx1"/>
                </a:solidFill>
                <a:latin typeface="+mj-lt"/>
                <a:ea typeface="宋体" pitchFamily="2" charset="-122"/>
              </a:rPr>
              <a:t>V4</a:t>
            </a:r>
          </a:p>
        </p:txBody>
      </p:sp>
      <p:sp>
        <p:nvSpPr>
          <p:cNvPr id="32" name="AutoShape 31"/>
          <p:cNvSpPr>
            <a:spLocks noChangeArrowheads="1"/>
          </p:cNvSpPr>
          <p:nvPr/>
        </p:nvSpPr>
        <p:spPr bwMode="auto">
          <a:xfrm>
            <a:off x="4919663" y="5861323"/>
            <a:ext cx="949325" cy="377825"/>
          </a:xfrm>
          <a:prstGeom prst="flowChartAlternateProcess">
            <a:avLst/>
          </a:prstGeom>
          <a:solidFill>
            <a:srgbClr val="808080"/>
          </a:solidFill>
          <a:ln w="12700" algn="ctr">
            <a:noFill/>
            <a:miter lim="800000"/>
            <a:headEnd type="none" w="sm" len="sm"/>
            <a:tailEnd type="none" w="sm" len="sm"/>
          </a:ln>
          <a:effectLst/>
        </p:spPr>
        <p:txBody>
          <a:bodyPr wrap="none" anchor="ctr"/>
          <a:lstStyle/>
          <a:p>
            <a:pPr>
              <a:defRPr/>
            </a:pPr>
            <a:r>
              <a:rPr lang="en-GB" altLang="zh-CN" sz="1500" dirty="0">
                <a:solidFill>
                  <a:schemeClr val="bg1"/>
                </a:solidFill>
                <a:latin typeface="+mj-lt"/>
                <a:ea typeface="宋体" pitchFamily="2" charset="-122"/>
              </a:rPr>
              <a:t>ICT</a:t>
            </a:r>
          </a:p>
        </p:txBody>
      </p:sp>
      <p:sp>
        <p:nvSpPr>
          <p:cNvPr id="33" name="AutoShape 31"/>
          <p:cNvSpPr>
            <a:spLocks noChangeArrowheads="1"/>
          </p:cNvSpPr>
          <p:nvPr/>
        </p:nvSpPr>
        <p:spPr bwMode="auto">
          <a:xfrm>
            <a:off x="5913438" y="5859735"/>
            <a:ext cx="471487" cy="379413"/>
          </a:xfrm>
          <a:prstGeom prst="flowChartAlternateProcess">
            <a:avLst/>
          </a:prstGeom>
          <a:solidFill>
            <a:srgbClr val="993366"/>
          </a:solidFill>
          <a:ln w="12700" algn="ctr">
            <a:noFill/>
            <a:miter lim="800000"/>
            <a:headEnd type="none" w="sm" len="sm"/>
            <a:tailEnd type="none" w="sm" len="sm"/>
          </a:ln>
          <a:effectLst/>
        </p:spPr>
        <p:txBody>
          <a:bodyPr wrap="none" anchor="ctr" anchorCtr="1"/>
          <a:lstStyle/>
          <a:p>
            <a:pPr>
              <a:defRPr/>
            </a:pPr>
            <a:r>
              <a:rPr lang="en-GB" altLang="zh-CN" sz="1400" dirty="0">
                <a:solidFill>
                  <a:schemeClr val="bg1"/>
                </a:solidFill>
                <a:latin typeface="+mj-lt"/>
                <a:ea typeface="宋体" pitchFamily="2" charset="-122"/>
              </a:rPr>
              <a:t>MP</a:t>
            </a:r>
          </a:p>
        </p:txBody>
      </p:sp>
      <p:sp>
        <p:nvSpPr>
          <p:cNvPr id="34" name="Text Box 114"/>
          <p:cNvSpPr txBox="1">
            <a:spLocks noChangeArrowheads="1"/>
          </p:cNvSpPr>
          <p:nvPr/>
        </p:nvSpPr>
        <p:spPr bwMode="auto">
          <a:xfrm>
            <a:off x="7236867" y="5488781"/>
            <a:ext cx="452437" cy="244475"/>
          </a:xfrm>
          <a:prstGeom prst="rect">
            <a:avLst/>
          </a:prstGeom>
          <a:noFill/>
          <a:ln w="12700">
            <a:noFill/>
            <a:miter lim="800000"/>
            <a:headEnd type="none" w="sm" len="sm"/>
            <a:tailEnd type="none" w="sm" len="sm"/>
          </a:ln>
          <a:effectLst/>
        </p:spPr>
        <p:txBody>
          <a:bodyPr wrap="none">
            <a:spAutoFit/>
          </a:bodyPr>
          <a:lstStyle/>
          <a:p>
            <a:pPr>
              <a:defRPr/>
            </a:pPr>
            <a:r>
              <a:rPr lang="en-US" altLang="zh-CN" sz="1000" dirty="0">
                <a:solidFill>
                  <a:schemeClr val="tx1"/>
                </a:solidFill>
                <a:latin typeface="+mj-lt"/>
                <a:ea typeface="宋体" pitchFamily="2" charset="-122"/>
              </a:rPr>
              <a:t>R4M</a:t>
            </a:r>
          </a:p>
        </p:txBody>
      </p:sp>
      <p:sp>
        <p:nvSpPr>
          <p:cNvPr id="35" name="Text Box 115"/>
          <p:cNvSpPr txBox="1">
            <a:spLocks noChangeArrowheads="1"/>
          </p:cNvSpPr>
          <p:nvPr/>
        </p:nvSpPr>
        <p:spPr bwMode="auto">
          <a:xfrm>
            <a:off x="5007799" y="5458584"/>
            <a:ext cx="787395" cy="246221"/>
          </a:xfrm>
          <a:prstGeom prst="rect">
            <a:avLst/>
          </a:prstGeom>
          <a:noFill/>
          <a:ln w="12700">
            <a:noFill/>
            <a:miter lim="800000"/>
            <a:headEnd type="none" w="sm" len="sm"/>
            <a:tailEnd type="none" w="sm" len="sm"/>
          </a:ln>
          <a:effectLst/>
        </p:spPr>
        <p:txBody>
          <a:bodyPr wrap="none">
            <a:spAutoFit/>
          </a:bodyPr>
          <a:lstStyle/>
          <a:p>
            <a:pPr>
              <a:defRPr/>
            </a:pPr>
            <a:r>
              <a:rPr lang="en-US" altLang="zh-CN" sz="1000" dirty="0">
                <a:solidFill>
                  <a:schemeClr val="tx1"/>
                </a:solidFill>
                <a:latin typeface="+mj-lt"/>
                <a:ea typeface="宋体" pitchFamily="2" charset="-122"/>
              </a:rPr>
              <a:t>Symphony</a:t>
            </a:r>
          </a:p>
        </p:txBody>
      </p:sp>
      <p:sp>
        <p:nvSpPr>
          <p:cNvPr id="36" name="AutoShape 117"/>
          <p:cNvSpPr>
            <a:spLocks noChangeArrowheads="1"/>
          </p:cNvSpPr>
          <p:nvPr/>
        </p:nvSpPr>
        <p:spPr bwMode="auto">
          <a:xfrm>
            <a:off x="7073676" y="5458742"/>
            <a:ext cx="217488" cy="217488"/>
          </a:xfrm>
          <a:prstGeom prst="star5">
            <a:avLst/>
          </a:prstGeom>
          <a:solidFill>
            <a:srgbClr val="00FF00"/>
          </a:solidFill>
          <a:ln w="12700">
            <a:solidFill>
              <a:schemeClr val="tx1"/>
            </a:solidFill>
            <a:miter lim="800000"/>
            <a:headEnd type="none" w="sm" len="sm"/>
            <a:tailEnd type="none" w="sm" len="sm"/>
          </a:ln>
          <a:effectLst/>
        </p:spPr>
        <p:txBody>
          <a:bodyPr wrap="none" anchor="ctr"/>
          <a:lstStyle/>
          <a:p>
            <a:pPr>
              <a:defRPr/>
            </a:pPr>
            <a:endParaRPr lang="en-US" altLang="zh-CN">
              <a:latin typeface="+mj-lt"/>
              <a:ea typeface="宋体" pitchFamily="2" charset="-122"/>
            </a:endParaRPr>
          </a:p>
        </p:txBody>
      </p:sp>
      <p:sp>
        <p:nvSpPr>
          <p:cNvPr id="37" name="AutoShape 45" descr="Non OEM-c project"/>
          <p:cNvSpPr>
            <a:spLocks noChangeArrowheads="1"/>
          </p:cNvSpPr>
          <p:nvPr/>
        </p:nvSpPr>
        <p:spPr bwMode="auto">
          <a:xfrm>
            <a:off x="8310563" y="4783782"/>
            <a:ext cx="800100" cy="365125"/>
          </a:xfrm>
          <a:prstGeom prst="roundRect">
            <a:avLst>
              <a:gd name="adj" fmla="val 16667"/>
            </a:avLst>
          </a:prstGeom>
          <a:solidFill>
            <a:srgbClr val="00FFFF"/>
          </a:solidFill>
          <a:ln w="12700" algn="ctr">
            <a:noFill/>
            <a:round/>
            <a:headEnd type="none" w="sm" len="sm"/>
            <a:tailEnd type="none" w="sm" len="sm"/>
          </a:ln>
        </p:spPr>
        <p:txBody>
          <a:bodyPr wrap="none" anchor="ctr" anchorCtr="1"/>
          <a:lstStyle/>
          <a:p>
            <a:pPr>
              <a:defRPr/>
            </a:pPr>
            <a:r>
              <a:rPr lang="en-US" altLang="zh-CN" sz="1400" dirty="0">
                <a:solidFill>
                  <a:schemeClr val="tx1"/>
                </a:solidFill>
                <a:latin typeface="+mj-lt"/>
                <a:ea typeface="宋体" pitchFamily="2" charset="-122"/>
              </a:rPr>
              <a:t>MP</a:t>
            </a:r>
          </a:p>
        </p:txBody>
      </p:sp>
      <p:sp>
        <p:nvSpPr>
          <p:cNvPr id="38" name="Rounded Rectangle 127"/>
          <p:cNvSpPr>
            <a:spLocks noChangeArrowheads="1"/>
          </p:cNvSpPr>
          <p:nvPr/>
        </p:nvSpPr>
        <p:spPr bwMode="auto">
          <a:xfrm>
            <a:off x="5349875" y="2867254"/>
            <a:ext cx="468313"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a:solidFill>
                  <a:schemeClr val="tx1"/>
                </a:solidFill>
                <a:latin typeface="+mj-lt"/>
                <a:ea typeface="宋体" pitchFamily="2" charset="-122"/>
              </a:rPr>
              <a:t>Nov</a:t>
            </a:r>
          </a:p>
        </p:txBody>
      </p:sp>
      <p:sp>
        <p:nvSpPr>
          <p:cNvPr id="39" name="Freeform 129"/>
          <p:cNvSpPr>
            <a:spLocks/>
          </p:cNvSpPr>
          <p:nvPr/>
        </p:nvSpPr>
        <p:spPr bwMode="auto">
          <a:xfrm>
            <a:off x="7972425" y="5402907"/>
            <a:ext cx="222250" cy="212725"/>
          </a:xfrm>
          <a:custGeom>
            <a:avLst/>
            <a:gdLst/>
            <a:ahLst/>
            <a:cxnLst>
              <a:cxn ang="0">
                <a:pos x="698" y="0"/>
              </a:cxn>
              <a:cxn ang="0">
                <a:pos x="623" y="58"/>
              </a:cxn>
              <a:cxn ang="0">
                <a:pos x="459" y="391"/>
              </a:cxn>
              <a:cxn ang="0">
                <a:pos x="439" y="404"/>
              </a:cxn>
              <a:cxn ang="0">
                <a:pos x="319" y="422"/>
              </a:cxn>
              <a:cxn ang="0">
                <a:pos x="76" y="459"/>
              </a:cxn>
              <a:cxn ang="0">
                <a:pos x="10" y="510"/>
              </a:cxn>
              <a:cxn ang="0">
                <a:pos x="40" y="605"/>
              </a:cxn>
              <a:cxn ang="0">
                <a:pos x="155" y="717"/>
              </a:cxn>
              <a:cxn ang="0">
                <a:pos x="245" y="805"/>
              </a:cxn>
              <a:cxn ang="0">
                <a:pos x="301" y="805"/>
              </a:cxn>
              <a:cxn ang="0">
                <a:pos x="313" y="777"/>
              </a:cxn>
              <a:cxn ang="0">
                <a:pos x="301" y="748"/>
              </a:cxn>
              <a:cxn ang="0">
                <a:pos x="210" y="660"/>
              </a:cxn>
              <a:cxn ang="0">
                <a:pos x="96" y="548"/>
              </a:cxn>
              <a:cxn ang="0">
                <a:pos x="88" y="538"/>
              </a:cxn>
              <a:cxn ang="0">
                <a:pos x="331" y="501"/>
              </a:cxn>
              <a:cxn ang="0">
                <a:pos x="451" y="483"/>
              </a:cxn>
              <a:cxn ang="0">
                <a:pos x="531" y="426"/>
              </a:cxn>
              <a:cxn ang="0">
                <a:pos x="695" y="93"/>
              </a:cxn>
              <a:cxn ang="0">
                <a:pos x="698" y="86"/>
              </a:cxn>
              <a:cxn ang="0">
                <a:pos x="702" y="93"/>
              </a:cxn>
              <a:cxn ang="0">
                <a:pos x="867" y="428"/>
              </a:cxn>
              <a:cxn ang="0">
                <a:pos x="942" y="482"/>
              </a:cxn>
              <a:cxn ang="0">
                <a:pos x="1304" y="535"/>
              </a:cxn>
              <a:cxn ang="0">
                <a:pos x="1312" y="537"/>
              </a:cxn>
              <a:cxn ang="0">
                <a:pos x="1306" y="544"/>
              </a:cxn>
              <a:cxn ang="0">
                <a:pos x="1041" y="805"/>
              </a:cxn>
              <a:cxn ang="0">
                <a:pos x="1014" y="869"/>
              </a:cxn>
              <a:cxn ang="0">
                <a:pos x="1016" y="883"/>
              </a:cxn>
              <a:cxn ang="0">
                <a:pos x="1079" y="1245"/>
              </a:cxn>
              <a:cxn ang="0">
                <a:pos x="1079" y="1252"/>
              </a:cxn>
              <a:cxn ang="0">
                <a:pos x="1078" y="1259"/>
              </a:cxn>
              <a:cxn ang="0">
                <a:pos x="1066" y="1255"/>
              </a:cxn>
              <a:cxn ang="0">
                <a:pos x="748" y="1090"/>
              </a:cxn>
              <a:cxn ang="0">
                <a:pos x="650" y="1089"/>
              </a:cxn>
              <a:cxn ang="0">
                <a:pos x="331" y="1255"/>
              </a:cxn>
              <a:cxn ang="0">
                <a:pos x="316" y="1260"/>
              </a:cxn>
              <a:cxn ang="0">
                <a:pos x="316" y="1259"/>
              </a:cxn>
              <a:cxn ang="0">
                <a:pos x="317" y="1250"/>
              </a:cxn>
              <a:cxn ang="0">
                <a:pos x="365" y="972"/>
              </a:cxn>
              <a:cxn ang="0">
                <a:pos x="366" y="966"/>
              </a:cxn>
              <a:cxn ang="0">
                <a:pos x="333" y="926"/>
              </a:cxn>
              <a:cxn ang="0">
                <a:pos x="287" y="959"/>
              </a:cxn>
              <a:cxn ang="0">
                <a:pos x="238" y="1236"/>
              </a:cxn>
              <a:cxn ang="0">
                <a:pos x="265" y="1325"/>
              </a:cxn>
              <a:cxn ang="0">
                <a:pos x="365" y="1328"/>
              </a:cxn>
              <a:cxn ang="0">
                <a:pos x="687" y="1160"/>
              </a:cxn>
              <a:cxn ang="0">
                <a:pos x="711" y="1160"/>
              </a:cxn>
              <a:cxn ang="0">
                <a:pos x="1032" y="1328"/>
              </a:cxn>
              <a:cxn ang="0">
                <a:pos x="1127" y="1323"/>
              </a:cxn>
              <a:cxn ang="0">
                <a:pos x="1157" y="1231"/>
              </a:cxn>
              <a:cxn ang="0">
                <a:pos x="1094" y="870"/>
              </a:cxn>
              <a:cxn ang="0">
                <a:pos x="1098" y="862"/>
              </a:cxn>
              <a:cxn ang="0">
                <a:pos x="1362" y="601"/>
              </a:cxn>
              <a:cxn ang="0">
                <a:pos x="1390" y="509"/>
              </a:cxn>
              <a:cxn ang="0">
                <a:pos x="1315" y="456"/>
              </a:cxn>
              <a:cxn ang="0">
                <a:pos x="954" y="403"/>
              </a:cxn>
              <a:cxn ang="0">
                <a:pos x="938" y="393"/>
              </a:cxn>
              <a:cxn ang="0">
                <a:pos x="773" y="57"/>
              </a:cxn>
              <a:cxn ang="0">
                <a:pos x="698" y="0"/>
              </a:cxn>
            </a:cxnLst>
            <a:rect l="0" t="0" r="r" b="b"/>
            <a:pathLst>
              <a:path w="1400" h="1345">
                <a:moveTo>
                  <a:pt x="698" y="0"/>
                </a:moveTo>
                <a:cubicBezTo>
                  <a:pt x="680" y="0"/>
                  <a:pt x="647" y="8"/>
                  <a:pt x="623" y="58"/>
                </a:cubicBezTo>
                <a:cubicBezTo>
                  <a:pt x="623" y="58"/>
                  <a:pt x="459" y="391"/>
                  <a:pt x="459" y="391"/>
                </a:cubicBezTo>
                <a:cubicBezTo>
                  <a:pt x="456" y="397"/>
                  <a:pt x="448" y="402"/>
                  <a:pt x="439" y="404"/>
                </a:cubicBezTo>
                <a:cubicBezTo>
                  <a:pt x="439" y="404"/>
                  <a:pt x="319" y="422"/>
                  <a:pt x="319" y="422"/>
                </a:cubicBezTo>
                <a:cubicBezTo>
                  <a:pt x="76" y="459"/>
                  <a:pt x="76" y="459"/>
                  <a:pt x="76" y="459"/>
                </a:cubicBezTo>
                <a:cubicBezTo>
                  <a:pt x="43" y="464"/>
                  <a:pt x="19" y="482"/>
                  <a:pt x="10" y="510"/>
                </a:cubicBezTo>
                <a:cubicBezTo>
                  <a:pt x="0" y="540"/>
                  <a:pt x="11" y="576"/>
                  <a:pt x="40" y="605"/>
                </a:cubicBezTo>
                <a:cubicBezTo>
                  <a:pt x="57" y="622"/>
                  <a:pt x="104" y="668"/>
                  <a:pt x="155" y="717"/>
                </a:cubicBezTo>
                <a:cubicBezTo>
                  <a:pt x="245" y="805"/>
                  <a:pt x="245" y="805"/>
                  <a:pt x="245" y="805"/>
                </a:cubicBezTo>
                <a:cubicBezTo>
                  <a:pt x="261" y="821"/>
                  <a:pt x="286" y="821"/>
                  <a:pt x="301" y="805"/>
                </a:cubicBezTo>
                <a:cubicBezTo>
                  <a:pt x="309" y="797"/>
                  <a:pt x="313" y="787"/>
                  <a:pt x="313" y="777"/>
                </a:cubicBezTo>
                <a:cubicBezTo>
                  <a:pt x="313" y="766"/>
                  <a:pt x="309" y="756"/>
                  <a:pt x="301" y="748"/>
                </a:cubicBezTo>
                <a:cubicBezTo>
                  <a:pt x="210" y="660"/>
                  <a:pt x="210" y="660"/>
                  <a:pt x="210" y="660"/>
                </a:cubicBezTo>
                <a:cubicBezTo>
                  <a:pt x="160" y="611"/>
                  <a:pt x="113" y="565"/>
                  <a:pt x="96" y="548"/>
                </a:cubicBezTo>
                <a:cubicBezTo>
                  <a:pt x="92" y="544"/>
                  <a:pt x="90" y="540"/>
                  <a:pt x="88" y="538"/>
                </a:cubicBezTo>
                <a:cubicBezTo>
                  <a:pt x="88" y="538"/>
                  <a:pt x="331" y="501"/>
                  <a:pt x="331" y="501"/>
                </a:cubicBezTo>
                <a:cubicBezTo>
                  <a:pt x="451" y="483"/>
                  <a:pt x="451" y="483"/>
                  <a:pt x="451" y="483"/>
                </a:cubicBezTo>
                <a:cubicBezTo>
                  <a:pt x="486" y="478"/>
                  <a:pt x="516" y="456"/>
                  <a:pt x="531" y="426"/>
                </a:cubicBezTo>
                <a:cubicBezTo>
                  <a:pt x="695" y="93"/>
                  <a:pt x="695" y="93"/>
                  <a:pt x="695" y="93"/>
                </a:cubicBezTo>
                <a:cubicBezTo>
                  <a:pt x="696" y="90"/>
                  <a:pt x="697" y="88"/>
                  <a:pt x="698" y="86"/>
                </a:cubicBezTo>
                <a:cubicBezTo>
                  <a:pt x="699" y="88"/>
                  <a:pt x="701" y="90"/>
                  <a:pt x="702" y="93"/>
                </a:cubicBezTo>
                <a:cubicBezTo>
                  <a:pt x="728" y="145"/>
                  <a:pt x="853" y="399"/>
                  <a:pt x="867" y="428"/>
                </a:cubicBezTo>
                <a:cubicBezTo>
                  <a:pt x="881" y="457"/>
                  <a:pt x="909" y="477"/>
                  <a:pt x="942" y="482"/>
                </a:cubicBezTo>
                <a:cubicBezTo>
                  <a:pt x="1145" y="512"/>
                  <a:pt x="1270" y="531"/>
                  <a:pt x="1304" y="535"/>
                </a:cubicBezTo>
                <a:cubicBezTo>
                  <a:pt x="1308" y="536"/>
                  <a:pt x="1310" y="536"/>
                  <a:pt x="1312" y="537"/>
                </a:cubicBezTo>
                <a:cubicBezTo>
                  <a:pt x="1311" y="539"/>
                  <a:pt x="1309" y="541"/>
                  <a:pt x="1306" y="544"/>
                </a:cubicBezTo>
                <a:cubicBezTo>
                  <a:pt x="1286" y="564"/>
                  <a:pt x="1197" y="652"/>
                  <a:pt x="1041" y="805"/>
                </a:cubicBezTo>
                <a:cubicBezTo>
                  <a:pt x="1024" y="823"/>
                  <a:pt x="1014" y="846"/>
                  <a:pt x="1014" y="869"/>
                </a:cubicBezTo>
                <a:cubicBezTo>
                  <a:pt x="1014" y="874"/>
                  <a:pt x="1015" y="879"/>
                  <a:pt x="1016" y="883"/>
                </a:cubicBezTo>
                <a:cubicBezTo>
                  <a:pt x="1016" y="883"/>
                  <a:pt x="1079" y="1245"/>
                  <a:pt x="1079" y="1245"/>
                </a:cubicBezTo>
                <a:cubicBezTo>
                  <a:pt x="1079" y="1248"/>
                  <a:pt x="1079" y="1250"/>
                  <a:pt x="1079" y="1252"/>
                </a:cubicBezTo>
                <a:cubicBezTo>
                  <a:pt x="1079" y="1256"/>
                  <a:pt x="1079" y="1258"/>
                  <a:pt x="1078" y="1259"/>
                </a:cubicBezTo>
                <a:cubicBezTo>
                  <a:pt x="1076" y="1259"/>
                  <a:pt x="1072" y="1258"/>
                  <a:pt x="1066" y="1255"/>
                </a:cubicBezTo>
                <a:cubicBezTo>
                  <a:pt x="1039" y="1242"/>
                  <a:pt x="926" y="1184"/>
                  <a:pt x="748" y="1090"/>
                </a:cubicBezTo>
                <a:cubicBezTo>
                  <a:pt x="717" y="1073"/>
                  <a:pt x="680" y="1073"/>
                  <a:pt x="650" y="1089"/>
                </a:cubicBezTo>
                <a:cubicBezTo>
                  <a:pt x="470" y="1184"/>
                  <a:pt x="351" y="1246"/>
                  <a:pt x="331" y="1255"/>
                </a:cubicBezTo>
                <a:cubicBezTo>
                  <a:pt x="324" y="1258"/>
                  <a:pt x="319" y="1259"/>
                  <a:pt x="316" y="1260"/>
                </a:cubicBezTo>
                <a:cubicBezTo>
                  <a:pt x="316" y="1260"/>
                  <a:pt x="316" y="1260"/>
                  <a:pt x="316" y="1259"/>
                </a:cubicBezTo>
                <a:cubicBezTo>
                  <a:pt x="316" y="1257"/>
                  <a:pt x="316" y="1254"/>
                  <a:pt x="317" y="1250"/>
                </a:cubicBezTo>
                <a:cubicBezTo>
                  <a:pt x="365" y="972"/>
                  <a:pt x="365" y="972"/>
                  <a:pt x="365" y="972"/>
                </a:cubicBezTo>
                <a:cubicBezTo>
                  <a:pt x="366" y="970"/>
                  <a:pt x="366" y="968"/>
                  <a:pt x="366" y="966"/>
                </a:cubicBezTo>
                <a:cubicBezTo>
                  <a:pt x="366" y="946"/>
                  <a:pt x="352" y="930"/>
                  <a:pt x="333" y="926"/>
                </a:cubicBezTo>
                <a:cubicBezTo>
                  <a:pt x="311" y="922"/>
                  <a:pt x="290" y="937"/>
                  <a:pt x="287" y="959"/>
                </a:cubicBezTo>
                <a:cubicBezTo>
                  <a:pt x="238" y="1236"/>
                  <a:pt x="238" y="1236"/>
                  <a:pt x="238" y="1236"/>
                </a:cubicBezTo>
                <a:cubicBezTo>
                  <a:pt x="229" y="1288"/>
                  <a:pt x="251" y="1314"/>
                  <a:pt x="265" y="1325"/>
                </a:cubicBezTo>
                <a:cubicBezTo>
                  <a:pt x="291" y="1344"/>
                  <a:pt x="327" y="1345"/>
                  <a:pt x="365" y="1328"/>
                </a:cubicBezTo>
                <a:cubicBezTo>
                  <a:pt x="394" y="1315"/>
                  <a:pt x="579" y="1217"/>
                  <a:pt x="687" y="1160"/>
                </a:cubicBezTo>
                <a:cubicBezTo>
                  <a:pt x="694" y="1156"/>
                  <a:pt x="703" y="1156"/>
                  <a:pt x="711" y="1160"/>
                </a:cubicBezTo>
                <a:cubicBezTo>
                  <a:pt x="837" y="1227"/>
                  <a:pt x="996" y="1311"/>
                  <a:pt x="1032" y="1328"/>
                </a:cubicBezTo>
                <a:cubicBezTo>
                  <a:pt x="1067" y="1344"/>
                  <a:pt x="1101" y="1342"/>
                  <a:pt x="1127" y="1323"/>
                </a:cubicBezTo>
                <a:cubicBezTo>
                  <a:pt x="1152" y="1304"/>
                  <a:pt x="1164" y="1269"/>
                  <a:pt x="1157" y="1231"/>
                </a:cubicBezTo>
                <a:cubicBezTo>
                  <a:pt x="1157" y="1231"/>
                  <a:pt x="1094" y="870"/>
                  <a:pt x="1094" y="870"/>
                </a:cubicBezTo>
                <a:cubicBezTo>
                  <a:pt x="1094" y="868"/>
                  <a:pt x="1095" y="865"/>
                  <a:pt x="1098" y="862"/>
                </a:cubicBezTo>
                <a:cubicBezTo>
                  <a:pt x="1254" y="708"/>
                  <a:pt x="1343" y="620"/>
                  <a:pt x="1362" y="601"/>
                </a:cubicBezTo>
                <a:cubicBezTo>
                  <a:pt x="1390" y="573"/>
                  <a:pt x="1400" y="539"/>
                  <a:pt x="1390" y="509"/>
                </a:cubicBezTo>
                <a:cubicBezTo>
                  <a:pt x="1380" y="480"/>
                  <a:pt x="1352" y="461"/>
                  <a:pt x="1315" y="456"/>
                </a:cubicBezTo>
                <a:cubicBezTo>
                  <a:pt x="1291" y="453"/>
                  <a:pt x="1210" y="441"/>
                  <a:pt x="954" y="403"/>
                </a:cubicBezTo>
                <a:cubicBezTo>
                  <a:pt x="947" y="402"/>
                  <a:pt x="941" y="398"/>
                  <a:pt x="938" y="393"/>
                </a:cubicBezTo>
                <a:cubicBezTo>
                  <a:pt x="924" y="364"/>
                  <a:pt x="800" y="110"/>
                  <a:pt x="773" y="57"/>
                </a:cubicBezTo>
                <a:cubicBezTo>
                  <a:pt x="748" y="7"/>
                  <a:pt x="715" y="0"/>
                  <a:pt x="698" y="0"/>
                </a:cubicBezTo>
                <a:close/>
              </a:path>
            </a:pathLst>
          </a:custGeom>
          <a:solidFill>
            <a:schemeClr val="accent2"/>
          </a:solidFill>
          <a:ln w="9525">
            <a:solidFill>
              <a:schemeClr val="accent2"/>
            </a:solidFill>
            <a:round/>
            <a:headEnd/>
            <a:tailEnd/>
          </a:ln>
        </p:spPr>
        <p:txBody>
          <a:bodyPr/>
          <a:lstStyle/>
          <a:p>
            <a:pPr>
              <a:defRPr/>
            </a:pPr>
            <a:endParaRPr lang="en-US">
              <a:latin typeface="+mj-lt"/>
            </a:endParaRPr>
          </a:p>
        </p:txBody>
      </p:sp>
      <p:sp>
        <p:nvSpPr>
          <p:cNvPr id="40" name="Text Box 130"/>
          <p:cNvSpPr txBox="1">
            <a:spLocks noChangeArrowheads="1"/>
          </p:cNvSpPr>
          <p:nvPr/>
        </p:nvSpPr>
        <p:spPr bwMode="auto">
          <a:xfrm>
            <a:off x="8195196" y="5344765"/>
            <a:ext cx="430212" cy="274637"/>
          </a:xfrm>
          <a:prstGeom prst="rect">
            <a:avLst/>
          </a:prstGeom>
          <a:noFill/>
          <a:ln w="12700">
            <a:noFill/>
            <a:miter lim="800000"/>
            <a:headEnd type="none" w="sm" len="sm"/>
            <a:tailEnd type="none" w="sm" len="sm"/>
          </a:ln>
          <a:effectLst/>
        </p:spPr>
        <p:txBody>
          <a:bodyPr wrap="none">
            <a:spAutoFit/>
          </a:bodyPr>
          <a:lstStyle/>
          <a:p>
            <a:pPr>
              <a:defRPr/>
            </a:pPr>
            <a:r>
              <a:rPr lang="en-US" altLang="zh-CN" dirty="0">
                <a:solidFill>
                  <a:srgbClr val="A4003E"/>
                </a:solidFill>
                <a:latin typeface="+mj-lt"/>
                <a:ea typeface="宋体" pitchFamily="2" charset="-122"/>
              </a:rPr>
              <a:t>FUI</a:t>
            </a:r>
          </a:p>
        </p:txBody>
      </p:sp>
      <p:sp>
        <p:nvSpPr>
          <p:cNvPr id="41" name="Rounded Rectangle 40"/>
          <p:cNvSpPr/>
          <p:nvPr/>
        </p:nvSpPr>
        <p:spPr bwMode="auto">
          <a:xfrm>
            <a:off x="6888163" y="2876779"/>
            <a:ext cx="468312" cy="28733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nchor="ctr" anchorCtr="1"/>
          <a:lstStyle/>
          <a:p>
            <a:pPr>
              <a:defRPr/>
            </a:pPr>
            <a:r>
              <a:rPr lang="en-US" altLang="zh-CN" sz="1000" dirty="0">
                <a:solidFill>
                  <a:schemeClr val="bg1"/>
                </a:solidFill>
                <a:latin typeface="+mj-lt"/>
                <a:ea typeface="宋体" pitchFamily="2" charset="-122"/>
              </a:rPr>
              <a:t>Feb</a:t>
            </a:r>
            <a:endParaRPr lang="zh-CN" altLang="en-US" sz="1000" dirty="0">
              <a:solidFill>
                <a:schemeClr val="bg1"/>
              </a:solidFill>
              <a:latin typeface="+mj-lt"/>
              <a:ea typeface="宋体" pitchFamily="2" charset="-122"/>
            </a:endParaRPr>
          </a:p>
        </p:txBody>
      </p:sp>
      <p:sp>
        <p:nvSpPr>
          <p:cNvPr id="42" name="Rounded Rectangle 41"/>
          <p:cNvSpPr/>
          <p:nvPr/>
        </p:nvSpPr>
        <p:spPr bwMode="auto">
          <a:xfrm>
            <a:off x="7391400" y="2876779"/>
            <a:ext cx="468313" cy="28733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nchor="ctr" anchorCtr="1"/>
          <a:lstStyle/>
          <a:p>
            <a:pPr>
              <a:defRPr/>
            </a:pPr>
            <a:r>
              <a:rPr lang="en-US" altLang="zh-CN" sz="1000" dirty="0">
                <a:solidFill>
                  <a:schemeClr val="bg1"/>
                </a:solidFill>
                <a:latin typeface="+mj-lt"/>
                <a:ea typeface="宋体" pitchFamily="2" charset="-122"/>
              </a:rPr>
              <a:t>Mar</a:t>
            </a:r>
            <a:endParaRPr lang="zh-CN" altLang="en-US" sz="1000" dirty="0">
              <a:solidFill>
                <a:schemeClr val="bg1"/>
              </a:solidFill>
              <a:latin typeface="+mj-lt"/>
              <a:ea typeface="宋体" pitchFamily="2" charset="-122"/>
            </a:endParaRPr>
          </a:p>
        </p:txBody>
      </p:sp>
      <p:sp>
        <p:nvSpPr>
          <p:cNvPr id="43" name="Rounded Rectangle 42"/>
          <p:cNvSpPr/>
          <p:nvPr/>
        </p:nvSpPr>
        <p:spPr bwMode="auto">
          <a:xfrm>
            <a:off x="7896225" y="2876779"/>
            <a:ext cx="468313" cy="28733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nchor="ctr" anchorCtr="1"/>
          <a:lstStyle/>
          <a:p>
            <a:pPr>
              <a:defRPr/>
            </a:pPr>
            <a:r>
              <a:rPr lang="en-US" altLang="zh-CN" sz="1000" dirty="0">
                <a:solidFill>
                  <a:schemeClr val="bg1"/>
                </a:solidFill>
                <a:latin typeface="+mj-lt"/>
                <a:ea typeface="宋体" pitchFamily="2" charset="-122"/>
              </a:rPr>
              <a:t>Apr</a:t>
            </a:r>
            <a:endParaRPr lang="zh-CN" altLang="en-US" sz="1000" dirty="0">
              <a:solidFill>
                <a:schemeClr val="bg1"/>
              </a:solidFill>
              <a:latin typeface="+mj-lt"/>
              <a:ea typeface="宋体" pitchFamily="2" charset="-122"/>
            </a:endParaRPr>
          </a:p>
        </p:txBody>
      </p:sp>
      <p:sp>
        <p:nvSpPr>
          <p:cNvPr id="44" name="Rounded Rectangle 120"/>
          <p:cNvSpPr/>
          <p:nvPr/>
        </p:nvSpPr>
        <p:spPr bwMode="auto">
          <a:xfrm>
            <a:off x="6372225" y="2876779"/>
            <a:ext cx="468313" cy="28733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nchor="ctr" anchorCtr="1"/>
          <a:lstStyle/>
          <a:p>
            <a:pPr>
              <a:defRPr/>
            </a:pPr>
            <a:r>
              <a:rPr lang="en-US" altLang="zh-CN" sz="1000" dirty="0">
                <a:solidFill>
                  <a:schemeClr val="bg1"/>
                </a:solidFill>
                <a:latin typeface="+mj-lt"/>
                <a:ea typeface="宋体" pitchFamily="2" charset="-122"/>
              </a:rPr>
              <a:t>Jan</a:t>
            </a:r>
            <a:endParaRPr lang="zh-CN" altLang="en-US" sz="1000" dirty="0">
              <a:solidFill>
                <a:schemeClr val="bg1"/>
              </a:solidFill>
              <a:latin typeface="+mj-lt"/>
              <a:ea typeface="宋体" pitchFamily="2" charset="-122"/>
            </a:endParaRPr>
          </a:p>
        </p:txBody>
      </p:sp>
      <p:sp>
        <p:nvSpPr>
          <p:cNvPr id="45" name="Rounded Rectangle 127"/>
          <p:cNvSpPr>
            <a:spLocks noChangeArrowheads="1"/>
          </p:cNvSpPr>
          <p:nvPr/>
        </p:nvSpPr>
        <p:spPr bwMode="auto">
          <a:xfrm>
            <a:off x="5856288" y="2876779"/>
            <a:ext cx="468312" cy="287338"/>
          </a:xfrm>
          <a:prstGeom prst="roundRect">
            <a:avLst>
              <a:gd name="adj" fmla="val 16667"/>
            </a:avLst>
          </a:prstGeom>
          <a:solidFill>
            <a:srgbClr val="FFCC00"/>
          </a:solidFill>
          <a:ln w="9525" algn="ctr">
            <a:solidFill>
              <a:srgbClr val="FFCC00"/>
            </a:solidFill>
            <a:round/>
            <a:headEnd type="none" w="sm" len="sm"/>
            <a:tailEnd type="none" w="sm" len="sm"/>
          </a:ln>
          <a:effectLst>
            <a:outerShdw dist="23000" dir="5400000" rotWithShape="0">
              <a:srgbClr val="000000">
                <a:alpha val="34999"/>
              </a:srgbClr>
            </a:outerShdw>
          </a:effectLst>
        </p:spPr>
        <p:txBody>
          <a:bodyPr anchor="ctr" anchorCtr="1"/>
          <a:lstStyle/>
          <a:p>
            <a:pPr>
              <a:defRPr/>
            </a:pPr>
            <a:r>
              <a:rPr lang="en-US" altLang="zh-CN" sz="1000" dirty="0">
                <a:solidFill>
                  <a:schemeClr val="tx1"/>
                </a:solidFill>
                <a:latin typeface="+mj-lt"/>
                <a:ea typeface="宋体" pitchFamily="2" charset="-122"/>
              </a:rPr>
              <a:t>Dec</a:t>
            </a:r>
          </a:p>
        </p:txBody>
      </p:sp>
      <p:sp>
        <p:nvSpPr>
          <p:cNvPr id="46" name="Rounded Rectangle 45"/>
          <p:cNvSpPr/>
          <p:nvPr/>
        </p:nvSpPr>
        <p:spPr bwMode="auto">
          <a:xfrm>
            <a:off x="8415338" y="2876779"/>
            <a:ext cx="468312" cy="28733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nchor="ctr" anchorCtr="1"/>
          <a:lstStyle/>
          <a:p>
            <a:pPr>
              <a:defRPr/>
            </a:pPr>
            <a:r>
              <a:rPr lang="en-US" altLang="zh-CN" sz="1000" dirty="0">
                <a:solidFill>
                  <a:schemeClr val="bg1"/>
                </a:solidFill>
                <a:latin typeface="+mj-lt"/>
                <a:ea typeface="宋体" pitchFamily="2" charset="-122"/>
              </a:rPr>
              <a:t>May</a:t>
            </a:r>
            <a:endParaRPr lang="zh-CN" altLang="en-US" sz="1000" dirty="0">
              <a:solidFill>
                <a:schemeClr val="bg1"/>
              </a:solidFill>
              <a:latin typeface="+mj-lt"/>
              <a:ea typeface="宋体" pitchFamily="2" charset="-122"/>
            </a:endParaRPr>
          </a:p>
        </p:txBody>
      </p:sp>
      <p:sp>
        <p:nvSpPr>
          <p:cNvPr id="47" name="Rectangle 12"/>
          <p:cNvSpPr>
            <a:spLocks noChangeArrowheads="1"/>
          </p:cNvSpPr>
          <p:nvPr/>
        </p:nvSpPr>
        <p:spPr bwMode="auto">
          <a:xfrm>
            <a:off x="6577013" y="2395767"/>
            <a:ext cx="441325" cy="215900"/>
          </a:xfrm>
          <a:prstGeom prst="rect">
            <a:avLst/>
          </a:prstGeom>
          <a:solidFill>
            <a:schemeClr val="bg1"/>
          </a:solidFill>
          <a:ln w="9525">
            <a:noFill/>
            <a:miter lim="800000"/>
            <a:headEnd/>
            <a:tailEnd/>
          </a:ln>
        </p:spPr>
        <p:txBody>
          <a:bodyPr wrap="none" lIns="0" tIns="0" rIns="0" bIns="0">
            <a:spAutoFit/>
          </a:bodyPr>
          <a:lstStyle/>
          <a:p>
            <a:pPr defTabSz="661988">
              <a:defRPr/>
            </a:pPr>
            <a:r>
              <a:rPr lang="en-US" altLang="zh-CN" sz="1400" b="1" i="1" dirty="0">
                <a:solidFill>
                  <a:srgbClr val="000000"/>
                </a:solidFill>
                <a:latin typeface="+mj-lt"/>
                <a:ea typeface="Batang" pitchFamily="18" charset="-127"/>
              </a:rPr>
              <a:t>2014</a:t>
            </a:r>
            <a:r>
              <a:rPr lang="en-US" altLang="zh-CN" sz="1200" b="1" i="1" dirty="0">
                <a:solidFill>
                  <a:srgbClr val="000000"/>
                </a:solidFill>
                <a:latin typeface="+mj-lt"/>
                <a:ea typeface="Batang" pitchFamily="18" charset="-127"/>
              </a:rPr>
              <a:t> </a:t>
            </a:r>
            <a:endParaRPr lang="en-US" altLang="zh-CN" sz="1200" b="1" i="1" dirty="0">
              <a:solidFill>
                <a:schemeClr val="tx1"/>
              </a:solidFill>
              <a:latin typeface="+mj-lt"/>
              <a:ea typeface="Batang" pitchFamily="18" charset="-127"/>
            </a:endParaRPr>
          </a:p>
        </p:txBody>
      </p:sp>
      <p:sp>
        <p:nvSpPr>
          <p:cNvPr id="48" name="Rectangle 648"/>
          <p:cNvSpPr>
            <a:spLocks noChangeArrowheads="1"/>
          </p:cNvSpPr>
          <p:nvPr/>
        </p:nvSpPr>
        <p:spPr bwMode="auto">
          <a:xfrm>
            <a:off x="312738" y="2405292"/>
            <a:ext cx="620712" cy="258762"/>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defRPr/>
            </a:pPr>
            <a:r>
              <a:rPr lang="en-GB" altLang="zh-CN" sz="1200" dirty="0">
                <a:latin typeface="+mj-lt"/>
                <a:ea typeface="宋体" pitchFamily="2" charset="-122"/>
              </a:rPr>
              <a:t>OPEN</a:t>
            </a:r>
          </a:p>
        </p:txBody>
      </p:sp>
      <p:pic>
        <p:nvPicPr>
          <p:cNvPr id="21549" name="Picture 649" descr="flat-screen"/>
          <p:cNvPicPr>
            <a:picLocks noChangeAspect="1" noChangeArrowheads="1"/>
          </p:cNvPicPr>
          <p:nvPr/>
        </p:nvPicPr>
        <p:blipFill>
          <a:blip r:embed="rId7" cstate="print"/>
          <a:srcRect/>
          <a:stretch>
            <a:fillRect/>
          </a:stretch>
        </p:blipFill>
        <p:spPr bwMode="auto">
          <a:xfrm>
            <a:off x="344488" y="1905229"/>
            <a:ext cx="508000" cy="508000"/>
          </a:xfrm>
          <a:prstGeom prst="rect">
            <a:avLst/>
          </a:prstGeom>
          <a:solidFill>
            <a:schemeClr val="bg1"/>
          </a:solidFill>
          <a:ln w="9525">
            <a:noFill/>
            <a:miter lim="800000"/>
            <a:headEnd/>
            <a:tailEnd/>
          </a:ln>
        </p:spPr>
      </p:pic>
      <p:pic>
        <p:nvPicPr>
          <p:cNvPr id="21550" name="Picture 650" descr="Key"/>
          <p:cNvPicPr>
            <a:picLocks noChangeAspect="1" noChangeArrowheads="1"/>
          </p:cNvPicPr>
          <p:nvPr/>
        </p:nvPicPr>
        <p:blipFill>
          <a:blip r:embed="rId8" cstate="print"/>
          <a:srcRect/>
          <a:stretch>
            <a:fillRect/>
          </a:stretch>
        </p:blipFill>
        <p:spPr bwMode="auto">
          <a:xfrm>
            <a:off x="469900" y="1938567"/>
            <a:ext cx="282575" cy="282575"/>
          </a:xfrm>
          <a:prstGeom prst="rect">
            <a:avLst/>
          </a:prstGeom>
          <a:noFill/>
          <a:ln w="9525">
            <a:noFill/>
            <a:miter lim="800000"/>
            <a:headEnd/>
            <a:tailEnd/>
          </a:ln>
        </p:spPr>
      </p:pic>
      <p:sp>
        <p:nvSpPr>
          <p:cNvPr id="51" name="Rectangle 624"/>
          <p:cNvSpPr>
            <a:spLocks noChangeArrowheads="1"/>
          </p:cNvSpPr>
          <p:nvPr/>
        </p:nvSpPr>
        <p:spPr bwMode="auto">
          <a:xfrm>
            <a:off x="1722091" y="2414817"/>
            <a:ext cx="782637" cy="258762"/>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defRPr/>
            </a:pPr>
            <a:r>
              <a:rPr lang="en-GB" altLang="zh-CN" sz="1200" dirty="0">
                <a:latin typeface="+mj-lt"/>
                <a:ea typeface="宋体" pitchFamily="2" charset="-122"/>
              </a:rPr>
              <a:t>SELECT</a:t>
            </a:r>
          </a:p>
        </p:txBody>
      </p:sp>
      <p:pic>
        <p:nvPicPr>
          <p:cNvPr id="21552" name="Picture 646" descr="flat-screen"/>
          <p:cNvPicPr>
            <a:picLocks noChangeAspect="1" noChangeArrowheads="1"/>
          </p:cNvPicPr>
          <p:nvPr/>
        </p:nvPicPr>
        <p:blipFill>
          <a:blip r:embed="rId9" cstate="print"/>
          <a:srcRect/>
          <a:stretch>
            <a:fillRect/>
          </a:stretch>
        </p:blipFill>
        <p:spPr bwMode="auto">
          <a:xfrm>
            <a:off x="1847503" y="1906817"/>
            <a:ext cx="508000" cy="508000"/>
          </a:xfrm>
          <a:prstGeom prst="rect">
            <a:avLst/>
          </a:prstGeom>
          <a:solidFill>
            <a:schemeClr val="bg1"/>
          </a:solidFill>
          <a:ln w="9525">
            <a:noFill/>
            <a:miter lim="800000"/>
            <a:headEnd/>
            <a:tailEnd/>
          </a:ln>
        </p:spPr>
      </p:pic>
      <p:pic>
        <p:nvPicPr>
          <p:cNvPr id="21553" name="Picture 647" descr="Light"/>
          <p:cNvPicPr>
            <a:picLocks noChangeAspect="1" noChangeArrowheads="1"/>
          </p:cNvPicPr>
          <p:nvPr/>
        </p:nvPicPr>
        <p:blipFill>
          <a:blip r:embed="rId10" cstate="print"/>
          <a:srcRect/>
          <a:stretch>
            <a:fillRect/>
          </a:stretch>
        </p:blipFill>
        <p:spPr bwMode="auto">
          <a:xfrm>
            <a:off x="2011016" y="1983017"/>
            <a:ext cx="192087" cy="320675"/>
          </a:xfrm>
          <a:prstGeom prst="rect">
            <a:avLst/>
          </a:prstGeom>
          <a:solidFill>
            <a:schemeClr val="bg1"/>
          </a:solidFill>
          <a:ln w="9525">
            <a:noFill/>
            <a:miter lim="800000"/>
            <a:headEnd/>
            <a:tailEnd/>
          </a:ln>
        </p:spPr>
      </p:pic>
      <p:sp>
        <p:nvSpPr>
          <p:cNvPr id="54" name="Rectangle 98"/>
          <p:cNvSpPr>
            <a:spLocks noChangeArrowheads="1"/>
          </p:cNvSpPr>
          <p:nvPr/>
        </p:nvSpPr>
        <p:spPr bwMode="auto">
          <a:xfrm>
            <a:off x="4179888" y="2403704"/>
            <a:ext cx="1081087" cy="258763"/>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defRPr/>
            </a:pPr>
            <a:r>
              <a:rPr lang="en-GB" altLang="zh-CN" sz="1200" dirty="0">
                <a:latin typeface="+mj-lt"/>
                <a:ea typeface="宋体" pitchFamily="2" charset="-122"/>
              </a:rPr>
              <a:t>IMPLEMENT</a:t>
            </a:r>
          </a:p>
        </p:txBody>
      </p:sp>
      <p:pic>
        <p:nvPicPr>
          <p:cNvPr id="21555" name="Picture 99" descr="flat-screen"/>
          <p:cNvPicPr>
            <a:picLocks noChangeAspect="1" noChangeArrowheads="1"/>
          </p:cNvPicPr>
          <p:nvPr/>
        </p:nvPicPr>
        <p:blipFill>
          <a:blip r:embed="rId3" cstate="print"/>
          <a:srcRect/>
          <a:stretch>
            <a:fillRect/>
          </a:stretch>
        </p:blipFill>
        <p:spPr bwMode="auto">
          <a:xfrm>
            <a:off x="4475163" y="1895704"/>
            <a:ext cx="508000" cy="508000"/>
          </a:xfrm>
          <a:prstGeom prst="rect">
            <a:avLst/>
          </a:prstGeom>
          <a:solidFill>
            <a:schemeClr val="bg1"/>
          </a:solidFill>
          <a:ln w="9525">
            <a:noFill/>
            <a:miter lim="800000"/>
            <a:headEnd/>
            <a:tailEnd/>
          </a:ln>
        </p:spPr>
      </p:pic>
      <p:pic>
        <p:nvPicPr>
          <p:cNvPr id="21556" name="Picture 100" descr="Flag"/>
          <p:cNvPicPr>
            <a:picLocks noChangeAspect="1" noChangeArrowheads="1"/>
          </p:cNvPicPr>
          <p:nvPr/>
        </p:nvPicPr>
        <p:blipFill>
          <a:blip r:embed="rId4" cstate="print">
            <a:lum bright="24000"/>
          </a:blip>
          <a:srcRect/>
          <a:stretch>
            <a:fillRect/>
          </a:stretch>
        </p:blipFill>
        <p:spPr bwMode="auto">
          <a:xfrm>
            <a:off x="4627563" y="1946504"/>
            <a:ext cx="268287" cy="341313"/>
          </a:xfrm>
          <a:prstGeom prst="rect">
            <a:avLst/>
          </a:prstGeom>
          <a:noFill/>
          <a:ln w="9525">
            <a:noFill/>
            <a:miter lim="800000"/>
            <a:headEnd/>
            <a:tailEnd/>
          </a:ln>
        </p:spPr>
      </p:pic>
      <p:sp>
        <p:nvSpPr>
          <p:cNvPr id="57" name="Rectangle 625"/>
          <p:cNvSpPr>
            <a:spLocks noChangeArrowheads="1"/>
          </p:cNvSpPr>
          <p:nvPr/>
        </p:nvSpPr>
        <p:spPr bwMode="auto">
          <a:xfrm>
            <a:off x="8849032" y="2414817"/>
            <a:ext cx="560387" cy="258762"/>
          </a:xfrm>
          <a:prstGeom prst="rect">
            <a:avLst/>
          </a:prstGeom>
          <a:noFill/>
          <a:ln w="12700">
            <a:noFill/>
            <a:miter lim="800000"/>
            <a:headEnd type="none" w="sm" len="sm"/>
            <a:tailEnd type="none" w="sm" len="sm"/>
          </a:ln>
          <a:effectLst/>
        </p:spPr>
        <p:txBody>
          <a:bodyPr wrap="none">
            <a:spAutoFit/>
          </a:bodyPr>
          <a:lstStyle/>
          <a:p>
            <a:pPr eaLnBrk="0" hangingPunct="0">
              <a:lnSpc>
                <a:spcPct val="90000"/>
              </a:lnSpc>
              <a:defRPr/>
            </a:pPr>
            <a:r>
              <a:rPr lang="en-GB" altLang="zh-CN" sz="1200" dirty="0">
                <a:latin typeface="+mj-lt"/>
                <a:ea typeface="宋体" pitchFamily="2" charset="-122"/>
              </a:rPr>
              <a:t>SELL</a:t>
            </a:r>
          </a:p>
        </p:txBody>
      </p:sp>
      <p:pic>
        <p:nvPicPr>
          <p:cNvPr id="21558" name="Picture 630" descr="flat-screen"/>
          <p:cNvPicPr>
            <a:picLocks noChangeAspect="1" noChangeArrowheads="1"/>
          </p:cNvPicPr>
          <p:nvPr/>
        </p:nvPicPr>
        <p:blipFill>
          <a:blip r:embed="rId11" cstate="print"/>
          <a:srcRect/>
          <a:stretch>
            <a:fillRect/>
          </a:stretch>
        </p:blipFill>
        <p:spPr bwMode="auto">
          <a:xfrm>
            <a:off x="8893482" y="1909992"/>
            <a:ext cx="508000" cy="508000"/>
          </a:xfrm>
          <a:prstGeom prst="rect">
            <a:avLst/>
          </a:prstGeom>
          <a:solidFill>
            <a:schemeClr val="bg1"/>
          </a:solidFill>
          <a:ln w="9525">
            <a:noFill/>
            <a:miter lim="800000"/>
            <a:headEnd/>
            <a:tailEnd/>
          </a:ln>
        </p:spPr>
      </p:pic>
      <p:sp>
        <p:nvSpPr>
          <p:cNvPr id="21559" name="WordArt 632"/>
          <p:cNvSpPr>
            <a:spLocks noChangeArrowheads="1" noChangeShapeType="1" noTextEdit="1"/>
          </p:cNvSpPr>
          <p:nvPr/>
        </p:nvSpPr>
        <p:spPr bwMode="auto">
          <a:xfrm>
            <a:off x="8963025" y="1986192"/>
            <a:ext cx="120650" cy="203200"/>
          </a:xfrm>
          <a:prstGeom prst="rect">
            <a:avLst/>
          </a:prstGeom>
        </p:spPr>
        <p:txBody>
          <a:bodyPr wrap="none" fromWordArt="1">
            <a:prstTxWarp prst="textPlain">
              <a:avLst>
                <a:gd name="adj" fmla="val 50000"/>
              </a:avLst>
            </a:prstTxWarp>
          </a:bodyPr>
          <a:lstStyle/>
          <a:p>
            <a:r>
              <a:rPr lang="en-US" sz="3600" kern="10" dirty="0">
                <a:ln w="9525">
                  <a:noFill/>
                  <a:round/>
                  <a:headEnd type="none" w="sm" len="sm"/>
                  <a:tailEnd type="none" w="sm" len="sm"/>
                </a:ln>
                <a:latin typeface="Arial"/>
                <a:cs typeface="Arial"/>
              </a:rPr>
              <a:t>€</a:t>
            </a:r>
          </a:p>
        </p:txBody>
      </p:sp>
      <p:sp>
        <p:nvSpPr>
          <p:cNvPr id="60" name="AutoShape 45" descr="Non OEM-c project"/>
          <p:cNvSpPr>
            <a:spLocks noChangeArrowheads="1"/>
          </p:cNvSpPr>
          <p:nvPr/>
        </p:nvSpPr>
        <p:spPr bwMode="auto">
          <a:xfrm>
            <a:off x="3379788" y="4780607"/>
            <a:ext cx="1377950" cy="365125"/>
          </a:xfrm>
          <a:prstGeom prst="roundRect">
            <a:avLst>
              <a:gd name="adj" fmla="val 16667"/>
            </a:avLst>
          </a:prstGeom>
          <a:solidFill>
            <a:srgbClr val="0000CC"/>
          </a:solidFill>
          <a:ln w="12700" algn="ctr">
            <a:noFill/>
            <a:round/>
            <a:headEnd type="none" w="sm" len="sm"/>
            <a:tailEnd type="none" w="sm" len="sm"/>
          </a:ln>
        </p:spPr>
        <p:txBody>
          <a:bodyPr wrap="none" anchor="ctr" anchorCtr="1"/>
          <a:lstStyle/>
          <a:p>
            <a:pPr>
              <a:defRPr/>
            </a:pPr>
            <a:r>
              <a:rPr lang="en-US" altLang="zh-CN" sz="1400" dirty="0">
                <a:solidFill>
                  <a:schemeClr val="bg1"/>
                </a:solidFill>
                <a:latin typeface="+mj-lt"/>
                <a:ea typeface="宋体" pitchFamily="2" charset="-122"/>
              </a:rPr>
              <a:t>Eng Proto 2</a:t>
            </a:r>
          </a:p>
        </p:txBody>
      </p:sp>
      <p:sp>
        <p:nvSpPr>
          <p:cNvPr id="61" name="AutoShape 31"/>
          <p:cNvSpPr>
            <a:spLocks noChangeArrowheads="1"/>
          </p:cNvSpPr>
          <p:nvPr/>
        </p:nvSpPr>
        <p:spPr bwMode="auto">
          <a:xfrm>
            <a:off x="4090988" y="6363543"/>
            <a:ext cx="2000250" cy="377825"/>
          </a:xfrm>
          <a:prstGeom prst="flowChartAlternateProcess">
            <a:avLst/>
          </a:prstGeom>
          <a:solidFill>
            <a:srgbClr val="808080"/>
          </a:solidFill>
          <a:ln w="12700" algn="ctr">
            <a:noFill/>
            <a:miter lim="800000"/>
            <a:headEnd type="none" w="sm" len="sm"/>
            <a:tailEnd type="none" w="sm" len="sm"/>
          </a:ln>
          <a:effectLst/>
        </p:spPr>
        <p:txBody>
          <a:bodyPr wrap="none" anchor="ctr"/>
          <a:lstStyle/>
          <a:p>
            <a:pPr>
              <a:defRPr/>
            </a:pPr>
            <a:r>
              <a:rPr lang="en-GB" altLang="zh-CN" sz="1500" dirty="0">
                <a:solidFill>
                  <a:schemeClr val="bg1"/>
                </a:solidFill>
                <a:latin typeface="+mj-lt"/>
                <a:ea typeface="宋体" pitchFamily="2" charset="-122"/>
              </a:rPr>
              <a:t>FCT + Line Adapt.</a:t>
            </a:r>
          </a:p>
        </p:txBody>
      </p:sp>
      <p:sp>
        <p:nvSpPr>
          <p:cNvPr id="62" name="AutoShape 45" descr="Non OEM-c project"/>
          <p:cNvSpPr>
            <a:spLocks noChangeArrowheads="1"/>
          </p:cNvSpPr>
          <p:nvPr/>
        </p:nvSpPr>
        <p:spPr bwMode="auto">
          <a:xfrm>
            <a:off x="7246938" y="5859735"/>
            <a:ext cx="773112" cy="365125"/>
          </a:xfrm>
          <a:prstGeom prst="roundRect">
            <a:avLst>
              <a:gd name="adj" fmla="val 16667"/>
            </a:avLst>
          </a:prstGeom>
          <a:solidFill>
            <a:srgbClr val="FF99CC"/>
          </a:solidFill>
          <a:ln w="12700" algn="ctr">
            <a:noFill/>
            <a:round/>
            <a:headEnd type="none" w="sm" len="sm"/>
            <a:tailEnd type="none" w="sm" len="sm"/>
          </a:ln>
        </p:spPr>
        <p:txBody>
          <a:bodyPr wrap="none" anchor="ctr" anchorCtr="1"/>
          <a:lstStyle/>
          <a:p>
            <a:pPr>
              <a:defRPr/>
            </a:pPr>
            <a:r>
              <a:rPr lang="en-US" altLang="zh-CN" sz="1400" dirty="0">
                <a:solidFill>
                  <a:schemeClr val="tx1"/>
                </a:solidFill>
                <a:latin typeface="+mj-lt"/>
                <a:ea typeface="宋体" pitchFamily="2" charset="-122"/>
              </a:rPr>
              <a:t>PR</a:t>
            </a:r>
          </a:p>
        </p:txBody>
      </p:sp>
      <p:sp>
        <p:nvSpPr>
          <p:cNvPr id="63" name="Rounded Rectangle 62"/>
          <p:cNvSpPr/>
          <p:nvPr/>
        </p:nvSpPr>
        <p:spPr bwMode="auto">
          <a:xfrm>
            <a:off x="8923338" y="2879954"/>
            <a:ext cx="468312" cy="287338"/>
          </a:xfrm>
          <a:prstGeom prst="round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nchor="ctr" anchorCtr="1"/>
          <a:lstStyle/>
          <a:p>
            <a:pPr>
              <a:defRPr/>
            </a:pPr>
            <a:r>
              <a:rPr lang="en-US" altLang="zh-CN" sz="1000" dirty="0">
                <a:solidFill>
                  <a:schemeClr val="bg1"/>
                </a:solidFill>
                <a:latin typeface="+mj-lt"/>
                <a:ea typeface="宋体" pitchFamily="2" charset="-122"/>
              </a:rPr>
              <a:t>Jun</a:t>
            </a:r>
            <a:endParaRPr lang="zh-CN" altLang="en-US" sz="1000" dirty="0">
              <a:solidFill>
                <a:schemeClr val="bg1"/>
              </a:solidFill>
              <a:latin typeface="+mj-lt"/>
              <a:ea typeface="宋体" pitchFamily="2" charset="-122"/>
            </a:endParaRPr>
          </a:p>
        </p:txBody>
      </p:sp>
      <p:sp>
        <p:nvSpPr>
          <p:cNvPr id="66" name="AutoShape 31"/>
          <p:cNvSpPr>
            <a:spLocks noChangeArrowheads="1"/>
          </p:cNvSpPr>
          <p:nvPr/>
        </p:nvSpPr>
        <p:spPr bwMode="auto">
          <a:xfrm>
            <a:off x="282004" y="3284984"/>
            <a:ext cx="710555" cy="360040"/>
          </a:xfrm>
          <a:prstGeom prst="flowChartAlternateProcess">
            <a:avLst/>
          </a:prstGeom>
          <a:solidFill>
            <a:schemeClr val="accent5">
              <a:lumMod val="50000"/>
            </a:schemeClr>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PCO</a:t>
            </a:r>
            <a:endParaRPr lang="en-GB" altLang="zh-CN" sz="1500" dirty="0">
              <a:solidFill>
                <a:schemeClr val="bg1"/>
              </a:solidFill>
              <a:latin typeface="+mj-lt"/>
              <a:ea typeface="宋体" pitchFamily="2" charset="-122"/>
            </a:endParaRPr>
          </a:p>
        </p:txBody>
      </p:sp>
      <p:sp>
        <p:nvSpPr>
          <p:cNvPr id="67" name="AutoShape 31"/>
          <p:cNvSpPr>
            <a:spLocks noChangeArrowheads="1"/>
          </p:cNvSpPr>
          <p:nvPr/>
        </p:nvSpPr>
        <p:spPr bwMode="auto">
          <a:xfrm>
            <a:off x="272480" y="3762841"/>
            <a:ext cx="720080" cy="314231"/>
          </a:xfrm>
          <a:prstGeom prst="flowChartAlternateProcess">
            <a:avLst/>
          </a:prstGeom>
          <a:solidFill>
            <a:srgbClr val="00B0F0"/>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MIR</a:t>
            </a:r>
            <a:endParaRPr lang="en-GB" altLang="zh-CN" sz="1500" dirty="0">
              <a:solidFill>
                <a:schemeClr val="bg1"/>
              </a:solidFill>
              <a:latin typeface="+mj-lt"/>
              <a:ea typeface="宋体" pitchFamily="2" charset="-122"/>
            </a:endParaRPr>
          </a:p>
        </p:txBody>
      </p:sp>
      <p:sp>
        <p:nvSpPr>
          <p:cNvPr id="68" name="AutoShape 31"/>
          <p:cNvSpPr>
            <a:spLocks noChangeArrowheads="1"/>
          </p:cNvSpPr>
          <p:nvPr/>
        </p:nvSpPr>
        <p:spPr bwMode="auto">
          <a:xfrm>
            <a:off x="1035993" y="3284984"/>
            <a:ext cx="432048" cy="360040"/>
          </a:xfrm>
          <a:prstGeom prst="flowChartAlternateProcess">
            <a:avLst/>
          </a:prstGeom>
          <a:solidFill>
            <a:schemeClr val="accent5">
              <a:lumMod val="50000"/>
            </a:schemeClr>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PS</a:t>
            </a:r>
            <a:endParaRPr lang="en-GB" altLang="zh-CN" sz="1500" dirty="0">
              <a:solidFill>
                <a:schemeClr val="bg1"/>
              </a:solidFill>
              <a:latin typeface="+mj-lt"/>
              <a:ea typeface="宋体" pitchFamily="2" charset="-122"/>
            </a:endParaRPr>
          </a:p>
        </p:txBody>
      </p:sp>
      <p:sp>
        <p:nvSpPr>
          <p:cNvPr id="69" name="AutoShape 31"/>
          <p:cNvSpPr>
            <a:spLocks noChangeArrowheads="1"/>
          </p:cNvSpPr>
          <p:nvPr/>
        </p:nvSpPr>
        <p:spPr bwMode="auto">
          <a:xfrm>
            <a:off x="1520999" y="3284984"/>
            <a:ext cx="432048" cy="360040"/>
          </a:xfrm>
          <a:prstGeom prst="flowChartAlternateProcess">
            <a:avLst/>
          </a:prstGeom>
          <a:solidFill>
            <a:schemeClr val="accent5">
              <a:lumMod val="50000"/>
            </a:schemeClr>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TS</a:t>
            </a:r>
            <a:endParaRPr lang="en-GB" altLang="zh-CN" sz="1500" dirty="0">
              <a:solidFill>
                <a:schemeClr val="bg1"/>
              </a:solidFill>
              <a:latin typeface="+mj-lt"/>
              <a:ea typeface="宋体" pitchFamily="2" charset="-122"/>
            </a:endParaRPr>
          </a:p>
        </p:txBody>
      </p:sp>
      <p:sp>
        <p:nvSpPr>
          <p:cNvPr id="70" name="AutoShape 31"/>
          <p:cNvSpPr>
            <a:spLocks noChangeArrowheads="1"/>
          </p:cNvSpPr>
          <p:nvPr/>
        </p:nvSpPr>
        <p:spPr bwMode="auto">
          <a:xfrm>
            <a:off x="2000672" y="3284984"/>
            <a:ext cx="3845000" cy="360040"/>
          </a:xfrm>
          <a:prstGeom prst="flowChartAlternateProcess">
            <a:avLst/>
          </a:prstGeom>
          <a:solidFill>
            <a:schemeClr val="accent5">
              <a:lumMod val="50000"/>
            </a:schemeClr>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FW &amp; SW development </a:t>
            </a:r>
            <a:endParaRPr lang="en-GB" altLang="zh-CN" sz="1500" dirty="0">
              <a:solidFill>
                <a:schemeClr val="bg1"/>
              </a:solidFill>
              <a:latin typeface="+mj-lt"/>
              <a:ea typeface="宋体" pitchFamily="2" charset="-122"/>
            </a:endParaRPr>
          </a:p>
        </p:txBody>
      </p:sp>
      <p:sp>
        <p:nvSpPr>
          <p:cNvPr id="71" name="AutoShape 31"/>
          <p:cNvSpPr>
            <a:spLocks noChangeArrowheads="1"/>
          </p:cNvSpPr>
          <p:nvPr/>
        </p:nvSpPr>
        <p:spPr bwMode="auto">
          <a:xfrm>
            <a:off x="5889104" y="3284984"/>
            <a:ext cx="1512168" cy="360040"/>
          </a:xfrm>
          <a:prstGeom prst="flowChartAlternateProcess">
            <a:avLst/>
          </a:prstGeom>
          <a:solidFill>
            <a:schemeClr val="accent5">
              <a:lumMod val="50000"/>
            </a:schemeClr>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Bug fix</a:t>
            </a:r>
            <a:endParaRPr lang="en-GB" altLang="zh-CN" sz="1500" dirty="0">
              <a:solidFill>
                <a:schemeClr val="bg1"/>
              </a:solidFill>
              <a:latin typeface="+mj-lt"/>
              <a:ea typeface="宋体" pitchFamily="2" charset="-122"/>
            </a:endParaRPr>
          </a:p>
        </p:txBody>
      </p:sp>
      <p:sp>
        <p:nvSpPr>
          <p:cNvPr id="72" name="AutoShape 31"/>
          <p:cNvSpPr>
            <a:spLocks noChangeArrowheads="1"/>
          </p:cNvSpPr>
          <p:nvPr/>
        </p:nvSpPr>
        <p:spPr bwMode="auto">
          <a:xfrm>
            <a:off x="2288704" y="3789040"/>
            <a:ext cx="504056" cy="360040"/>
          </a:xfrm>
          <a:prstGeom prst="flowChartAlternateProcess">
            <a:avLst/>
          </a:prstGeom>
          <a:solidFill>
            <a:schemeClr val="accent2">
              <a:lumMod val="50000"/>
            </a:schemeClr>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Plan </a:t>
            </a:r>
            <a:r>
              <a:rPr lang="en-GB" altLang="zh-CN" sz="1500" dirty="0" err="1" smtClean="0">
                <a:solidFill>
                  <a:schemeClr val="bg1"/>
                </a:solidFill>
                <a:latin typeface="+mj-lt"/>
                <a:ea typeface="宋体" pitchFamily="2" charset="-122"/>
              </a:rPr>
              <a:t>Veri</a:t>
            </a:r>
            <a:endParaRPr lang="en-GB" altLang="zh-CN" sz="1500" dirty="0">
              <a:solidFill>
                <a:schemeClr val="bg1"/>
              </a:solidFill>
              <a:latin typeface="+mj-lt"/>
              <a:ea typeface="宋体" pitchFamily="2" charset="-122"/>
            </a:endParaRPr>
          </a:p>
        </p:txBody>
      </p:sp>
      <p:sp>
        <p:nvSpPr>
          <p:cNvPr id="73" name="AutoShape 31"/>
          <p:cNvSpPr>
            <a:spLocks noChangeArrowheads="1"/>
          </p:cNvSpPr>
          <p:nvPr/>
        </p:nvSpPr>
        <p:spPr bwMode="auto">
          <a:xfrm>
            <a:off x="2822476" y="3781891"/>
            <a:ext cx="3354660" cy="360040"/>
          </a:xfrm>
          <a:prstGeom prst="flowChartAlternateProcess">
            <a:avLst/>
          </a:prstGeom>
          <a:solidFill>
            <a:schemeClr val="accent2">
              <a:lumMod val="50000"/>
            </a:schemeClr>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Incremental </a:t>
            </a:r>
            <a:r>
              <a:rPr lang="en-GB" altLang="zh-CN" sz="1500" dirty="0" err="1" smtClean="0">
                <a:solidFill>
                  <a:schemeClr val="bg1"/>
                </a:solidFill>
                <a:latin typeface="+mj-lt"/>
                <a:ea typeface="宋体" pitchFamily="2" charset="-122"/>
              </a:rPr>
              <a:t>Veri</a:t>
            </a:r>
            <a:endParaRPr lang="en-GB" altLang="zh-CN" sz="1500" dirty="0">
              <a:solidFill>
                <a:schemeClr val="bg1"/>
              </a:solidFill>
              <a:latin typeface="+mj-lt"/>
              <a:ea typeface="宋体" pitchFamily="2" charset="-122"/>
            </a:endParaRPr>
          </a:p>
        </p:txBody>
      </p:sp>
      <p:sp>
        <p:nvSpPr>
          <p:cNvPr id="74" name="AutoShape 31"/>
          <p:cNvSpPr>
            <a:spLocks noChangeArrowheads="1"/>
          </p:cNvSpPr>
          <p:nvPr/>
        </p:nvSpPr>
        <p:spPr bwMode="auto">
          <a:xfrm>
            <a:off x="5889104" y="4264521"/>
            <a:ext cx="1512168" cy="360040"/>
          </a:xfrm>
          <a:prstGeom prst="flowChartAlternateProcess">
            <a:avLst/>
          </a:prstGeom>
          <a:solidFill>
            <a:schemeClr val="accent1">
              <a:lumMod val="50000"/>
            </a:schemeClr>
          </a:solidFill>
          <a:ln w="12700" algn="ctr">
            <a:noFill/>
            <a:miter lim="800000"/>
            <a:headEnd type="none" w="sm" len="sm"/>
            <a:tailEnd type="none" w="sm" len="sm"/>
          </a:ln>
          <a:effectLst/>
        </p:spPr>
        <p:txBody>
          <a:bodyPr wrap="none" anchor="ctr"/>
          <a:lstStyle/>
          <a:p>
            <a:pPr>
              <a:defRPr/>
            </a:pPr>
            <a:r>
              <a:rPr lang="en-GB" altLang="zh-CN" sz="1500" dirty="0" err="1" smtClean="0">
                <a:solidFill>
                  <a:schemeClr val="bg1"/>
                </a:solidFill>
                <a:latin typeface="+mj-lt"/>
                <a:ea typeface="宋体" pitchFamily="2" charset="-122"/>
              </a:rPr>
              <a:t>Func</a:t>
            </a:r>
            <a:r>
              <a:rPr lang="en-GB" altLang="zh-CN" sz="1500" dirty="0" smtClean="0">
                <a:solidFill>
                  <a:schemeClr val="bg1"/>
                </a:solidFill>
                <a:latin typeface="+mj-lt"/>
                <a:ea typeface="宋体" pitchFamily="2" charset="-122"/>
              </a:rPr>
              <a:t> Val</a:t>
            </a:r>
            <a:endParaRPr lang="en-GB" altLang="zh-CN" sz="1500" dirty="0">
              <a:solidFill>
                <a:schemeClr val="bg1"/>
              </a:solidFill>
              <a:latin typeface="+mj-lt"/>
              <a:ea typeface="宋体" pitchFamily="2" charset="-122"/>
            </a:endParaRPr>
          </a:p>
        </p:txBody>
      </p:sp>
      <p:sp>
        <p:nvSpPr>
          <p:cNvPr id="75" name="AutoShape 31"/>
          <p:cNvSpPr>
            <a:spLocks noChangeArrowheads="1"/>
          </p:cNvSpPr>
          <p:nvPr/>
        </p:nvSpPr>
        <p:spPr bwMode="auto">
          <a:xfrm>
            <a:off x="6220569" y="3779515"/>
            <a:ext cx="1468735" cy="360040"/>
          </a:xfrm>
          <a:prstGeom prst="flowChartAlternateProcess">
            <a:avLst/>
          </a:prstGeom>
          <a:solidFill>
            <a:schemeClr val="accent2">
              <a:lumMod val="50000"/>
            </a:schemeClr>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Final </a:t>
            </a:r>
            <a:r>
              <a:rPr lang="en-GB" altLang="zh-CN" sz="1500" dirty="0" err="1" smtClean="0">
                <a:solidFill>
                  <a:schemeClr val="bg1"/>
                </a:solidFill>
                <a:latin typeface="+mj-lt"/>
                <a:ea typeface="宋体" pitchFamily="2" charset="-122"/>
              </a:rPr>
              <a:t>Veri</a:t>
            </a:r>
            <a:endParaRPr lang="en-GB" altLang="zh-CN" sz="1500" dirty="0">
              <a:solidFill>
                <a:schemeClr val="bg1"/>
              </a:solidFill>
              <a:latin typeface="+mj-lt"/>
              <a:ea typeface="宋体" pitchFamily="2" charset="-122"/>
            </a:endParaRPr>
          </a:p>
        </p:txBody>
      </p:sp>
      <p:sp>
        <p:nvSpPr>
          <p:cNvPr id="76" name="AutoShape 31"/>
          <p:cNvSpPr>
            <a:spLocks noChangeArrowheads="1"/>
          </p:cNvSpPr>
          <p:nvPr/>
        </p:nvSpPr>
        <p:spPr bwMode="auto">
          <a:xfrm>
            <a:off x="7473280" y="4264521"/>
            <a:ext cx="504056" cy="360040"/>
          </a:xfrm>
          <a:prstGeom prst="flowChartAlternateProcess">
            <a:avLst/>
          </a:prstGeom>
          <a:solidFill>
            <a:schemeClr val="accent1">
              <a:lumMod val="50000"/>
            </a:schemeClr>
          </a:solidFill>
          <a:ln w="12700" algn="ctr">
            <a:noFill/>
            <a:miter lim="800000"/>
            <a:headEnd type="none" w="sm" len="sm"/>
            <a:tailEnd type="none" w="sm" len="sm"/>
          </a:ln>
          <a:effectLst/>
        </p:spPr>
        <p:txBody>
          <a:bodyPr wrap="none" anchor="ctr"/>
          <a:lstStyle/>
          <a:p>
            <a:pPr>
              <a:defRPr/>
            </a:pPr>
            <a:r>
              <a:rPr lang="en-GB" altLang="zh-CN" sz="1500" dirty="0" smtClean="0">
                <a:solidFill>
                  <a:schemeClr val="bg1"/>
                </a:solidFill>
                <a:latin typeface="+mj-lt"/>
                <a:ea typeface="宋体" pitchFamily="2" charset="-122"/>
              </a:rPr>
              <a:t>Ref</a:t>
            </a:r>
            <a:endParaRPr lang="en-GB" altLang="zh-CN" sz="1500" dirty="0">
              <a:solidFill>
                <a:schemeClr val="bg1"/>
              </a:solidFill>
              <a:latin typeface="+mj-lt"/>
              <a:ea typeface="宋体" pitchFamily="2" charset="-122"/>
            </a:endParaRPr>
          </a:p>
        </p:txBody>
      </p:sp>
      <p:sp>
        <p:nvSpPr>
          <p:cNvPr id="78" name="Line 180"/>
          <p:cNvSpPr>
            <a:spLocks noChangeShapeType="1"/>
          </p:cNvSpPr>
          <p:nvPr/>
        </p:nvSpPr>
        <p:spPr bwMode="auto">
          <a:xfrm>
            <a:off x="1136576" y="1700808"/>
            <a:ext cx="792088" cy="1152128"/>
          </a:xfrm>
          <a:prstGeom prst="line">
            <a:avLst/>
          </a:prstGeom>
          <a:noFill/>
          <a:ln w="44450">
            <a:solidFill>
              <a:schemeClr val="accent1"/>
            </a:solidFill>
            <a:prstDash val="sysDot"/>
            <a:round/>
            <a:headEnd type="none" w="sm" len="sm"/>
            <a:tailEnd type="oval" w="med" len="med"/>
          </a:ln>
        </p:spPr>
        <p:txBody>
          <a:bodyPr/>
          <a:lstStyle/>
          <a:p>
            <a:endParaRPr lang="en-US"/>
          </a:p>
        </p:txBody>
      </p:sp>
      <p:sp>
        <p:nvSpPr>
          <p:cNvPr id="80" name="AutoShape 31"/>
          <p:cNvSpPr>
            <a:spLocks noChangeArrowheads="1"/>
          </p:cNvSpPr>
          <p:nvPr/>
        </p:nvSpPr>
        <p:spPr bwMode="auto">
          <a:xfrm>
            <a:off x="2720752" y="5348833"/>
            <a:ext cx="648072" cy="334962"/>
          </a:xfrm>
          <a:prstGeom prst="flowChartAlternateProcess">
            <a:avLst/>
          </a:prstGeom>
          <a:solidFill>
            <a:schemeClr val="accent2"/>
          </a:solidFill>
          <a:ln w="12700">
            <a:noFill/>
            <a:miter lim="800000"/>
            <a:headEnd type="none" w="sm" len="sm"/>
            <a:tailEnd type="none" w="sm" len="sm"/>
          </a:ln>
        </p:spPr>
        <p:txBody>
          <a:bodyPr wrap="none" anchor="ctr"/>
          <a:lstStyle/>
          <a:p>
            <a:pPr>
              <a:defRPr/>
            </a:pPr>
            <a:r>
              <a:rPr lang="en-GB" altLang="zh-CN" sz="1000" dirty="0" err="1" smtClean="0">
                <a:solidFill>
                  <a:schemeClr val="bg1"/>
                </a:solidFill>
                <a:latin typeface="+mj-lt"/>
                <a:ea typeface="宋体" pitchFamily="2" charset="-122"/>
              </a:rPr>
              <a:t>Env</a:t>
            </a:r>
            <a:r>
              <a:rPr lang="en-GB" altLang="zh-CN" sz="1000" dirty="0" smtClean="0">
                <a:solidFill>
                  <a:schemeClr val="bg1"/>
                </a:solidFill>
                <a:latin typeface="+mj-lt"/>
                <a:ea typeface="宋体" pitchFamily="2" charset="-122"/>
              </a:rPr>
              <a:t> </a:t>
            </a:r>
            <a:r>
              <a:rPr lang="en-GB" altLang="zh-CN" sz="1000" dirty="0" err="1" smtClean="0">
                <a:solidFill>
                  <a:schemeClr val="bg1"/>
                </a:solidFill>
                <a:latin typeface="+mj-lt"/>
                <a:ea typeface="宋体" pitchFamily="2" charset="-122"/>
              </a:rPr>
              <a:t>Veri</a:t>
            </a:r>
            <a:endParaRPr lang="en-GB" altLang="zh-CN" sz="1000" dirty="0">
              <a:solidFill>
                <a:schemeClr val="bg1"/>
              </a:solidFill>
              <a:latin typeface="+mj-lt"/>
              <a:ea typeface="宋体" pitchFamily="2" charset="-122"/>
            </a:endParaRPr>
          </a:p>
        </p:txBody>
      </p:sp>
      <p:sp>
        <p:nvSpPr>
          <p:cNvPr id="79" name="Rectangle 78"/>
          <p:cNvSpPr/>
          <p:nvPr/>
        </p:nvSpPr>
        <p:spPr>
          <a:xfrm>
            <a:off x="3080792" y="764704"/>
            <a:ext cx="4320480" cy="646331"/>
          </a:xfrm>
          <a:prstGeom prst="rect">
            <a:avLst/>
          </a:prstGeom>
        </p:spPr>
        <p:txBody>
          <a:bodyPr wrap="square">
            <a:spAutoFit/>
          </a:bodyPr>
          <a:lstStyle/>
          <a:p>
            <a:r>
              <a:rPr lang="en-US" altLang="zh-CN" sz="1200" b="1" i="1" dirty="0" smtClean="0">
                <a:solidFill>
                  <a:schemeClr val="accent2">
                    <a:lumMod val="60000"/>
                    <a:lumOff val="40000"/>
                  </a:schemeClr>
                </a:solidFill>
              </a:rPr>
              <a:t>* Schedule estimation is based on </a:t>
            </a:r>
          </a:p>
          <a:p>
            <a:r>
              <a:rPr lang="en-US" altLang="zh-CN" sz="1200" b="1" i="1" dirty="0" smtClean="0">
                <a:solidFill>
                  <a:schemeClr val="accent2">
                    <a:lumMod val="60000"/>
                    <a:lumOff val="40000"/>
                  </a:schemeClr>
                </a:solidFill>
              </a:rPr>
              <a:t>Momentum Unity project</a:t>
            </a:r>
            <a:r>
              <a:rPr lang="en-US" altLang="zh-CN" sz="1200" b="1" i="1" dirty="0" smtClean="0"/>
              <a:t> </a:t>
            </a:r>
            <a:r>
              <a:rPr lang="en-US" altLang="zh-CN" sz="1200" b="1" i="1" dirty="0" smtClean="0">
                <a:solidFill>
                  <a:schemeClr val="accent2">
                    <a:lumMod val="60000"/>
                    <a:lumOff val="40000"/>
                  </a:schemeClr>
                </a:solidFill>
              </a:rPr>
              <a:t>and </a:t>
            </a:r>
          </a:p>
          <a:p>
            <a:r>
              <a:rPr lang="en-US" altLang="zh-CN" sz="1200" b="1" i="1" dirty="0" smtClean="0">
                <a:solidFill>
                  <a:schemeClr val="accent2">
                    <a:lumMod val="60000"/>
                    <a:lumOff val="40000"/>
                  </a:schemeClr>
                </a:solidFill>
              </a:rPr>
              <a:t>w</a:t>
            </a:r>
            <a:r>
              <a:rPr lang="en-US" altLang="zh-CN" sz="1200" b="1" i="1" dirty="0" smtClean="0">
                <a:solidFill>
                  <a:schemeClr val="accent2">
                    <a:lumMod val="60000"/>
                    <a:lumOff val="40000"/>
                  </a:schemeClr>
                </a:solidFill>
              </a:rPr>
              <a:t>ill be refined later</a:t>
            </a:r>
            <a:r>
              <a:rPr lang="en-US" altLang="zh-CN" sz="1200" i="1" dirty="0" smtClean="0">
                <a:solidFill>
                  <a:schemeClr val="accent2">
                    <a:lumMod val="60000"/>
                    <a:lumOff val="40000"/>
                  </a:schemeClr>
                </a:solidFill>
              </a:rPr>
              <a:t> </a:t>
            </a:r>
            <a:endParaRPr lang="zh-CN" altLang="en-US" sz="1200" i="1" dirty="0">
              <a:solidFill>
                <a:schemeClr val="accent2">
                  <a:lumMod val="60000"/>
                  <a:lumOff val="4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Project Costs Estimation</a:t>
            </a:r>
          </a:p>
        </p:txBody>
      </p:sp>
      <p:sp>
        <p:nvSpPr>
          <p:cNvPr id="22531" name="Text Box 168"/>
          <p:cNvSpPr txBox="1">
            <a:spLocks noChangeArrowheads="1"/>
          </p:cNvSpPr>
          <p:nvPr/>
        </p:nvSpPr>
        <p:spPr bwMode="auto">
          <a:xfrm>
            <a:off x="603250" y="1065213"/>
            <a:ext cx="1266825" cy="304800"/>
          </a:xfrm>
          <a:prstGeom prst="rect">
            <a:avLst/>
          </a:prstGeom>
          <a:noFill/>
          <a:ln w="12700">
            <a:noFill/>
            <a:miter lim="800000"/>
            <a:headEnd type="none" w="sm" len="sm"/>
            <a:tailEnd type="none" w="sm" len="sm"/>
          </a:ln>
        </p:spPr>
        <p:txBody>
          <a:bodyPr wrap="none">
            <a:spAutoFit/>
          </a:bodyPr>
          <a:lstStyle/>
          <a:p>
            <a:r>
              <a:rPr lang="en-US" altLang="zh-CN" sz="1400">
                <a:ea typeface="宋体" pitchFamily="2" charset="-122"/>
              </a:rPr>
              <a:t>In man month</a:t>
            </a:r>
          </a:p>
        </p:txBody>
      </p:sp>
      <p:sp>
        <p:nvSpPr>
          <p:cNvPr id="22532" name="Text Box 169"/>
          <p:cNvSpPr txBox="1">
            <a:spLocks noChangeArrowheads="1"/>
          </p:cNvSpPr>
          <p:nvPr/>
        </p:nvSpPr>
        <p:spPr bwMode="auto">
          <a:xfrm>
            <a:off x="5240338" y="1052513"/>
            <a:ext cx="598487" cy="304800"/>
          </a:xfrm>
          <a:prstGeom prst="rect">
            <a:avLst/>
          </a:prstGeom>
          <a:noFill/>
          <a:ln w="12700">
            <a:noFill/>
            <a:miter lim="800000"/>
            <a:headEnd type="none" w="sm" len="sm"/>
            <a:tailEnd type="none" w="sm" len="sm"/>
          </a:ln>
        </p:spPr>
        <p:txBody>
          <a:bodyPr wrap="none">
            <a:spAutoFit/>
          </a:bodyPr>
          <a:lstStyle/>
          <a:p>
            <a:r>
              <a:rPr lang="en-US" altLang="zh-CN" sz="1400">
                <a:ea typeface="宋体" pitchFamily="2" charset="-122"/>
              </a:rPr>
              <a:t>In K€</a:t>
            </a:r>
          </a:p>
        </p:txBody>
      </p:sp>
      <p:graphicFrame>
        <p:nvGraphicFramePr>
          <p:cNvPr id="9" name="Content Placeholder 8"/>
          <p:cNvGraphicFramePr>
            <a:graphicFrameLocks noGrp="1"/>
          </p:cNvGraphicFramePr>
          <p:nvPr>
            <p:ph sz="quarter" idx="2"/>
          </p:nvPr>
        </p:nvGraphicFramePr>
        <p:xfrm>
          <a:off x="704850" y="1412875"/>
          <a:ext cx="4392488" cy="4968543"/>
        </p:xfrm>
        <a:graphic>
          <a:graphicData uri="http://schemas.openxmlformats.org/drawingml/2006/table">
            <a:tbl>
              <a:tblPr/>
              <a:tblGrid>
                <a:gridCol w="1936746"/>
                <a:gridCol w="759508"/>
                <a:gridCol w="759508"/>
                <a:gridCol w="936726"/>
              </a:tblGrid>
              <a:tr h="240899">
                <a:tc>
                  <a:txBody>
                    <a:bodyPr/>
                    <a:lstStyle/>
                    <a:p>
                      <a:pPr marL="0" marR="0">
                        <a:spcBef>
                          <a:spcPts val="0"/>
                        </a:spcBef>
                        <a:spcAft>
                          <a:spcPts val="0"/>
                        </a:spcAft>
                      </a:pPr>
                      <a:r>
                        <a:rPr lang="en-US" sz="1000" b="1" dirty="0">
                          <a:solidFill>
                            <a:srgbClr val="FFFFFF"/>
                          </a:solidFill>
                          <a:latin typeface="Arial"/>
                          <a:ea typeface="宋体"/>
                          <a:cs typeface="Times New Roman"/>
                        </a:rPr>
                        <a:t>PMP M80 </a:t>
                      </a:r>
                      <a:endParaRPr lang="en-US" sz="1000" dirty="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c>
                  <a:txBody>
                    <a:bodyPr/>
                    <a:lstStyle/>
                    <a:p>
                      <a:pPr marL="0" marR="0">
                        <a:spcBef>
                          <a:spcPts val="0"/>
                        </a:spcBef>
                        <a:spcAft>
                          <a:spcPts val="0"/>
                        </a:spcAft>
                      </a:pPr>
                      <a:r>
                        <a:rPr lang="en-US" sz="1000" b="1">
                          <a:solidFill>
                            <a:srgbClr val="FFFFFF"/>
                          </a:solidFill>
                          <a:latin typeface="Arial"/>
                          <a:ea typeface="宋体"/>
                          <a:cs typeface="Times New Roman"/>
                        </a:rPr>
                        <a:t>2013</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c>
                  <a:txBody>
                    <a:bodyPr/>
                    <a:lstStyle/>
                    <a:p>
                      <a:pPr marL="0" marR="0">
                        <a:spcBef>
                          <a:spcPts val="0"/>
                        </a:spcBef>
                        <a:spcAft>
                          <a:spcPts val="0"/>
                        </a:spcAft>
                      </a:pPr>
                      <a:r>
                        <a:rPr lang="en-US" sz="1000" b="1">
                          <a:solidFill>
                            <a:srgbClr val="FFFFFF"/>
                          </a:solidFill>
                          <a:latin typeface="Arial"/>
                          <a:ea typeface="宋体"/>
                          <a:cs typeface="Times New Roman"/>
                        </a:rPr>
                        <a:t>2014</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c>
                  <a:txBody>
                    <a:bodyPr/>
                    <a:lstStyle/>
                    <a:p>
                      <a:pPr marL="0" marR="0">
                        <a:spcBef>
                          <a:spcPts val="0"/>
                        </a:spcBef>
                        <a:spcAft>
                          <a:spcPts val="0"/>
                        </a:spcAft>
                      </a:pPr>
                      <a:r>
                        <a:rPr lang="en-US" sz="1000" b="1">
                          <a:solidFill>
                            <a:srgbClr val="FFFFFF"/>
                          </a:solidFill>
                          <a:latin typeface="Arial"/>
                          <a:ea typeface="宋体"/>
                          <a:cs typeface="Times New Roman"/>
                        </a:rPr>
                        <a:t>Sub-Total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AOCC Total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135.1</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42</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177.1</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AOCC-Control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117.2</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26.7</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143.9</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PM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9</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4</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13</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HW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27</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4.8</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31.8</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ME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24</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2.2</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26.2</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FW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32.2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6</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38.2</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PCB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8</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0</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8</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MKT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0.7</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2.7</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1462">
                <a:tc>
                  <a:txBody>
                    <a:bodyPr/>
                    <a:lstStyle/>
                    <a:p>
                      <a:pPr marL="0" marR="0">
                        <a:spcBef>
                          <a:spcPts val="0"/>
                        </a:spcBef>
                        <a:spcAft>
                          <a:spcPts val="0"/>
                        </a:spcAft>
                      </a:pPr>
                      <a:r>
                        <a:rPr lang="en-US" sz="1000" b="1" dirty="0">
                          <a:solidFill>
                            <a:srgbClr val="000000"/>
                          </a:solidFill>
                          <a:latin typeface="Arial"/>
                          <a:ea typeface="宋体"/>
                          <a:cs typeface="Times New Roman"/>
                        </a:rPr>
                        <a:t>Verification (mm) </a:t>
                      </a:r>
                      <a:endParaRPr lang="en-US" sz="1000" dirty="0">
                        <a:solidFill>
                          <a:srgbClr val="000000"/>
                        </a:solidFill>
                        <a:latin typeface="Arial"/>
                        <a:ea typeface="宋体"/>
                        <a:cs typeface="Times New Roman"/>
                      </a:endParaRPr>
                    </a:p>
                    <a:p>
                      <a:pPr marL="0" marR="0">
                        <a:spcBef>
                          <a:spcPts val="0"/>
                        </a:spcBef>
                        <a:spcAft>
                          <a:spcPts val="0"/>
                        </a:spcAft>
                      </a:pPr>
                      <a:r>
                        <a:rPr lang="en-US" sz="1000" b="1" dirty="0">
                          <a:solidFill>
                            <a:srgbClr val="000000"/>
                          </a:solidFill>
                          <a:latin typeface="Arial"/>
                          <a:ea typeface="宋体"/>
                          <a:cs typeface="Times New Roman"/>
                        </a:rPr>
                        <a:t>*Unity </a:t>
                      </a:r>
                      <a:r>
                        <a:rPr lang="en-US" sz="1000" b="1" dirty="0" err="1" smtClean="0">
                          <a:solidFill>
                            <a:srgbClr val="000000"/>
                          </a:solidFill>
                          <a:latin typeface="Arial"/>
                          <a:ea typeface="宋体"/>
                          <a:cs typeface="Times New Roman"/>
                        </a:rPr>
                        <a:t>veri</a:t>
                      </a:r>
                      <a:r>
                        <a:rPr lang="en-US" sz="1000" b="1" baseline="0" dirty="0" smtClean="0">
                          <a:solidFill>
                            <a:srgbClr val="000000"/>
                          </a:solidFill>
                          <a:latin typeface="Arial"/>
                          <a:ea typeface="宋体"/>
                          <a:cs typeface="Times New Roman"/>
                        </a:rPr>
                        <a:t> </a:t>
                      </a:r>
                      <a:r>
                        <a:rPr lang="en-US" sz="1000" b="1" dirty="0" smtClean="0">
                          <a:solidFill>
                            <a:srgbClr val="000000"/>
                          </a:solidFill>
                          <a:latin typeface="Arial"/>
                          <a:ea typeface="宋体"/>
                          <a:cs typeface="Times New Roman"/>
                        </a:rPr>
                        <a:t>included</a:t>
                      </a:r>
                      <a:endParaRPr lang="en-US" sz="1000" dirty="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dirty="0" smtClean="0">
                          <a:solidFill>
                            <a:srgbClr val="000000"/>
                          </a:solidFill>
                          <a:latin typeface="Arial"/>
                          <a:ea typeface="宋体"/>
                          <a:cs typeface="Times New Roman"/>
                        </a:rPr>
                        <a:t>20</a:t>
                      </a:r>
                      <a:endParaRPr lang="en-US" sz="1000" dirty="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dirty="0" smtClean="0">
                          <a:solidFill>
                            <a:srgbClr val="000000"/>
                          </a:solidFill>
                          <a:latin typeface="Arial"/>
                          <a:ea typeface="宋体"/>
                          <a:cs typeface="Times New Roman"/>
                        </a:rPr>
                        <a:t>10</a:t>
                      </a:r>
                      <a:endParaRPr lang="en-US" sz="1000" dirty="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dirty="0" smtClean="0">
                          <a:solidFill>
                            <a:srgbClr val="000000"/>
                          </a:solidFill>
                          <a:latin typeface="Arial"/>
                          <a:ea typeface="宋体"/>
                          <a:cs typeface="Times New Roman"/>
                        </a:rPr>
                        <a:t>30</a:t>
                      </a:r>
                      <a:endParaRPr lang="en-US" sz="1000" dirty="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AOCC-Q&amp;C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5</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18</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23</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Fuc Val(mm)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1">
                          <a:solidFill>
                            <a:srgbClr val="000000"/>
                          </a:solidFill>
                          <a:latin typeface="Arial"/>
                          <a:ea typeface="宋体"/>
                          <a:cs typeface="Times New Roman"/>
                        </a:rPr>
                        <a:t>4</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1">
                          <a:solidFill>
                            <a:srgbClr val="000000"/>
                          </a:solidFill>
                          <a:latin typeface="Arial"/>
                          <a:ea typeface="宋体"/>
                          <a:cs typeface="Times New Roman"/>
                        </a:rPr>
                        <a:t>16</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1">
                          <a:solidFill>
                            <a:srgbClr val="000000"/>
                          </a:solidFill>
                          <a:latin typeface="Arial"/>
                          <a:ea typeface="宋体"/>
                          <a:cs typeface="Times New Roman"/>
                        </a:rPr>
                        <a:t>20</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Env Val(mm)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1">
                          <a:solidFill>
                            <a:srgbClr val="000000"/>
                          </a:solidFill>
                          <a:latin typeface="Arial"/>
                          <a:ea typeface="宋体"/>
                          <a:cs typeface="Times New Roman"/>
                        </a:rPr>
                        <a:t>1</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1">
                          <a:solidFill>
                            <a:srgbClr val="000000"/>
                          </a:solidFill>
                          <a:latin typeface="Arial"/>
                          <a:ea typeface="宋体"/>
                          <a:cs typeface="Times New Roman"/>
                        </a:rPr>
                        <a:t>2</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1000" b="1">
                          <a:solidFill>
                            <a:srgbClr val="000000"/>
                          </a:solidFill>
                          <a:latin typeface="Arial"/>
                          <a:ea typeface="宋体"/>
                          <a:cs typeface="Times New Roman"/>
                        </a:rPr>
                        <a:t>3</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AOCC-Industrialization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8.1</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2.8</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10.9</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AOCC-Purchasing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4.8</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1.3</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000" b="1">
                          <a:solidFill>
                            <a:srgbClr val="000000"/>
                          </a:solidFill>
                          <a:latin typeface="Arial"/>
                          <a:ea typeface="宋体"/>
                          <a:cs typeface="Times New Roman"/>
                        </a:rPr>
                        <a:t>6.1</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Carros Total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B4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19.7</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B4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8.4</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B4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28.1</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B4E6"/>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System Arch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1.2</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0.4</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1.6</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TechPub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3.5</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0.5</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4</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Unity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15</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5.5</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20.5</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r h="240899">
                <a:tc>
                  <a:txBody>
                    <a:bodyPr/>
                    <a:lstStyle/>
                    <a:p>
                      <a:pPr marL="0" marR="0">
                        <a:spcBef>
                          <a:spcPts val="0"/>
                        </a:spcBef>
                        <a:spcAft>
                          <a:spcPts val="0"/>
                        </a:spcAft>
                      </a:pPr>
                      <a:r>
                        <a:rPr lang="en-US" sz="1000" b="1">
                          <a:solidFill>
                            <a:srgbClr val="000000"/>
                          </a:solidFill>
                          <a:latin typeface="Arial"/>
                          <a:ea typeface="宋体"/>
                          <a:cs typeface="Times New Roman"/>
                        </a:rPr>
                        <a:t>Certification (mm) </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0</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2</a:t>
                      </a:r>
                      <a:endParaRPr lang="en-US" sz="100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0" marR="0">
                        <a:spcBef>
                          <a:spcPts val="0"/>
                        </a:spcBef>
                        <a:spcAft>
                          <a:spcPts val="0"/>
                        </a:spcAft>
                      </a:pPr>
                      <a:r>
                        <a:rPr lang="en-US" sz="1000" b="1" dirty="0">
                          <a:solidFill>
                            <a:srgbClr val="000000"/>
                          </a:solidFill>
                          <a:latin typeface="Arial"/>
                          <a:ea typeface="宋体"/>
                          <a:cs typeface="Times New Roman"/>
                        </a:rPr>
                        <a:t>2</a:t>
                      </a:r>
                      <a:endParaRPr lang="en-US" sz="1000" dirty="0">
                        <a:solidFill>
                          <a:srgbClr val="000000"/>
                        </a:solidFill>
                        <a:latin typeface="Arial"/>
                        <a:ea typeface="宋体"/>
                        <a:cs typeface="Times New Roman"/>
                      </a:endParaRPr>
                    </a:p>
                  </a:txBody>
                  <a:tcPr marL="39745" marR="39745" marT="19873" marB="198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r>
            </a:tbl>
          </a:graphicData>
        </a:graphic>
      </p:graphicFrame>
      <p:graphicFrame>
        <p:nvGraphicFramePr>
          <p:cNvPr id="11" name="Table 10"/>
          <p:cNvGraphicFramePr>
            <a:graphicFrameLocks noGrp="1"/>
          </p:cNvGraphicFramePr>
          <p:nvPr/>
        </p:nvGraphicFramePr>
        <p:xfrm>
          <a:off x="5313363" y="1403350"/>
          <a:ext cx="4406900" cy="2686685"/>
        </p:xfrm>
        <a:graphic>
          <a:graphicData uri="http://schemas.openxmlformats.org/drawingml/2006/table">
            <a:tbl>
              <a:tblPr/>
              <a:tblGrid>
                <a:gridCol w="2032000"/>
                <a:gridCol w="787400"/>
                <a:gridCol w="800100"/>
                <a:gridCol w="787400"/>
              </a:tblGrid>
              <a:tr h="263525">
                <a:tc>
                  <a:txBody>
                    <a:bodyPr/>
                    <a:lstStyle/>
                    <a:p>
                      <a:pPr marL="0" marR="0">
                        <a:spcBef>
                          <a:spcPts val="0"/>
                        </a:spcBef>
                        <a:spcAft>
                          <a:spcPts val="0"/>
                        </a:spcAft>
                      </a:pPr>
                      <a:r>
                        <a:rPr lang="en-US" sz="1000" b="1" dirty="0">
                          <a:solidFill>
                            <a:srgbClr val="FFFFFF"/>
                          </a:solidFill>
                          <a:latin typeface="Arial"/>
                          <a:ea typeface="宋体"/>
                          <a:cs typeface="Times New Roman"/>
                        </a:rPr>
                        <a:t>PMP M80</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c>
                  <a:txBody>
                    <a:bodyPr/>
                    <a:lstStyle/>
                    <a:p>
                      <a:pPr marL="0" marR="0">
                        <a:spcBef>
                          <a:spcPts val="0"/>
                        </a:spcBef>
                        <a:spcAft>
                          <a:spcPts val="0"/>
                        </a:spcAft>
                      </a:pPr>
                      <a:r>
                        <a:rPr lang="en-US" sz="1000" b="1">
                          <a:solidFill>
                            <a:srgbClr val="FFFFFF"/>
                          </a:solidFill>
                          <a:latin typeface="Arial"/>
                          <a:ea typeface="宋体"/>
                          <a:cs typeface="Times New Roman"/>
                        </a:rPr>
                        <a:t>2013 </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c>
                  <a:txBody>
                    <a:bodyPr/>
                    <a:lstStyle/>
                    <a:p>
                      <a:pPr marL="0" marR="0">
                        <a:spcBef>
                          <a:spcPts val="0"/>
                        </a:spcBef>
                        <a:spcAft>
                          <a:spcPts val="0"/>
                        </a:spcAft>
                      </a:pPr>
                      <a:r>
                        <a:rPr lang="en-US" sz="1000" b="1">
                          <a:solidFill>
                            <a:srgbClr val="FFFFFF"/>
                          </a:solidFill>
                          <a:latin typeface="Arial"/>
                          <a:ea typeface="宋体"/>
                          <a:cs typeface="Times New Roman"/>
                        </a:rPr>
                        <a:t>2014</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c>
                  <a:txBody>
                    <a:bodyPr/>
                    <a:lstStyle/>
                    <a:p>
                      <a:pPr marL="0" marR="0">
                        <a:spcBef>
                          <a:spcPts val="0"/>
                        </a:spcBef>
                        <a:spcAft>
                          <a:spcPts val="0"/>
                        </a:spcAft>
                      </a:pPr>
                      <a:r>
                        <a:rPr lang="en-US" sz="1000" b="1">
                          <a:solidFill>
                            <a:srgbClr val="FFFFFF"/>
                          </a:solidFill>
                          <a:latin typeface="Arial"/>
                          <a:ea typeface="宋体"/>
                          <a:cs typeface="Times New Roman"/>
                        </a:rPr>
                        <a:t>Sub-Total </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r>
              <a:tr h="0">
                <a:tc>
                  <a:txBody>
                    <a:bodyPr/>
                    <a:lstStyle/>
                    <a:p>
                      <a:pPr marL="0" marR="0">
                        <a:spcBef>
                          <a:spcPts val="0"/>
                        </a:spcBef>
                        <a:spcAft>
                          <a:spcPts val="0"/>
                        </a:spcAft>
                      </a:pPr>
                      <a:r>
                        <a:rPr lang="en-US" sz="1000" b="1">
                          <a:solidFill>
                            <a:srgbClr val="000000"/>
                          </a:solidFill>
                          <a:latin typeface="Arial"/>
                          <a:ea typeface="宋体"/>
                          <a:cs typeface="Times New Roman"/>
                        </a:rPr>
                        <a:t>AOC-C Total (K €) </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marL="0" marR="0">
                        <a:spcBef>
                          <a:spcPts val="0"/>
                        </a:spcBef>
                        <a:spcAft>
                          <a:spcPts val="0"/>
                        </a:spcAft>
                      </a:pPr>
                      <a:r>
                        <a:rPr lang="en-US" sz="1000" b="1" dirty="0" smtClean="0">
                          <a:solidFill>
                            <a:srgbClr val="000000"/>
                          </a:solidFill>
                          <a:latin typeface="Arial"/>
                          <a:ea typeface="宋体"/>
                          <a:cs typeface="Times New Roman"/>
                        </a:rPr>
                        <a:t>954.9</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marL="0" marR="0">
                        <a:spcBef>
                          <a:spcPts val="0"/>
                        </a:spcBef>
                        <a:spcAft>
                          <a:spcPts val="0"/>
                        </a:spcAft>
                      </a:pPr>
                      <a:r>
                        <a:rPr lang="en-US" sz="1000" b="1" dirty="0" smtClean="0">
                          <a:solidFill>
                            <a:srgbClr val="000000"/>
                          </a:solidFill>
                          <a:latin typeface="Arial"/>
                          <a:ea typeface="宋体"/>
                          <a:cs typeface="Times New Roman"/>
                        </a:rPr>
                        <a:t>325</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marL="0" marR="0">
                        <a:spcBef>
                          <a:spcPts val="0"/>
                        </a:spcBef>
                        <a:spcAft>
                          <a:spcPts val="0"/>
                        </a:spcAft>
                      </a:pPr>
                      <a:r>
                        <a:rPr lang="en-US" sz="1000" b="1" dirty="0" smtClean="0">
                          <a:solidFill>
                            <a:srgbClr val="000000"/>
                          </a:solidFill>
                          <a:latin typeface="Arial"/>
                          <a:ea typeface="宋体"/>
                          <a:cs typeface="Times New Roman"/>
                        </a:rPr>
                        <a:t>1279.9</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r>
              <a:tr h="0">
                <a:tc>
                  <a:txBody>
                    <a:bodyPr/>
                    <a:lstStyle/>
                    <a:p>
                      <a:pPr marL="0" marR="0">
                        <a:spcBef>
                          <a:spcPts val="0"/>
                        </a:spcBef>
                        <a:spcAft>
                          <a:spcPts val="0"/>
                        </a:spcAft>
                      </a:pPr>
                      <a:r>
                        <a:rPr lang="en-US" sz="1000" b="1">
                          <a:solidFill>
                            <a:srgbClr val="000000"/>
                          </a:solidFill>
                          <a:latin typeface="Arial"/>
                          <a:ea typeface="宋体"/>
                          <a:cs typeface="Times New Roman"/>
                        </a:rPr>
                        <a:t>VA (K €) </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dirty="0" smtClean="0">
                          <a:solidFill>
                            <a:srgbClr val="000000"/>
                          </a:solidFill>
                          <a:latin typeface="Arial"/>
                          <a:ea typeface="宋体"/>
                          <a:cs typeface="Times New Roman"/>
                        </a:rPr>
                        <a:t>794.4</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dirty="0" smtClean="0">
                          <a:solidFill>
                            <a:srgbClr val="000000"/>
                          </a:solidFill>
                          <a:latin typeface="Arial"/>
                          <a:ea typeface="宋体"/>
                          <a:cs typeface="Times New Roman"/>
                        </a:rPr>
                        <a:t>305</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dirty="0" smtClean="0">
                          <a:solidFill>
                            <a:srgbClr val="000000"/>
                          </a:solidFill>
                          <a:latin typeface="Arial"/>
                          <a:ea typeface="宋体"/>
                          <a:cs typeface="Times New Roman"/>
                        </a:rPr>
                        <a:t>1099.3</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000" b="1">
                          <a:solidFill>
                            <a:srgbClr val="000000"/>
                          </a:solidFill>
                          <a:latin typeface="Arial"/>
                          <a:ea typeface="宋体"/>
                          <a:cs typeface="Times New Roman"/>
                        </a:rPr>
                        <a:t>CL6 (K €) </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160.5</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20</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182.5</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000" b="1">
                          <a:solidFill>
                            <a:srgbClr val="000000"/>
                          </a:solidFill>
                          <a:latin typeface="Arial"/>
                          <a:ea typeface="宋体"/>
                          <a:cs typeface="Times New Roman"/>
                        </a:rPr>
                        <a:t>CL2 (K €) </a:t>
                      </a:r>
                      <a:endParaRPr lang="en-US" sz="1000">
                        <a:solidFill>
                          <a:srgbClr val="000000"/>
                        </a:solidFill>
                        <a:latin typeface="Arial"/>
                        <a:ea typeface="宋体"/>
                        <a:cs typeface="Times New Roman"/>
                      </a:endParaRPr>
                    </a:p>
                    <a:p>
                      <a:pPr marL="0" marR="0">
                        <a:spcBef>
                          <a:spcPts val="0"/>
                        </a:spcBef>
                        <a:spcAft>
                          <a:spcPts val="0"/>
                        </a:spcAft>
                      </a:pPr>
                      <a:r>
                        <a:rPr lang="en-US" sz="1000">
                          <a:solidFill>
                            <a:srgbClr val="000000"/>
                          </a:solidFill>
                          <a:latin typeface="Arial"/>
                          <a:ea typeface="宋体"/>
                          <a:cs typeface="Times New Roman"/>
                        </a:rPr>
                        <a:t>*Not included into project cost and just for COGS and factory allocation inform</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285</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0</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285</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000" b="1">
                          <a:solidFill>
                            <a:srgbClr val="000000"/>
                          </a:solidFill>
                          <a:latin typeface="Arial"/>
                          <a:ea typeface="宋体"/>
                          <a:cs typeface="Times New Roman"/>
                        </a:rPr>
                        <a:t>Carros Total (K €) </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B4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243</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B4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120.9</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B4E6"/>
                    </a:solidFill>
                  </a:tcPr>
                </a:tc>
                <a:tc>
                  <a:txBody>
                    <a:bodyPr/>
                    <a:lstStyle/>
                    <a:p>
                      <a:pPr marL="0" marR="0">
                        <a:spcBef>
                          <a:spcPts val="0"/>
                        </a:spcBef>
                        <a:spcAft>
                          <a:spcPts val="0"/>
                        </a:spcAft>
                      </a:pPr>
                      <a:r>
                        <a:rPr lang="en-US" sz="1000" b="1">
                          <a:solidFill>
                            <a:srgbClr val="000000"/>
                          </a:solidFill>
                          <a:latin typeface="Arial"/>
                          <a:ea typeface="宋体"/>
                          <a:cs typeface="Times New Roman"/>
                        </a:rPr>
                        <a:t>363.9</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2B4E6"/>
                    </a:solidFill>
                  </a:tcPr>
                </a:tc>
              </a:tr>
              <a:tr h="0">
                <a:tc>
                  <a:txBody>
                    <a:bodyPr/>
                    <a:lstStyle/>
                    <a:p>
                      <a:pPr marL="0" marR="0">
                        <a:spcBef>
                          <a:spcPts val="0"/>
                        </a:spcBef>
                        <a:spcAft>
                          <a:spcPts val="0"/>
                        </a:spcAft>
                      </a:pPr>
                      <a:r>
                        <a:rPr lang="en-US" sz="1000" b="1">
                          <a:solidFill>
                            <a:srgbClr val="000000"/>
                          </a:solidFill>
                          <a:latin typeface="Arial"/>
                          <a:ea typeface="宋体"/>
                          <a:cs typeface="Times New Roman"/>
                        </a:rPr>
                        <a:t>VA (K €) </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243</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120.9</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363.9</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000" b="1">
                          <a:solidFill>
                            <a:srgbClr val="000000"/>
                          </a:solidFill>
                          <a:latin typeface="Arial"/>
                          <a:ea typeface="宋体"/>
                          <a:cs typeface="Times New Roman"/>
                        </a:rPr>
                        <a:t>CL6 (K €) </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0</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b="1">
                          <a:solidFill>
                            <a:srgbClr val="000000"/>
                          </a:solidFill>
                          <a:latin typeface="Arial"/>
                          <a:ea typeface="宋体"/>
                          <a:cs typeface="Times New Roman"/>
                        </a:rPr>
                        <a:t>0</a:t>
                      </a:r>
                      <a:endParaRPr lang="en-US" sz="100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000" b="1" dirty="0">
                          <a:solidFill>
                            <a:srgbClr val="FFFFFF"/>
                          </a:solidFill>
                          <a:latin typeface="Arial"/>
                          <a:ea typeface="宋体"/>
                          <a:cs typeface="Times New Roman"/>
                        </a:rPr>
                        <a:t>Total (K €)</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c>
                  <a:txBody>
                    <a:bodyPr/>
                    <a:lstStyle/>
                    <a:p>
                      <a:pPr marL="0" marR="0">
                        <a:spcBef>
                          <a:spcPts val="0"/>
                        </a:spcBef>
                        <a:spcAft>
                          <a:spcPts val="0"/>
                        </a:spcAft>
                      </a:pPr>
                      <a:r>
                        <a:rPr lang="en-US" sz="1000" b="1" dirty="0" smtClean="0">
                          <a:solidFill>
                            <a:srgbClr val="FFFFFF"/>
                          </a:solidFill>
                          <a:latin typeface="Arial"/>
                          <a:ea typeface="宋体"/>
                          <a:cs typeface="Times New Roman"/>
                        </a:rPr>
                        <a:t>1197.9</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c>
                  <a:txBody>
                    <a:bodyPr/>
                    <a:lstStyle/>
                    <a:p>
                      <a:pPr marL="0" marR="0">
                        <a:spcBef>
                          <a:spcPts val="0"/>
                        </a:spcBef>
                        <a:spcAft>
                          <a:spcPts val="0"/>
                        </a:spcAft>
                      </a:pPr>
                      <a:r>
                        <a:rPr lang="en-US" sz="1000" b="1" dirty="0" smtClean="0">
                          <a:solidFill>
                            <a:srgbClr val="FFFFFF"/>
                          </a:solidFill>
                          <a:latin typeface="Arial"/>
                          <a:ea typeface="宋体"/>
                          <a:cs typeface="Times New Roman"/>
                        </a:rPr>
                        <a:t>445.8</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c>
                  <a:txBody>
                    <a:bodyPr/>
                    <a:lstStyle/>
                    <a:p>
                      <a:pPr marL="0" marR="0">
                        <a:spcBef>
                          <a:spcPts val="0"/>
                        </a:spcBef>
                        <a:spcAft>
                          <a:spcPts val="0"/>
                        </a:spcAft>
                      </a:pPr>
                      <a:r>
                        <a:rPr lang="en-US" sz="1000" b="1" dirty="0" smtClean="0">
                          <a:solidFill>
                            <a:srgbClr val="FFFFFF"/>
                          </a:solidFill>
                          <a:latin typeface="Arial"/>
                          <a:ea typeface="宋体"/>
                          <a:cs typeface="Times New Roman"/>
                        </a:rPr>
                        <a:t>1643.7</a:t>
                      </a:r>
                      <a:endParaRPr lang="en-US" sz="1000" dirty="0">
                        <a:solidFill>
                          <a:srgbClr val="000000"/>
                        </a:solidFill>
                        <a:latin typeface="Arial"/>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F5F5F"/>
                    </a:solidFill>
                  </a:tcPr>
                </a:tc>
              </a:tr>
            </a:tbl>
          </a:graphicData>
        </a:graphic>
      </p:graphicFrame>
      <p:sp>
        <p:nvSpPr>
          <p:cNvPr id="7" name="Rectangle 6"/>
          <p:cNvSpPr/>
          <p:nvPr/>
        </p:nvSpPr>
        <p:spPr>
          <a:xfrm>
            <a:off x="5313040" y="4437112"/>
            <a:ext cx="4320480" cy="461665"/>
          </a:xfrm>
          <a:prstGeom prst="rect">
            <a:avLst/>
          </a:prstGeom>
        </p:spPr>
        <p:txBody>
          <a:bodyPr wrap="square">
            <a:spAutoFit/>
          </a:bodyPr>
          <a:lstStyle/>
          <a:p>
            <a:r>
              <a:rPr lang="en-US" altLang="zh-CN" sz="1200" b="1" i="1" dirty="0" smtClean="0">
                <a:solidFill>
                  <a:schemeClr val="accent2">
                    <a:lumMod val="60000"/>
                    <a:lumOff val="40000"/>
                  </a:schemeClr>
                </a:solidFill>
              </a:rPr>
              <a:t>* </a:t>
            </a:r>
            <a:r>
              <a:rPr lang="en-US" altLang="zh-CN" sz="1200" b="1" i="1" dirty="0" err="1" smtClean="0">
                <a:solidFill>
                  <a:schemeClr val="accent2">
                    <a:lumMod val="60000"/>
                    <a:lumOff val="40000"/>
                  </a:schemeClr>
                </a:solidFill>
              </a:rPr>
              <a:t>Carros</a:t>
            </a:r>
            <a:r>
              <a:rPr lang="en-US" altLang="zh-CN" sz="1200" b="1" i="1" dirty="0" smtClean="0">
                <a:solidFill>
                  <a:schemeClr val="accent2">
                    <a:lumMod val="60000"/>
                    <a:lumOff val="40000"/>
                  </a:schemeClr>
                </a:solidFill>
              </a:rPr>
              <a:t> resource estimation is based on Momentum Unity project</a:t>
            </a:r>
            <a:r>
              <a:rPr lang="en-US" altLang="zh-CN" sz="1200" b="1" i="1" dirty="0" smtClean="0">
                <a:solidFill>
                  <a:schemeClr val="accent2">
                    <a:lumMod val="60000"/>
                    <a:lumOff val="40000"/>
                  </a:schemeClr>
                </a:solidFill>
              </a:rPr>
              <a:t> </a:t>
            </a:r>
            <a:r>
              <a:rPr lang="en-US" altLang="zh-CN" sz="1200" b="1" i="1" dirty="0" smtClean="0">
                <a:solidFill>
                  <a:schemeClr val="accent2">
                    <a:lumMod val="60000"/>
                    <a:lumOff val="40000"/>
                  </a:schemeClr>
                </a:solidFill>
              </a:rPr>
              <a:t>and will be refined later</a:t>
            </a:r>
            <a:endParaRPr lang="zh-CN" altLang="en-US" sz="1200" b="1" i="1" dirty="0">
              <a:solidFill>
                <a:schemeClr val="accent2">
                  <a:lumMod val="60000"/>
                  <a:lumOff val="4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Project Profitability Estimation </a:t>
            </a:r>
          </a:p>
        </p:txBody>
      </p:sp>
      <p:sp>
        <p:nvSpPr>
          <p:cNvPr id="23555" name="Rectangle 4"/>
          <p:cNvSpPr>
            <a:spLocks noChangeArrowheads="1"/>
          </p:cNvSpPr>
          <p:nvPr/>
        </p:nvSpPr>
        <p:spPr bwMode="auto">
          <a:xfrm>
            <a:off x="468313" y="1268760"/>
            <a:ext cx="4628703" cy="4968577"/>
          </a:xfrm>
          <a:prstGeom prst="rect">
            <a:avLst/>
          </a:prstGeom>
          <a:noFill/>
          <a:ln w="9525">
            <a:noFill/>
            <a:miter lim="800000"/>
            <a:headEnd/>
            <a:tailEnd/>
          </a:ln>
        </p:spPr>
        <p:txBody>
          <a:bodyPr lIns="0" tIns="0" rIns="18000" bIns="10800"/>
          <a:lstStyle/>
          <a:p>
            <a:pPr marL="180975" indent="-180975">
              <a:lnSpc>
                <a:spcPct val="90000"/>
              </a:lnSpc>
              <a:spcBef>
                <a:spcPct val="20000"/>
              </a:spcBef>
              <a:buClr>
                <a:schemeClr val="accent1"/>
              </a:buClr>
              <a:buFont typeface="Arial" pitchFamily="34" charset="0"/>
              <a:buChar char="●"/>
            </a:pPr>
            <a:r>
              <a:rPr lang="en-US" altLang="zh-CN" dirty="0">
                <a:solidFill>
                  <a:schemeClr val="accent1"/>
                </a:solidFill>
                <a:ea typeface="宋体" pitchFamily="2" charset="-122"/>
              </a:rPr>
              <a:t>Consumptions</a:t>
            </a:r>
          </a:p>
          <a:p>
            <a:pPr marL="541338" lvl="1" indent="-180975">
              <a:lnSpc>
                <a:spcPct val="90000"/>
              </a:lnSpc>
              <a:spcBef>
                <a:spcPct val="20000"/>
              </a:spcBef>
              <a:buClr>
                <a:schemeClr val="bg2"/>
              </a:buClr>
              <a:buFont typeface="Arial" pitchFamily="34" charset="0"/>
              <a:buChar char="●"/>
            </a:pPr>
            <a:r>
              <a:rPr lang="en-US" altLang="zh-CN" sz="1600" dirty="0">
                <a:ea typeface="宋体" pitchFamily="2" charset="-122"/>
              </a:rPr>
              <a:t>TER target </a:t>
            </a:r>
            <a:r>
              <a:rPr lang="en-US" altLang="zh-CN" sz="1600" dirty="0">
                <a:ea typeface="宋体" pitchFamily="2" charset="-122"/>
                <a:sym typeface="Wingdings" pitchFamily="2" charset="2"/>
              </a:rPr>
              <a:t>(TBD)</a:t>
            </a:r>
            <a:endParaRPr lang="en-US" altLang="zh-CN" sz="1600" dirty="0">
              <a:ea typeface="宋体" pitchFamily="2" charset="-122"/>
            </a:endParaRPr>
          </a:p>
          <a:p>
            <a:pPr marL="541338" lvl="1" indent="-180975">
              <a:lnSpc>
                <a:spcPct val="90000"/>
              </a:lnSpc>
              <a:spcBef>
                <a:spcPct val="20000"/>
              </a:spcBef>
              <a:buClr>
                <a:schemeClr val="bg2"/>
              </a:buClr>
              <a:buFont typeface="Arial" pitchFamily="34" charset="0"/>
              <a:buChar char="●"/>
            </a:pPr>
            <a:r>
              <a:rPr lang="en-US" altLang="zh-CN" sz="1600" dirty="0">
                <a:ea typeface="宋体" pitchFamily="2" charset="-122"/>
              </a:rPr>
              <a:t>NSP Target </a:t>
            </a:r>
            <a:r>
              <a:rPr lang="en-US" altLang="zh-CN" sz="1600" dirty="0">
                <a:ea typeface="宋体" pitchFamily="2" charset="-122"/>
                <a:sym typeface="Wingdings" pitchFamily="2" charset="2"/>
              </a:rPr>
              <a:t>(TBD)</a:t>
            </a:r>
          </a:p>
          <a:p>
            <a:pPr marL="541338" lvl="1" indent="-180975">
              <a:lnSpc>
                <a:spcPct val="90000"/>
              </a:lnSpc>
              <a:spcBef>
                <a:spcPct val="20000"/>
              </a:spcBef>
              <a:buClr>
                <a:schemeClr val="bg2"/>
              </a:buClr>
            </a:pPr>
            <a:r>
              <a:rPr lang="en-US" altLang="zh-CN" sz="1400" i="1" dirty="0">
                <a:ea typeface="宋体" pitchFamily="2" charset="-122"/>
                <a:sym typeface="Wingdings" pitchFamily="2" charset="2"/>
              </a:rPr>
              <a:t>* SE will sell M80 in project mode, there is no break down price for each product</a:t>
            </a:r>
          </a:p>
          <a:p>
            <a:pPr marL="541338" lvl="1" indent="-180975">
              <a:lnSpc>
                <a:spcPct val="90000"/>
              </a:lnSpc>
              <a:spcBef>
                <a:spcPct val="20000"/>
              </a:spcBef>
              <a:buClr>
                <a:schemeClr val="bg2"/>
              </a:buClr>
            </a:pPr>
            <a:r>
              <a:rPr lang="en-US" altLang="zh-CN" sz="1400" i="1" dirty="0">
                <a:ea typeface="宋体" pitchFamily="2" charset="-122"/>
                <a:sym typeface="Wingdings" pitchFamily="2" charset="2"/>
              </a:rPr>
              <a:t>* As an input of Onyx, we use 350EUR for NSP.</a:t>
            </a:r>
          </a:p>
          <a:p>
            <a:pPr marL="541338" lvl="1" indent="-180975">
              <a:lnSpc>
                <a:spcPct val="90000"/>
              </a:lnSpc>
              <a:spcBef>
                <a:spcPct val="20000"/>
              </a:spcBef>
              <a:buClr>
                <a:schemeClr val="bg2"/>
              </a:buClr>
            </a:pPr>
            <a:r>
              <a:rPr lang="en-US" altLang="zh-CN" sz="1400" i="1" dirty="0">
                <a:ea typeface="宋体" pitchFamily="2" charset="-122"/>
                <a:sym typeface="Wingdings" pitchFamily="2" charset="2"/>
              </a:rPr>
              <a:t>* TER and NSP will be provided later, when we launch these references to all countries.</a:t>
            </a:r>
          </a:p>
          <a:p>
            <a:pPr marL="541338" lvl="1" indent="-180975">
              <a:lnSpc>
                <a:spcPct val="90000"/>
              </a:lnSpc>
              <a:spcBef>
                <a:spcPct val="20000"/>
              </a:spcBef>
              <a:buClr>
                <a:schemeClr val="bg2"/>
              </a:buClr>
              <a:buFont typeface="Arial" pitchFamily="34" charset="0"/>
              <a:buChar char="●"/>
            </a:pPr>
            <a:endParaRPr lang="en-US" altLang="zh-CN" sz="1600" dirty="0">
              <a:ea typeface="宋体" pitchFamily="2" charset="-122"/>
            </a:endParaRPr>
          </a:p>
          <a:p>
            <a:pPr marL="541338" lvl="1" indent="-180975">
              <a:lnSpc>
                <a:spcPct val="90000"/>
              </a:lnSpc>
              <a:spcBef>
                <a:spcPct val="20000"/>
              </a:spcBef>
              <a:buClr>
                <a:schemeClr val="bg2"/>
              </a:buClr>
              <a:buFont typeface="Arial" pitchFamily="34" charset="0"/>
              <a:buChar char="●"/>
            </a:pPr>
            <a:r>
              <a:rPr lang="en-US" altLang="zh-CN" sz="1600" dirty="0">
                <a:ea typeface="宋体" pitchFamily="2" charset="-122"/>
              </a:rPr>
              <a:t>CCV target (</a:t>
            </a:r>
            <a:r>
              <a:rPr lang="en-US" altLang="zh-CN" sz="1400" dirty="0">
                <a:ea typeface="宋体" pitchFamily="2" charset="-122"/>
              </a:rPr>
              <a:t>OTM estimation</a:t>
            </a:r>
            <a:r>
              <a:rPr lang="en-US" altLang="zh-CN" sz="1600" dirty="0">
                <a:ea typeface="宋体" pitchFamily="2" charset="-122"/>
              </a:rPr>
              <a:t>)</a:t>
            </a:r>
          </a:p>
          <a:p>
            <a:pPr marL="901700" lvl="2" indent="-84138">
              <a:lnSpc>
                <a:spcPct val="90000"/>
              </a:lnSpc>
              <a:spcBef>
                <a:spcPct val="20000"/>
              </a:spcBef>
              <a:buClr>
                <a:schemeClr val="bg2"/>
              </a:buClr>
              <a:buFont typeface="Arial" pitchFamily="34" charset="0"/>
              <a:buChar char="●"/>
            </a:pPr>
            <a:r>
              <a:rPr lang="en-US" sz="1600" b="1" dirty="0"/>
              <a:t>BMKC18332F </a:t>
            </a:r>
            <a:r>
              <a:rPr lang="en-US" altLang="zh-CN" sz="1600" dirty="0">
                <a:ea typeface="宋体" pitchFamily="2" charset="-122"/>
              </a:rPr>
              <a:t>	145 €</a:t>
            </a:r>
          </a:p>
          <a:p>
            <a:pPr marL="901700" lvl="2" indent="-84138">
              <a:lnSpc>
                <a:spcPct val="90000"/>
              </a:lnSpc>
              <a:spcBef>
                <a:spcPct val="20000"/>
              </a:spcBef>
              <a:buClr>
                <a:schemeClr val="bg2"/>
              </a:buClr>
              <a:buFont typeface="Arial" pitchFamily="34" charset="0"/>
              <a:buChar char="●"/>
            </a:pPr>
            <a:r>
              <a:rPr lang="en-US" sz="1600" b="1" dirty="0"/>
              <a:t>BMKC18332F4M </a:t>
            </a:r>
            <a:r>
              <a:rPr lang="en-US" altLang="zh-CN" sz="1600" dirty="0">
                <a:ea typeface="宋体" pitchFamily="2" charset="-122"/>
              </a:rPr>
              <a:t>	176 €</a:t>
            </a:r>
          </a:p>
          <a:p>
            <a:pPr marL="541338" lvl="1" indent="-180975">
              <a:lnSpc>
                <a:spcPct val="90000"/>
              </a:lnSpc>
              <a:spcBef>
                <a:spcPct val="20000"/>
              </a:spcBef>
              <a:buClr>
                <a:schemeClr val="bg2"/>
              </a:buClr>
              <a:buFont typeface="Arial" pitchFamily="34" charset="0"/>
              <a:buChar char="●"/>
            </a:pPr>
            <a:endParaRPr lang="en-US" altLang="zh-CN" sz="1600" dirty="0">
              <a:ea typeface="宋体" pitchFamily="2" charset="-122"/>
            </a:endParaRPr>
          </a:p>
          <a:p>
            <a:pPr marL="541338" lvl="1" indent="-180975">
              <a:lnSpc>
                <a:spcPct val="90000"/>
              </a:lnSpc>
              <a:spcBef>
                <a:spcPct val="20000"/>
              </a:spcBef>
              <a:buClr>
                <a:schemeClr val="bg2"/>
              </a:buClr>
              <a:buFont typeface="Arial" pitchFamily="34" charset="0"/>
              <a:buChar char="●"/>
            </a:pPr>
            <a:r>
              <a:rPr lang="en-US" altLang="zh-CN" sz="1600" dirty="0" smtClean="0">
                <a:ea typeface="宋体" pitchFamily="2" charset="-122"/>
              </a:rPr>
              <a:t>Some positive impacts not included in Onyx</a:t>
            </a:r>
          </a:p>
          <a:p>
            <a:pPr marL="998538" lvl="2" indent="-180975">
              <a:lnSpc>
                <a:spcPct val="90000"/>
              </a:lnSpc>
              <a:spcBef>
                <a:spcPct val="20000"/>
              </a:spcBef>
              <a:buClr>
                <a:schemeClr val="bg2"/>
              </a:buClr>
              <a:buFont typeface="Arial" pitchFamily="34" charset="0"/>
              <a:buChar char="●"/>
            </a:pPr>
            <a:r>
              <a:rPr lang="en-US" altLang="zh-CN" sz="1600" dirty="0" smtClean="0"/>
              <a:t>Improve project price flexibility</a:t>
            </a:r>
          </a:p>
          <a:p>
            <a:pPr marL="998538" lvl="2" indent="-180975">
              <a:lnSpc>
                <a:spcPct val="90000"/>
              </a:lnSpc>
              <a:spcBef>
                <a:spcPct val="20000"/>
              </a:spcBef>
              <a:buClr>
                <a:schemeClr val="bg2"/>
              </a:buClr>
              <a:buFont typeface="Arial" pitchFamily="34" charset="0"/>
              <a:buChar char="●"/>
            </a:pPr>
            <a:r>
              <a:rPr lang="en-US" altLang="zh-CN" sz="1600" dirty="0" smtClean="0"/>
              <a:t>Improve probability of winning bid</a:t>
            </a:r>
          </a:p>
          <a:p>
            <a:pPr marL="998538" lvl="2" indent="-180975">
              <a:lnSpc>
                <a:spcPct val="90000"/>
              </a:lnSpc>
              <a:spcBef>
                <a:spcPct val="20000"/>
              </a:spcBef>
              <a:buClr>
                <a:schemeClr val="bg2"/>
              </a:buClr>
              <a:buFont typeface="Arial" pitchFamily="34" charset="0"/>
              <a:buChar char="●"/>
            </a:pPr>
            <a:r>
              <a:rPr lang="en-US" altLang="zh-CN" sz="1600" dirty="0" smtClean="0"/>
              <a:t>Directly pull through</a:t>
            </a:r>
          </a:p>
          <a:p>
            <a:pPr lvl="2"/>
            <a:r>
              <a:rPr lang="en-US" altLang="zh-CN" sz="1400" dirty="0" smtClean="0"/>
              <a:t>  - Upstream SCS system</a:t>
            </a:r>
          </a:p>
          <a:p>
            <a:pPr lvl="2"/>
            <a:r>
              <a:rPr lang="en-US" altLang="zh-CN" sz="1400" dirty="0" smtClean="0">
                <a:ea typeface="宋体" pitchFamily="2" charset="-122"/>
              </a:rPr>
              <a:t>  - MV, LV Devices</a:t>
            </a:r>
          </a:p>
          <a:p>
            <a:pPr lvl="2"/>
            <a:r>
              <a:rPr lang="en-US" altLang="zh-CN" sz="1400" dirty="0" smtClean="0">
                <a:ea typeface="宋体" pitchFamily="2" charset="-122"/>
              </a:rPr>
              <a:t>  - Service and consultant</a:t>
            </a:r>
            <a:endParaRPr lang="en-US" altLang="zh-CN" sz="1400" dirty="0" smtClean="0"/>
          </a:p>
          <a:p>
            <a:pPr marL="998538" lvl="2" indent="-180975">
              <a:lnSpc>
                <a:spcPct val="90000"/>
              </a:lnSpc>
              <a:spcBef>
                <a:spcPct val="20000"/>
              </a:spcBef>
              <a:buClr>
                <a:schemeClr val="bg2"/>
              </a:buClr>
              <a:buFont typeface="Arial" pitchFamily="34" charset="0"/>
              <a:buChar char="●"/>
            </a:pPr>
            <a:endParaRPr lang="en-US" altLang="zh-CN" sz="1600" dirty="0">
              <a:ea typeface="宋体" pitchFamily="2" charset="-122"/>
            </a:endParaRPr>
          </a:p>
        </p:txBody>
      </p:sp>
      <p:sp>
        <p:nvSpPr>
          <p:cNvPr id="23556" name="Text Box 42"/>
          <p:cNvSpPr txBox="1">
            <a:spLocks noChangeArrowheads="1"/>
          </p:cNvSpPr>
          <p:nvPr/>
        </p:nvSpPr>
        <p:spPr bwMode="auto">
          <a:xfrm>
            <a:off x="4932363" y="1360836"/>
            <a:ext cx="3130550" cy="366713"/>
          </a:xfrm>
          <a:prstGeom prst="rect">
            <a:avLst/>
          </a:prstGeom>
          <a:noFill/>
          <a:ln w="12700">
            <a:noFill/>
            <a:miter lim="800000"/>
            <a:headEnd type="none" w="sm" len="sm"/>
            <a:tailEnd type="none" w="sm" len="sm"/>
          </a:ln>
        </p:spPr>
        <p:txBody>
          <a:bodyPr wrap="none">
            <a:spAutoFit/>
          </a:bodyPr>
          <a:lstStyle/>
          <a:p>
            <a:r>
              <a:rPr lang="en-US" altLang="zh-CN">
                <a:solidFill>
                  <a:schemeClr val="accent1"/>
                </a:solidFill>
                <a:ea typeface="宋体" pitchFamily="2" charset="-122"/>
              </a:rPr>
              <a:t>Profitability (w/o pull through)</a:t>
            </a:r>
          </a:p>
        </p:txBody>
      </p:sp>
      <p:pic>
        <p:nvPicPr>
          <p:cNvPr id="171009" name="Picture 1"/>
          <p:cNvPicPr>
            <a:picLocks noChangeAspect="1" noChangeArrowheads="1"/>
          </p:cNvPicPr>
          <p:nvPr/>
        </p:nvPicPr>
        <p:blipFill>
          <a:blip r:embed="rId3" cstate="print"/>
          <a:srcRect/>
          <a:stretch>
            <a:fillRect/>
          </a:stretch>
        </p:blipFill>
        <p:spPr bwMode="auto">
          <a:xfrm>
            <a:off x="5025008" y="2636912"/>
            <a:ext cx="4736976" cy="2792503"/>
          </a:xfrm>
          <a:prstGeom prst="rect">
            <a:avLst/>
          </a:prstGeom>
          <a:noFill/>
          <a:ln w="9525">
            <a:noFill/>
            <a:miter lim="800000"/>
            <a:headEnd/>
            <a:tailEnd/>
          </a:ln>
        </p:spPr>
      </p:pic>
      <p:pic>
        <p:nvPicPr>
          <p:cNvPr id="171010" name="Picture 2"/>
          <p:cNvPicPr>
            <a:picLocks noChangeAspect="1" noChangeArrowheads="1"/>
          </p:cNvPicPr>
          <p:nvPr/>
        </p:nvPicPr>
        <p:blipFill>
          <a:blip r:embed="rId4" cstate="print"/>
          <a:srcRect/>
          <a:stretch>
            <a:fillRect/>
          </a:stretch>
        </p:blipFill>
        <p:spPr bwMode="auto">
          <a:xfrm>
            <a:off x="5025008" y="1939834"/>
            <a:ext cx="4752528" cy="3173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Project Risks</a:t>
            </a:r>
          </a:p>
        </p:txBody>
      </p:sp>
      <p:sp>
        <p:nvSpPr>
          <p:cNvPr id="24579" name="Rectangle 4"/>
          <p:cNvSpPr>
            <a:spLocks noChangeArrowheads="1"/>
          </p:cNvSpPr>
          <p:nvPr/>
        </p:nvSpPr>
        <p:spPr bwMode="auto">
          <a:xfrm>
            <a:off x="468313" y="1052512"/>
            <a:ext cx="8733159" cy="5544839"/>
          </a:xfrm>
          <a:prstGeom prst="rect">
            <a:avLst/>
          </a:prstGeom>
          <a:noFill/>
          <a:ln w="9525">
            <a:noFill/>
            <a:miter lim="800000"/>
            <a:headEnd/>
            <a:tailEnd/>
          </a:ln>
        </p:spPr>
        <p:txBody>
          <a:bodyPr lIns="0" tIns="0" rIns="18000" bIns="10800"/>
          <a:lstStyle/>
          <a:p>
            <a:pPr marL="541338" lvl="1" indent="-180975">
              <a:spcBef>
                <a:spcPct val="20000"/>
              </a:spcBef>
              <a:buClr>
                <a:schemeClr val="bg2"/>
              </a:buClr>
              <a:buFont typeface="Arial" pitchFamily="34" charset="0"/>
              <a:buChar char="●"/>
            </a:pPr>
            <a:endParaRPr lang="en-US" altLang="zh-CN" sz="1600" dirty="0">
              <a:ea typeface="宋体" pitchFamily="2" charset="-122"/>
            </a:endParaRPr>
          </a:p>
          <a:p>
            <a:pPr marL="541338" lvl="1" indent="-180975">
              <a:spcBef>
                <a:spcPct val="20000"/>
              </a:spcBef>
              <a:buClr>
                <a:schemeClr val="bg2"/>
              </a:buClr>
              <a:buFont typeface="Arial" pitchFamily="34" charset="0"/>
              <a:buChar char="●"/>
            </a:pPr>
            <a:r>
              <a:rPr lang="en-US" altLang="zh-CN" sz="1600" dirty="0">
                <a:ea typeface="宋体" pitchFamily="2" charset="-122"/>
              </a:rPr>
              <a:t>[</a:t>
            </a:r>
            <a:r>
              <a:rPr lang="en-US" altLang="zh-CN" sz="1600" b="1" dirty="0">
                <a:solidFill>
                  <a:srgbClr val="FF0000"/>
                </a:solidFill>
                <a:ea typeface="宋体" pitchFamily="2" charset="-122"/>
              </a:rPr>
              <a:t>High</a:t>
            </a:r>
            <a:r>
              <a:rPr lang="en-US" altLang="zh-CN" sz="1600" dirty="0">
                <a:ea typeface="宋体" pitchFamily="2" charset="-122"/>
              </a:rPr>
              <a:t>] Tight schedule for TTM (CSP project bid timeline)</a:t>
            </a:r>
          </a:p>
          <a:p>
            <a:pPr marL="901700" lvl="2" indent="-84138">
              <a:spcBef>
                <a:spcPct val="20000"/>
              </a:spcBef>
              <a:buClr>
                <a:schemeClr val="bg2"/>
              </a:buClr>
              <a:buFont typeface="Wingdings" pitchFamily="2" charset="2"/>
              <a:buChar char="ð"/>
            </a:pPr>
            <a:r>
              <a:rPr lang="en-US" altLang="zh-CN" sz="1600" dirty="0">
                <a:ea typeface="宋体" pitchFamily="2" charset="-122"/>
              </a:rPr>
              <a:t>Clear scope (CSP only for PMP M80)</a:t>
            </a:r>
          </a:p>
          <a:p>
            <a:pPr marL="901700" lvl="2" indent="-84138">
              <a:spcBef>
                <a:spcPct val="20000"/>
              </a:spcBef>
              <a:buClr>
                <a:schemeClr val="bg2"/>
              </a:buClr>
              <a:buFont typeface="Wingdings" pitchFamily="2" charset="2"/>
              <a:buChar char="ð"/>
            </a:pPr>
            <a:r>
              <a:rPr lang="en-US" altLang="zh-CN" sz="1600" dirty="0">
                <a:ea typeface="宋体" pitchFamily="2" charset="-122"/>
                <a:sym typeface="Wingdings" pitchFamily="2" charset="2"/>
              </a:rPr>
              <a:t>Maximum reuse  and just enough (OTM architecture, developed products/modules)</a:t>
            </a:r>
          </a:p>
          <a:p>
            <a:pPr marL="901700" lvl="2" indent="-84138">
              <a:spcBef>
                <a:spcPct val="20000"/>
              </a:spcBef>
              <a:buClr>
                <a:schemeClr val="bg2"/>
              </a:buClr>
              <a:buFont typeface="Wingdings" pitchFamily="2" charset="2"/>
              <a:buChar char="ð"/>
            </a:pPr>
            <a:r>
              <a:rPr lang="en-US" altLang="zh-CN" sz="1600" dirty="0">
                <a:ea typeface="宋体" pitchFamily="2" charset="-122"/>
                <a:sym typeface="Wingdings" pitchFamily="2" charset="2"/>
              </a:rPr>
              <a:t>Good sync inside and outside project </a:t>
            </a:r>
            <a:endParaRPr lang="en-US" altLang="zh-CN" sz="1600" dirty="0">
              <a:ea typeface="宋体" pitchFamily="2" charset="-122"/>
            </a:endParaRPr>
          </a:p>
          <a:p>
            <a:pPr marL="541338" lvl="1" indent="-180975">
              <a:spcBef>
                <a:spcPct val="20000"/>
              </a:spcBef>
              <a:buClr>
                <a:schemeClr val="bg2"/>
              </a:buClr>
              <a:buFont typeface="Arial" pitchFamily="34" charset="0"/>
              <a:buChar char="●"/>
            </a:pPr>
            <a:r>
              <a:rPr lang="en-US" altLang="zh-CN" sz="1600" dirty="0">
                <a:ea typeface="宋体" pitchFamily="2" charset="-122"/>
              </a:rPr>
              <a:t>[</a:t>
            </a:r>
            <a:r>
              <a:rPr lang="en-US" altLang="zh-CN" sz="1600" b="1" dirty="0">
                <a:solidFill>
                  <a:srgbClr val="FF0000"/>
                </a:solidFill>
                <a:ea typeface="宋体" pitchFamily="2" charset="-122"/>
              </a:rPr>
              <a:t>High</a:t>
            </a:r>
            <a:r>
              <a:rPr lang="en-US" altLang="zh-CN" sz="1600" dirty="0">
                <a:ea typeface="宋体" pitchFamily="2" charset="-122"/>
              </a:rPr>
              <a:t>] SW resource availability </a:t>
            </a:r>
          </a:p>
          <a:p>
            <a:pPr marL="901700" lvl="2" indent="-84138">
              <a:spcBef>
                <a:spcPct val="20000"/>
              </a:spcBef>
              <a:buClr>
                <a:schemeClr val="bg2"/>
              </a:buClr>
              <a:buFont typeface="Wingdings" pitchFamily="2" charset="2"/>
              <a:buChar char="ð"/>
            </a:pPr>
            <a:r>
              <a:rPr lang="en-US" altLang="zh-CN" sz="1600" dirty="0">
                <a:ea typeface="宋体" pitchFamily="2" charset="-122"/>
              </a:rPr>
              <a:t>Define a good scenario to consider constrains from M580 &amp; Momentum unity project</a:t>
            </a:r>
          </a:p>
          <a:p>
            <a:pPr marL="901700" lvl="2" indent="-84138">
              <a:spcBef>
                <a:spcPct val="20000"/>
              </a:spcBef>
              <a:buClr>
                <a:schemeClr val="bg2"/>
              </a:buClr>
            </a:pPr>
            <a:r>
              <a:rPr lang="en-US" altLang="zh-CN" sz="1600" dirty="0">
                <a:ea typeface="宋体" pitchFamily="2" charset="-122"/>
              </a:rPr>
              <a:t>   (Unity V8.1 or V9</a:t>
            </a:r>
            <a:r>
              <a:rPr lang="en-US" altLang="zh-CN" sz="1600" dirty="0" smtClean="0">
                <a:ea typeface="宋体" pitchFamily="2" charset="-122"/>
              </a:rPr>
              <a:t>?)</a:t>
            </a:r>
            <a:endParaRPr lang="en-US" altLang="zh-CN" sz="1600" dirty="0">
              <a:ea typeface="宋体" pitchFamily="2" charset="-122"/>
            </a:endParaRPr>
          </a:p>
          <a:p>
            <a:pPr marL="541338" lvl="1" indent="-180975">
              <a:spcBef>
                <a:spcPct val="20000"/>
              </a:spcBef>
              <a:buClr>
                <a:schemeClr val="bg2"/>
              </a:buClr>
              <a:buFont typeface="Arial" pitchFamily="34" charset="0"/>
              <a:buChar char="●"/>
            </a:pPr>
            <a:r>
              <a:rPr lang="en-US" altLang="zh-CN" sz="1600" dirty="0">
                <a:ea typeface="宋体" pitchFamily="2" charset="-122"/>
              </a:rPr>
              <a:t>[</a:t>
            </a:r>
            <a:r>
              <a:rPr lang="en-US" altLang="zh-CN" sz="1600" b="1" dirty="0">
                <a:solidFill>
                  <a:srgbClr val="FFCC00"/>
                </a:solidFill>
                <a:ea typeface="宋体" pitchFamily="2" charset="-122"/>
              </a:rPr>
              <a:t>Medium</a:t>
            </a:r>
            <a:r>
              <a:rPr lang="en-US" altLang="zh-CN" sz="1600" dirty="0">
                <a:ea typeface="宋体" pitchFamily="2" charset="-122"/>
              </a:rPr>
              <a:t>] </a:t>
            </a:r>
            <a:r>
              <a:rPr lang="en-US" altLang="zh-CN" sz="1600" dirty="0" smtClean="0">
                <a:ea typeface="宋体" pitchFamily="2" charset="-122"/>
              </a:rPr>
              <a:t>Platform/common </a:t>
            </a:r>
            <a:r>
              <a:rPr lang="en-US" altLang="zh-CN" sz="1600" dirty="0">
                <a:ea typeface="宋体" pitchFamily="2" charset="-122"/>
              </a:rPr>
              <a:t>firmware strong related with Momentum unity/M580 </a:t>
            </a:r>
          </a:p>
          <a:p>
            <a:pPr marL="901700" lvl="2" indent="-84138">
              <a:spcBef>
                <a:spcPct val="20000"/>
              </a:spcBef>
              <a:buClr>
                <a:schemeClr val="bg2"/>
              </a:buClr>
              <a:buFont typeface="Wingdings"/>
              <a:buChar char="ð"/>
            </a:pPr>
            <a:r>
              <a:rPr lang="en-US" altLang="zh-CN" sz="1600" dirty="0" smtClean="0">
                <a:ea typeface="宋体" pitchFamily="2" charset="-122"/>
              </a:rPr>
              <a:t>Define firmware development  strategy and SCM plan</a:t>
            </a:r>
          </a:p>
          <a:p>
            <a:pPr marL="901700" lvl="2" indent="-84138">
              <a:spcBef>
                <a:spcPct val="20000"/>
              </a:spcBef>
              <a:buClr>
                <a:schemeClr val="bg2"/>
              </a:buClr>
              <a:buFont typeface="Wingdings"/>
              <a:buChar char="ð"/>
            </a:pPr>
            <a:r>
              <a:rPr lang="en-US" altLang="zh-CN" sz="1600" dirty="0" smtClean="0">
                <a:ea typeface="宋体" pitchFamily="2" charset="-122"/>
              </a:rPr>
              <a:t>Keep closely sync with Momentum unity/M580 </a:t>
            </a:r>
            <a:endParaRPr lang="en-US" altLang="zh-CN" sz="1600" dirty="0">
              <a:ea typeface="宋体" pitchFamily="2" charset="-122"/>
            </a:endParaRPr>
          </a:p>
          <a:p>
            <a:pPr marL="541338" lvl="1" indent="-180975">
              <a:spcBef>
                <a:spcPct val="20000"/>
              </a:spcBef>
              <a:buClr>
                <a:schemeClr val="bg2"/>
              </a:buClr>
              <a:buFont typeface="Arial" pitchFamily="34" charset="0"/>
              <a:buChar char="●"/>
            </a:pPr>
            <a:r>
              <a:rPr lang="en-US" altLang="zh-CN" sz="1600" dirty="0">
                <a:ea typeface="宋体" pitchFamily="2" charset="-122"/>
              </a:rPr>
              <a:t>[</a:t>
            </a:r>
            <a:r>
              <a:rPr lang="en-US" altLang="zh-CN" sz="1600" b="1" dirty="0">
                <a:solidFill>
                  <a:srgbClr val="FFCC00"/>
                </a:solidFill>
                <a:ea typeface="宋体" pitchFamily="2" charset="-122"/>
              </a:rPr>
              <a:t>Medium</a:t>
            </a:r>
            <a:r>
              <a:rPr lang="en-US" altLang="zh-CN" sz="1600" dirty="0">
                <a:ea typeface="宋体" pitchFamily="2" charset="-122"/>
              </a:rPr>
              <a:t>] SW &amp; FW sync due to limited knowledge on system</a:t>
            </a:r>
          </a:p>
          <a:p>
            <a:pPr marL="901700" lvl="2" indent="-84138">
              <a:spcBef>
                <a:spcPct val="20000"/>
              </a:spcBef>
              <a:buClr>
                <a:schemeClr val="bg2"/>
              </a:buClr>
              <a:buFont typeface="Wingdings" pitchFamily="2" charset="2"/>
              <a:buChar char="ð"/>
            </a:pPr>
            <a:r>
              <a:rPr lang="en-US" altLang="zh-CN" sz="1600" dirty="0">
                <a:ea typeface="宋体" pitchFamily="2" charset="-122"/>
              </a:rPr>
              <a:t>Assign a system arch for facilitating SW &amp; FW </a:t>
            </a:r>
            <a:r>
              <a:rPr lang="en-US" altLang="zh-CN" sz="1600" dirty="0" smtClean="0">
                <a:ea typeface="宋体" pitchFamily="2" charset="-122"/>
              </a:rPr>
              <a:t>sync</a:t>
            </a:r>
          </a:p>
          <a:p>
            <a:pPr marL="541338" lvl="1" indent="-180975">
              <a:spcBef>
                <a:spcPct val="20000"/>
              </a:spcBef>
              <a:buClr>
                <a:schemeClr val="bg2"/>
              </a:buClr>
              <a:buFont typeface="Arial" pitchFamily="34" charset="0"/>
              <a:buChar char="●"/>
            </a:pPr>
            <a:r>
              <a:rPr lang="en-US" altLang="zh-CN" sz="1600" dirty="0" smtClean="0">
                <a:ea typeface="宋体" pitchFamily="2" charset="-122"/>
              </a:rPr>
              <a:t>[</a:t>
            </a:r>
            <a:r>
              <a:rPr lang="en-US" altLang="zh-CN" sz="1600" b="1" dirty="0" smtClean="0">
                <a:solidFill>
                  <a:srgbClr val="FFCC00"/>
                </a:solidFill>
                <a:ea typeface="宋体" pitchFamily="2" charset="-122"/>
              </a:rPr>
              <a:t>Medium</a:t>
            </a:r>
            <a:r>
              <a:rPr lang="en-US" altLang="zh-CN" sz="1600" dirty="0" smtClean="0">
                <a:ea typeface="宋体" pitchFamily="2" charset="-122"/>
              </a:rPr>
              <a:t>] FG MFG plant is assumed in WPF and most supplier in China, if choose SEMB or </a:t>
            </a:r>
            <a:r>
              <a:rPr lang="en-US" altLang="zh-CN" sz="1600" dirty="0" err="1" smtClean="0">
                <a:ea typeface="宋体" pitchFamily="2" charset="-122"/>
              </a:rPr>
              <a:t>Carros</a:t>
            </a:r>
            <a:r>
              <a:rPr lang="en-US" altLang="zh-CN" sz="1600" dirty="0" smtClean="0">
                <a:ea typeface="宋体" pitchFamily="2" charset="-122"/>
              </a:rPr>
              <a:t> will impact  VA, CL2 and COGS increasing</a:t>
            </a:r>
          </a:p>
          <a:p>
            <a:pPr marL="901700" lvl="2" indent="-84138">
              <a:spcBef>
                <a:spcPct val="20000"/>
              </a:spcBef>
              <a:buClr>
                <a:schemeClr val="bg2"/>
              </a:buClr>
              <a:buFont typeface="Wingdings" pitchFamily="2" charset="2"/>
              <a:buChar char="ð"/>
            </a:pPr>
            <a:r>
              <a:rPr lang="en-US" altLang="zh-CN" sz="1600" dirty="0" smtClean="0">
                <a:ea typeface="宋体" pitchFamily="2" charset="-122"/>
              </a:rPr>
              <a:t>Define Indus strategy as early during Eric’s visit to AOCC</a:t>
            </a:r>
          </a:p>
          <a:p>
            <a:pPr marL="901700" lvl="2" indent="-84138">
              <a:spcBef>
                <a:spcPct val="20000"/>
              </a:spcBef>
              <a:buClr>
                <a:schemeClr val="bg2"/>
              </a:buClr>
              <a:buFont typeface="Wingdings" pitchFamily="2" charset="2"/>
              <a:buChar char="ð"/>
            </a:pPr>
            <a:endParaRPr lang="en-US" altLang="zh-CN" sz="1600" dirty="0">
              <a:ea typeface="宋体" pitchFamily="2" charset="-122"/>
            </a:endParaRPr>
          </a:p>
          <a:p>
            <a:pPr marL="541338" lvl="1" indent="-180975">
              <a:spcBef>
                <a:spcPct val="20000"/>
              </a:spcBef>
              <a:buClr>
                <a:schemeClr val="bg2"/>
              </a:buClr>
              <a:buFont typeface="Wingdings" pitchFamily="2" charset="2"/>
              <a:buChar char="ð"/>
            </a:pPr>
            <a:endParaRPr lang="en-US" altLang="zh-CN" sz="1600" dirty="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Next Steps</a:t>
            </a:r>
          </a:p>
        </p:txBody>
      </p:sp>
      <p:sp>
        <p:nvSpPr>
          <p:cNvPr id="24579" name="Rectangle 4"/>
          <p:cNvSpPr>
            <a:spLocks noChangeArrowheads="1"/>
          </p:cNvSpPr>
          <p:nvPr/>
        </p:nvSpPr>
        <p:spPr bwMode="auto">
          <a:xfrm>
            <a:off x="468313" y="1052513"/>
            <a:ext cx="8805862" cy="4525962"/>
          </a:xfrm>
          <a:prstGeom prst="rect">
            <a:avLst/>
          </a:prstGeom>
          <a:noFill/>
          <a:ln w="9525">
            <a:noFill/>
            <a:miter lim="800000"/>
            <a:headEnd/>
            <a:tailEnd/>
          </a:ln>
        </p:spPr>
        <p:txBody>
          <a:bodyPr lIns="0" tIns="0" rIns="18000" bIns="10800"/>
          <a:lstStyle/>
          <a:p>
            <a:pPr marL="541338" lvl="1" indent="-180975">
              <a:spcBef>
                <a:spcPct val="20000"/>
              </a:spcBef>
              <a:buClr>
                <a:schemeClr val="bg2"/>
              </a:buClr>
              <a:buFont typeface="Arial" pitchFamily="34" charset="0"/>
              <a:buChar char="●"/>
            </a:pPr>
            <a:endParaRPr lang="en-US" altLang="zh-CN" sz="1600" dirty="0">
              <a:ea typeface="宋体" pitchFamily="2" charset="-122"/>
            </a:endParaRPr>
          </a:p>
          <a:p>
            <a:pPr marL="541338" lvl="1" indent="-180975">
              <a:spcBef>
                <a:spcPct val="20000"/>
              </a:spcBef>
              <a:buClr>
                <a:schemeClr val="bg2"/>
              </a:buClr>
              <a:buFont typeface="Arial" pitchFamily="34" charset="0"/>
              <a:buChar char="●"/>
            </a:pPr>
            <a:r>
              <a:rPr lang="en-US" altLang="zh-CN" sz="2000" dirty="0" smtClean="0">
                <a:ea typeface="宋体" pitchFamily="2" charset="-122"/>
              </a:rPr>
              <a:t>SW/FW development scenario definition </a:t>
            </a:r>
          </a:p>
          <a:p>
            <a:pPr marL="541338" lvl="1" indent="-180975">
              <a:spcBef>
                <a:spcPct val="20000"/>
              </a:spcBef>
              <a:buClr>
                <a:schemeClr val="bg2"/>
              </a:buClr>
              <a:buFont typeface="Arial" pitchFamily="34" charset="0"/>
              <a:buChar char="●"/>
            </a:pPr>
            <a:r>
              <a:rPr lang="en-US" altLang="zh-CN" sz="2000" dirty="0" smtClean="0">
                <a:ea typeface="宋体" pitchFamily="2" charset="-122"/>
              </a:rPr>
              <a:t>OR analyze </a:t>
            </a:r>
          </a:p>
          <a:p>
            <a:pPr marL="541338" lvl="1" indent="-180975">
              <a:spcBef>
                <a:spcPct val="20000"/>
              </a:spcBef>
              <a:buClr>
                <a:schemeClr val="bg2"/>
              </a:buClr>
              <a:buFont typeface="Arial" pitchFamily="34" charset="0"/>
              <a:buChar char="●"/>
            </a:pPr>
            <a:r>
              <a:rPr lang="en-US" altLang="zh-CN" sz="2000" dirty="0" smtClean="0">
                <a:ea typeface="宋体" pitchFamily="2" charset="-122"/>
              </a:rPr>
              <a:t>Key point list and following before SELECT</a:t>
            </a:r>
          </a:p>
          <a:p>
            <a:pPr marL="998538" lvl="2" indent="-180975">
              <a:spcBef>
                <a:spcPct val="20000"/>
              </a:spcBef>
              <a:buClr>
                <a:schemeClr val="bg2"/>
              </a:buClr>
              <a:buFont typeface="Arial" pitchFamily="34" charset="0"/>
              <a:buChar char="●"/>
            </a:pPr>
            <a:r>
              <a:rPr lang="en-US" altLang="zh-CN" dirty="0" smtClean="0">
                <a:ea typeface="宋体" pitchFamily="2" charset="-122"/>
              </a:rPr>
              <a:t>[MKT] CSP project pipeline</a:t>
            </a:r>
          </a:p>
          <a:p>
            <a:pPr marL="998538" lvl="2" indent="-180975">
              <a:spcBef>
                <a:spcPct val="20000"/>
              </a:spcBef>
              <a:buClr>
                <a:schemeClr val="bg2"/>
              </a:buClr>
              <a:buFont typeface="Arial" pitchFamily="34" charset="0"/>
              <a:buChar char="●"/>
            </a:pPr>
            <a:r>
              <a:rPr lang="en-US" altLang="zh-CN" dirty="0" smtClean="0">
                <a:ea typeface="宋体" pitchFamily="2" charset="-122"/>
              </a:rPr>
              <a:t>[MKT] Software requirements – customer view</a:t>
            </a:r>
          </a:p>
          <a:p>
            <a:pPr marL="998538" lvl="2" indent="-180975">
              <a:spcBef>
                <a:spcPct val="20000"/>
              </a:spcBef>
              <a:buClr>
                <a:schemeClr val="bg2"/>
              </a:buClr>
              <a:buFont typeface="Arial" pitchFamily="34" charset="0"/>
              <a:buChar char="●"/>
            </a:pPr>
            <a:r>
              <a:rPr lang="en-US" altLang="zh-CN" dirty="0" smtClean="0">
                <a:ea typeface="宋体" pitchFamily="2" charset="-122"/>
              </a:rPr>
              <a:t>[R&amp;D] Performance – system view</a:t>
            </a:r>
          </a:p>
          <a:p>
            <a:pPr marL="998538" lvl="2" indent="-180975">
              <a:spcBef>
                <a:spcPct val="20000"/>
              </a:spcBef>
              <a:buClr>
                <a:schemeClr val="bg2"/>
              </a:buClr>
              <a:buFont typeface="Arial" pitchFamily="34" charset="0"/>
              <a:buChar char="●"/>
            </a:pPr>
            <a:r>
              <a:rPr lang="en-US" altLang="zh-CN" dirty="0" smtClean="0">
                <a:ea typeface="宋体" pitchFamily="2" charset="-122"/>
              </a:rPr>
              <a:t>[R&amp;D] HSC implementation – function, cost and performance view </a:t>
            </a:r>
          </a:p>
          <a:p>
            <a:pPr marL="998538" lvl="2" indent="-180975">
              <a:spcBef>
                <a:spcPct val="20000"/>
              </a:spcBef>
              <a:buClr>
                <a:schemeClr val="bg2"/>
              </a:buClr>
              <a:buFont typeface="Arial" pitchFamily="34" charset="0"/>
              <a:buChar char="●"/>
            </a:pPr>
            <a:r>
              <a:rPr lang="en-US" altLang="zh-CN" dirty="0" smtClean="0">
                <a:ea typeface="宋体" pitchFamily="2" charset="-122"/>
              </a:rPr>
              <a:t>[PJT/R&amp;D] MSU(massive software upgrade) feasibility</a:t>
            </a:r>
          </a:p>
          <a:p>
            <a:pPr marL="998538" lvl="2" indent="-180975">
              <a:spcBef>
                <a:spcPct val="20000"/>
              </a:spcBef>
              <a:buClr>
                <a:schemeClr val="bg2"/>
              </a:buClr>
              <a:buFont typeface="Arial" pitchFamily="34" charset="0"/>
              <a:buChar char="●"/>
            </a:pPr>
            <a:r>
              <a:rPr lang="en-US" altLang="zh-CN" dirty="0" smtClean="0">
                <a:ea typeface="宋体" pitchFamily="2" charset="-122"/>
              </a:rPr>
              <a:t>[R&amp;D] Cyber security impact</a:t>
            </a:r>
          </a:p>
          <a:p>
            <a:pPr marL="998538" lvl="2" indent="-180975">
              <a:spcBef>
                <a:spcPct val="20000"/>
              </a:spcBef>
              <a:buClr>
                <a:schemeClr val="bg2"/>
              </a:buClr>
              <a:buFont typeface="Arial" pitchFamily="34" charset="0"/>
              <a:buChar char="●"/>
            </a:pPr>
            <a:r>
              <a:rPr lang="en-US" altLang="zh-CN" dirty="0" smtClean="0">
                <a:ea typeface="宋体" pitchFamily="2" charset="-122"/>
              </a:rPr>
              <a:t>[R&amp;D] Triangle vents evaluation on soft tooling</a:t>
            </a:r>
          </a:p>
          <a:p>
            <a:pPr marL="998538" lvl="2" indent="-180975">
              <a:spcBef>
                <a:spcPct val="20000"/>
              </a:spcBef>
              <a:buClr>
                <a:schemeClr val="bg2"/>
              </a:buClr>
              <a:buFont typeface="Arial" pitchFamily="34" charset="0"/>
              <a:buChar char="●"/>
            </a:pPr>
            <a:r>
              <a:rPr lang="en-US" altLang="zh-CN" dirty="0" smtClean="0">
                <a:ea typeface="宋体" pitchFamily="2" charset="-122"/>
              </a:rPr>
              <a:t>[Indus] Industrialization/manufacturing scenario</a:t>
            </a:r>
          </a:p>
          <a:p>
            <a:pPr marL="541338" lvl="1" indent="-180975">
              <a:spcBef>
                <a:spcPct val="20000"/>
              </a:spcBef>
              <a:buClr>
                <a:schemeClr val="bg2"/>
              </a:buClr>
              <a:buFont typeface="Arial" pitchFamily="34" charset="0"/>
              <a:buChar char="●"/>
            </a:pPr>
            <a:r>
              <a:rPr lang="en-US" altLang="zh-CN" sz="2000" dirty="0" smtClean="0">
                <a:ea typeface="宋体" pitchFamily="2" charset="-122"/>
              </a:rPr>
              <a:t>PCO update</a:t>
            </a:r>
          </a:p>
          <a:p>
            <a:pPr marL="541338" lvl="1" indent="-180975">
              <a:spcBef>
                <a:spcPct val="20000"/>
              </a:spcBef>
              <a:buClr>
                <a:schemeClr val="bg2"/>
              </a:buClr>
              <a:buFont typeface="Arial" pitchFamily="34" charset="0"/>
              <a:buChar char="●"/>
            </a:pPr>
            <a:r>
              <a:rPr lang="en-US" altLang="zh-CN" sz="2000" dirty="0" smtClean="0">
                <a:ea typeface="宋体" pitchFamily="2" charset="-122"/>
              </a:rPr>
              <a:t>PS kick off</a:t>
            </a:r>
            <a:endParaRPr lang="en-US" altLang="zh-CN" sz="2000" dirty="0">
              <a:ea typeface="宋体" pitchFamily="2" charset="-122"/>
            </a:endParaRPr>
          </a:p>
          <a:p>
            <a:pPr marL="541338" lvl="1" indent="-180975">
              <a:spcBef>
                <a:spcPct val="20000"/>
              </a:spcBef>
              <a:buClr>
                <a:schemeClr val="bg2"/>
              </a:buClr>
              <a:buFont typeface="Arial" pitchFamily="34" charset="0"/>
              <a:buChar char="●"/>
            </a:pPr>
            <a:endParaRPr lang="en-US" altLang="zh-CN" sz="1600" dirty="0">
              <a:ea typeface="宋体" pitchFamily="2" charset="-122"/>
            </a:endParaRPr>
          </a:p>
          <a:p>
            <a:pPr marL="541338" lvl="1" indent="-180975">
              <a:spcBef>
                <a:spcPct val="20000"/>
              </a:spcBef>
              <a:buClr>
                <a:schemeClr val="bg2"/>
              </a:buClr>
              <a:buFont typeface="Wingdings" pitchFamily="2" charset="2"/>
              <a:buChar char="ð"/>
            </a:pPr>
            <a:endParaRPr lang="en-US" altLang="zh-CN" sz="1600" dirty="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CPU FW Arch </a:t>
            </a:r>
          </a:p>
        </p:txBody>
      </p:sp>
      <p:graphicFrame>
        <p:nvGraphicFramePr>
          <p:cNvPr id="201730" name="Object 4"/>
          <p:cNvGraphicFramePr>
            <a:graphicFrameLocks noChangeAspect="1"/>
          </p:cNvGraphicFramePr>
          <p:nvPr/>
        </p:nvGraphicFramePr>
        <p:xfrm>
          <a:off x="848544" y="1258565"/>
          <a:ext cx="8328442" cy="4834731"/>
        </p:xfrm>
        <a:graphic>
          <a:graphicData uri="http://schemas.openxmlformats.org/presentationml/2006/ole">
            <p:oleObj spid="_x0000_s201730" name="Visio" r:id="rId4" imgW="7879878" imgH="4573839" progId="Visio.Drawing.11">
              <p:embed/>
            </p:oleObj>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ETH Service</a:t>
            </a:r>
          </a:p>
        </p:txBody>
      </p:sp>
      <p:pic>
        <p:nvPicPr>
          <p:cNvPr id="240641" name="Picture 1"/>
          <p:cNvPicPr>
            <a:picLocks noChangeAspect="1" noChangeArrowheads="1"/>
          </p:cNvPicPr>
          <p:nvPr/>
        </p:nvPicPr>
        <p:blipFill>
          <a:blip r:embed="rId3" cstate="print"/>
          <a:srcRect/>
          <a:stretch>
            <a:fillRect/>
          </a:stretch>
        </p:blipFill>
        <p:spPr bwMode="auto">
          <a:xfrm>
            <a:off x="272480" y="1484784"/>
            <a:ext cx="9373199" cy="353603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19100" y="620713"/>
            <a:ext cx="8969375" cy="4392612"/>
          </a:xfrm>
          <a:prstGeom prst="rect">
            <a:avLst/>
          </a:prstGeom>
          <a:noFill/>
          <a:ln w="9525">
            <a:noFill/>
            <a:miter lim="800000"/>
            <a:headEnd/>
            <a:tailEnd/>
          </a:ln>
        </p:spPr>
        <p:txBody>
          <a:bodyPr lIns="0" tIns="0" rIns="18000" bIns="10800" anchor="ctr" anchorCtr="1"/>
          <a:lstStyle/>
          <a:p>
            <a:pPr marL="180975" indent="-180975" algn="ctr">
              <a:spcBef>
                <a:spcPct val="20000"/>
              </a:spcBef>
              <a:buClr>
                <a:schemeClr val="accent1"/>
              </a:buClr>
              <a:buFont typeface="Arial" pitchFamily="34" charset="0"/>
              <a:buNone/>
            </a:pPr>
            <a:r>
              <a:rPr lang="en-US" altLang="zh-CN" sz="6000">
                <a:solidFill>
                  <a:schemeClr val="bg1"/>
                </a:solidFill>
                <a:ea typeface="宋体" pitchFamily="2" charset="-122"/>
              </a:rPr>
              <a:t>Decision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0" name="Group 2"/>
          <p:cNvGraphicFramePr>
            <a:graphicFrameLocks noGrp="1"/>
          </p:cNvGraphicFramePr>
          <p:nvPr/>
        </p:nvGraphicFramePr>
        <p:xfrm>
          <a:off x="610527" y="1484313"/>
          <a:ext cx="8354748" cy="1946848"/>
        </p:xfrm>
        <a:graphic>
          <a:graphicData uri="http://schemas.openxmlformats.org/drawingml/2006/table">
            <a:tbl>
              <a:tblPr/>
              <a:tblGrid>
                <a:gridCol w="1482460"/>
                <a:gridCol w="1542653"/>
                <a:gridCol w="5329635"/>
              </a:tblGrid>
              <a:tr h="287338">
                <a:tc>
                  <a:txBody>
                    <a:bodyPr/>
                    <a:lstStyle/>
                    <a:p>
                      <a:pPr marL="0" marR="0" lvl="0" indent="0" algn="ctr" defTabSz="7747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200" b="1" i="0" u="none" strike="noStrike" cap="none" normalizeH="0" baseline="0" dirty="0" smtClean="0">
                          <a:ln>
                            <a:noFill/>
                          </a:ln>
                          <a:solidFill>
                            <a:schemeClr val="bg1"/>
                          </a:solidFill>
                          <a:effectLst/>
                          <a:latin typeface="Arial" pitchFamily="34" charset="0"/>
                          <a:ea typeface="宋体" pitchFamily="2" charset="-122"/>
                        </a:rPr>
                        <a:t>Risk assessment of the stage gate</a:t>
                      </a:r>
                    </a:p>
                  </a:txBody>
                  <a:tcPr marL="97500" marR="97500" marT="46800" marB="4680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7747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200" b="1" i="0" u="none" strike="noStrike" cap="none" normalizeH="0" baseline="0" smtClean="0">
                          <a:ln>
                            <a:noFill/>
                          </a:ln>
                          <a:solidFill>
                            <a:schemeClr val="bg1"/>
                          </a:solidFill>
                          <a:effectLst/>
                          <a:latin typeface="Arial" pitchFamily="34" charset="0"/>
                          <a:ea typeface="宋体" pitchFamily="2" charset="-122"/>
                        </a:rPr>
                        <a:t>% of progress of the deliverables</a:t>
                      </a:r>
                    </a:p>
                  </a:txBody>
                  <a:tcPr marL="99060" marR="9906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7747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200" b="1" i="0" u="none" strike="noStrike" cap="none" normalizeH="0" baseline="0" smtClean="0">
                          <a:ln>
                            <a:noFill/>
                          </a:ln>
                          <a:solidFill>
                            <a:schemeClr val="bg1"/>
                          </a:solidFill>
                          <a:effectLst/>
                          <a:latin typeface="Arial" pitchFamily="34" charset="0"/>
                          <a:ea typeface="宋体" pitchFamily="2" charset="-122"/>
                        </a:rPr>
                        <a:t>General comments</a:t>
                      </a:r>
                      <a:endParaRPr kumimoji="0" lang="en-US" altLang="zh-CN" sz="800" b="0" i="0" u="none" strike="noStrike" cap="none" normalizeH="0" baseline="0" smtClean="0">
                        <a:ln>
                          <a:noFill/>
                        </a:ln>
                        <a:solidFill>
                          <a:schemeClr val="bg1"/>
                        </a:solidFill>
                        <a:effectLst/>
                        <a:latin typeface="Arial" pitchFamily="34" charset="0"/>
                        <a:ea typeface="宋体" pitchFamily="2" charset="-122"/>
                      </a:endParaRPr>
                    </a:p>
                  </a:txBody>
                  <a:tcPr marL="99060" marR="9906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r>
              <a:tr h="1487488">
                <a:tc>
                  <a:txBody>
                    <a:bodyPr/>
                    <a:lstStyle/>
                    <a:p>
                      <a:pPr marL="0" marR="0" lvl="0" indent="0" algn="l" defTabSz="774700" rtl="0" eaLnBrk="1" fontAlgn="base" latinLnBrk="0" hangingPunct="1">
                        <a:lnSpc>
                          <a:spcPct val="100000"/>
                        </a:lnSpc>
                        <a:spcBef>
                          <a:spcPct val="20000"/>
                        </a:spcBef>
                        <a:spcAft>
                          <a:spcPct val="0"/>
                        </a:spcAft>
                        <a:buClr>
                          <a:schemeClr val="accent1"/>
                        </a:buClr>
                        <a:buSzTx/>
                        <a:buFont typeface="Arial" pitchFamily="34" charset="0"/>
                        <a:buNone/>
                        <a:tabLst/>
                      </a:pP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97500" marR="97500" marT="46800" marB="46800"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774700" rtl="0" eaLnBrk="1" fontAlgn="base" latinLnBrk="0" hangingPunct="1">
                        <a:lnSpc>
                          <a:spcPct val="100000"/>
                        </a:lnSpc>
                        <a:spcBef>
                          <a:spcPct val="20000"/>
                        </a:spcBef>
                        <a:spcAft>
                          <a:spcPct val="0"/>
                        </a:spcAft>
                        <a:buClr>
                          <a:schemeClr val="accent1"/>
                        </a:buClr>
                        <a:buSzTx/>
                        <a:buFont typeface="Arial" pitchFamily="34" charset="0"/>
                        <a:buNone/>
                        <a:tabLst/>
                      </a:pP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99060" marR="9906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774700" rtl="0" eaLnBrk="1" fontAlgn="base" latinLnBrk="0" hangingPunct="1">
                        <a:lnSpc>
                          <a:spcPct val="100000"/>
                        </a:lnSpc>
                        <a:spcBef>
                          <a:spcPct val="20000"/>
                        </a:spcBef>
                        <a:spcAft>
                          <a:spcPct val="0"/>
                        </a:spcAft>
                        <a:buClr>
                          <a:schemeClr val="accent1"/>
                        </a:buClr>
                        <a:buSzTx/>
                        <a:buFont typeface="Arial" pitchFamily="34" charset="0"/>
                        <a:buNone/>
                        <a:tabLst/>
                      </a:pP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marL="99060" marR="99060"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113" name="AutoShape 17"/>
          <p:cNvSpPr>
            <a:spLocks noChangeArrowheads="1"/>
          </p:cNvSpPr>
          <p:nvPr/>
        </p:nvSpPr>
        <p:spPr bwMode="auto">
          <a:xfrm rot="5400000">
            <a:off x="939404" y="2316733"/>
            <a:ext cx="215900" cy="288925"/>
          </a:xfrm>
          <a:prstGeom prst="triangle">
            <a:avLst>
              <a:gd name="adj" fmla="val 50000"/>
            </a:avLst>
          </a:prstGeom>
          <a:solidFill>
            <a:schemeClr val="accent2"/>
          </a:solidFill>
          <a:ln w="25400">
            <a:solidFill>
              <a:schemeClr val="tx1"/>
            </a:solidFill>
            <a:miter lim="800000"/>
            <a:headEnd type="none" w="sm" len="sm"/>
            <a:tailEnd type="none" w="sm" len="sm"/>
          </a:ln>
        </p:spPr>
        <p:txBody>
          <a:bodyPr wrap="none" anchor="ctr"/>
          <a:lstStyle/>
          <a:p>
            <a:endParaRPr lang="en-US" altLang="zh-CN">
              <a:ea typeface="宋体" pitchFamily="2" charset="-122"/>
            </a:endParaRPr>
          </a:p>
        </p:txBody>
      </p:sp>
      <p:sp>
        <p:nvSpPr>
          <p:cNvPr id="4114" name="Rectangle 18"/>
          <p:cNvSpPr>
            <a:spLocks noGrp="1" noChangeArrowheads="1"/>
          </p:cNvSpPr>
          <p:nvPr>
            <p:ph type="title"/>
          </p:nvPr>
        </p:nvSpPr>
        <p:spPr>
          <a:xfrm>
            <a:off x="648363" y="293689"/>
            <a:ext cx="8279077" cy="1150937"/>
          </a:xfrm>
          <a:noFill/>
        </p:spPr>
        <p:txBody>
          <a:bodyPr/>
          <a:lstStyle/>
          <a:p>
            <a:pPr algn="ctr" eaLnBrk="1" hangingPunct="1"/>
            <a:r>
              <a:rPr lang="en-US" altLang="zh-CN" dirty="0" smtClean="0">
                <a:ea typeface="宋体" pitchFamily="2" charset="-122"/>
              </a:rPr>
              <a:t>Stage Gate Synthesis</a:t>
            </a:r>
          </a:p>
        </p:txBody>
      </p:sp>
      <p:grpSp>
        <p:nvGrpSpPr>
          <p:cNvPr id="2" name="Group 19"/>
          <p:cNvGrpSpPr>
            <a:grpSpLocks/>
          </p:cNvGrpSpPr>
          <p:nvPr/>
        </p:nvGrpSpPr>
        <p:grpSpPr bwMode="auto">
          <a:xfrm>
            <a:off x="1191817" y="2064320"/>
            <a:ext cx="813461" cy="1296988"/>
            <a:chOff x="1429" y="2704"/>
            <a:chExt cx="512" cy="817"/>
          </a:xfrm>
        </p:grpSpPr>
        <p:sp>
          <p:nvSpPr>
            <p:cNvPr id="4129" name="Rectangle 20"/>
            <p:cNvSpPr>
              <a:spLocks noChangeArrowheads="1"/>
            </p:cNvSpPr>
            <p:nvPr/>
          </p:nvSpPr>
          <p:spPr bwMode="auto">
            <a:xfrm rot="-5400000">
              <a:off x="1292" y="3249"/>
              <a:ext cx="409" cy="136"/>
            </a:xfrm>
            <a:prstGeom prst="rect">
              <a:avLst/>
            </a:prstGeom>
            <a:gradFill rotWithShape="1">
              <a:gsLst>
                <a:gs pos="0">
                  <a:srgbClr val="00FF00"/>
                </a:gs>
                <a:gs pos="100000">
                  <a:srgbClr val="FFFF00"/>
                </a:gs>
              </a:gsLst>
              <a:lin ang="0" scaled="1"/>
            </a:gradFill>
            <a:ln w="12700">
              <a:noFill/>
              <a:miter lim="800000"/>
              <a:headEnd type="none" w="sm" len="sm"/>
              <a:tailEnd type="none" w="sm" len="sm"/>
            </a:ln>
          </p:spPr>
          <p:txBody>
            <a:bodyPr wrap="none" anchor="ctr"/>
            <a:lstStyle/>
            <a:p>
              <a:endParaRPr lang="en-US" altLang="zh-CN">
                <a:ea typeface="宋体" pitchFamily="2" charset="-122"/>
              </a:endParaRPr>
            </a:p>
          </p:txBody>
        </p:sp>
        <p:sp>
          <p:nvSpPr>
            <p:cNvPr id="4130" name="Rectangle 21"/>
            <p:cNvSpPr>
              <a:spLocks noChangeArrowheads="1"/>
            </p:cNvSpPr>
            <p:nvPr/>
          </p:nvSpPr>
          <p:spPr bwMode="auto">
            <a:xfrm rot="-5400000">
              <a:off x="1292" y="2841"/>
              <a:ext cx="409" cy="136"/>
            </a:xfrm>
            <a:prstGeom prst="rect">
              <a:avLst/>
            </a:prstGeom>
            <a:gradFill rotWithShape="1">
              <a:gsLst>
                <a:gs pos="0">
                  <a:srgbClr val="FFFF00"/>
                </a:gs>
                <a:gs pos="100000">
                  <a:srgbClr val="FF0000"/>
                </a:gs>
              </a:gsLst>
              <a:lin ang="0" scaled="1"/>
            </a:gradFill>
            <a:ln w="12700">
              <a:noFill/>
              <a:miter lim="800000"/>
              <a:headEnd type="none" w="sm" len="sm"/>
              <a:tailEnd type="none" w="sm" len="sm"/>
            </a:ln>
          </p:spPr>
          <p:txBody>
            <a:bodyPr wrap="none" anchor="ctr"/>
            <a:lstStyle/>
            <a:p>
              <a:endParaRPr lang="en-US" altLang="zh-CN">
                <a:ea typeface="宋体" pitchFamily="2" charset="-122"/>
              </a:endParaRPr>
            </a:p>
          </p:txBody>
        </p:sp>
        <p:sp>
          <p:nvSpPr>
            <p:cNvPr id="4131" name="Text Box 22"/>
            <p:cNvSpPr txBox="1">
              <a:spLocks noChangeArrowheads="1"/>
            </p:cNvSpPr>
            <p:nvPr/>
          </p:nvSpPr>
          <p:spPr bwMode="auto">
            <a:xfrm>
              <a:off x="1576" y="2728"/>
              <a:ext cx="316" cy="154"/>
            </a:xfrm>
            <a:prstGeom prst="rect">
              <a:avLst/>
            </a:prstGeom>
            <a:noFill/>
            <a:ln w="12700">
              <a:noFill/>
              <a:miter lim="800000"/>
              <a:headEnd type="none" w="sm" len="sm"/>
              <a:tailEnd type="none" w="sm" len="sm"/>
            </a:ln>
          </p:spPr>
          <p:txBody>
            <a:bodyPr wrap="none">
              <a:spAutoFit/>
            </a:bodyPr>
            <a:lstStyle/>
            <a:p>
              <a:r>
                <a:rPr lang="en-US" altLang="zh-CN" sz="1000">
                  <a:solidFill>
                    <a:schemeClr val="tx1"/>
                  </a:solidFill>
                  <a:ea typeface="宋体" pitchFamily="2" charset="-122"/>
                </a:rPr>
                <a:t>Major</a:t>
              </a:r>
            </a:p>
          </p:txBody>
        </p:sp>
        <p:sp>
          <p:nvSpPr>
            <p:cNvPr id="4132" name="Text Box 23"/>
            <p:cNvSpPr txBox="1">
              <a:spLocks noChangeArrowheads="1"/>
            </p:cNvSpPr>
            <p:nvPr/>
          </p:nvSpPr>
          <p:spPr bwMode="auto">
            <a:xfrm>
              <a:off x="1576" y="3325"/>
              <a:ext cx="365" cy="154"/>
            </a:xfrm>
            <a:prstGeom prst="rect">
              <a:avLst/>
            </a:prstGeom>
            <a:noFill/>
            <a:ln w="12700">
              <a:noFill/>
              <a:miter lim="800000"/>
              <a:headEnd type="none" w="sm" len="sm"/>
              <a:tailEnd type="none" w="sm" len="sm"/>
            </a:ln>
          </p:spPr>
          <p:txBody>
            <a:bodyPr wrap="none">
              <a:spAutoFit/>
            </a:bodyPr>
            <a:lstStyle/>
            <a:p>
              <a:r>
                <a:rPr lang="en-US" altLang="zh-CN" sz="1000">
                  <a:solidFill>
                    <a:schemeClr val="tx1"/>
                  </a:solidFill>
                  <a:ea typeface="宋体" pitchFamily="2" charset="-122"/>
                </a:rPr>
                <a:t>No risk</a:t>
              </a:r>
            </a:p>
          </p:txBody>
        </p:sp>
        <p:sp>
          <p:nvSpPr>
            <p:cNvPr id="4133" name="Text Box 24"/>
            <p:cNvSpPr txBox="1">
              <a:spLocks noChangeArrowheads="1"/>
            </p:cNvSpPr>
            <p:nvPr/>
          </p:nvSpPr>
          <p:spPr bwMode="auto">
            <a:xfrm>
              <a:off x="1576" y="3036"/>
              <a:ext cx="316" cy="154"/>
            </a:xfrm>
            <a:prstGeom prst="rect">
              <a:avLst/>
            </a:prstGeom>
            <a:noFill/>
            <a:ln w="12700">
              <a:noFill/>
              <a:miter lim="800000"/>
              <a:headEnd type="none" w="sm" len="sm"/>
              <a:tailEnd type="none" w="sm" len="sm"/>
            </a:ln>
          </p:spPr>
          <p:txBody>
            <a:bodyPr wrap="none">
              <a:spAutoFit/>
            </a:bodyPr>
            <a:lstStyle/>
            <a:p>
              <a:r>
                <a:rPr lang="en-US" altLang="zh-CN" sz="1000">
                  <a:solidFill>
                    <a:schemeClr val="tx1"/>
                  </a:solidFill>
                  <a:ea typeface="宋体" pitchFamily="2" charset="-122"/>
                </a:rPr>
                <a:t>Minor</a:t>
              </a:r>
            </a:p>
          </p:txBody>
        </p:sp>
        <p:sp>
          <p:nvSpPr>
            <p:cNvPr id="4134" name="Rectangle 25"/>
            <p:cNvSpPr>
              <a:spLocks noChangeArrowheads="1"/>
            </p:cNvSpPr>
            <p:nvPr/>
          </p:nvSpPr>
          <p:spPr bwMode="auto">
            <a:xfrm>
              <a:off x="1429" y="2704"/>
              <a:ext cx="136" cy="817"/>
            </a:xfrm>
            <a:prstGeom prst="rect">
              <a:avLst/>
            </a:prstGeom>
            <a:noFill/>
            <a:ln w="25400">
              <a:solidFill>
                <a:schemeClr val="tx1"/>
              </a:solidFill>
              <a:miter lim="800000"/>
              <a:headEnd type="none" w="sm" len="sm"/>
              <a:tailEnd type="none" w="sm" len="sm"/>
            </a:ln>
          </p:spPr>
          <p:txBody>
            <a:bodyPr wrap="none" anchor="ctr"/>
            <a:lstStyle/>
            <a:p>
              <a:endParaRPr lang="en-US" altLang="zh-CN">
                <a:ea typeface="宋体" pitchFamily="2" charset="-122"/>
              </a:endParaRPr>
            </a:p>
          </p:txBody>
        </p:sp>
      </p:grpSp>
      <p:sp>
        <p:nvSpPr>
          <p:cNvPr id="4116" name="AutoShape 26"/>
          <p:cNvSpPr>
            <a:spLocks noChangeArrowheads="1"/>
          </p:cNvSpPr>
          <p:nvPr/>
        </p:nvSpPr>
        <p:spPr bwMode="auto">
          <a:xfrm>
            <a:off x="2239169" y="2027808"/>
            <a:ext cx="576131" cy="215900"/>
          </a:xfrm>
          <a:prstGeom prst="homePlate">
            <a:avLst>
              <a:gd name="adj" fmla="val 61581"/>
            </a:avLst>
          </a:prstGeom>
          <a:solidFill>
            <a:schemeClr val="accent2"/>
          </a:solidFill>
          <a:ln w="25400">
            <a:solidFill>
              <a:schemeClr val="tx1"/>
            </a:solidFill>
            <a:miter lim="800000"/>
            <a:headEnd type="none" w="sm" len="sm"/>
            <a:tailEnd type="none" w="sm" len="sm"/>
          </a:ln>
        </p:spPr>
        <p:txBody>
          <a:bodyPr wrap="none" anchor="ctr"/>
          <a:lstStyle/>
          <a:p>
            <a:pPr algn="ctr"/>
            <a:r>
              <a:rPr lang="en-US" altLang="zh-CN" sz="1000" b="1" dirty="0" smtClean="0">
                <a:solidFill>
                  <a:schemeClr val="tx1"/>
                </a:solidFill>
                <a:ea typeface="宋体" pitchFamily="2" charset="-122"/>
              </a:rPr>
              <a:t>99%</a:t>
            </a:r>
            <a:endParaRPr lang="en-US" altLang="zh-CN" sz="1000" b="1" dirty="0">
              <a:solidFill>
                <a:schemeClr val="tx1"/>
              </a:solidFill>
              <a:ea typeface="宋体" pitchFamily="2" charset="-122"/>
            </a:endParaRPr>
          </a:p>
        </p:txBody>
      </p:sp>
      <p:grpSp>
        <p:nvGrpSpPr>
          <p:cNvPr id="3" name="Group 27"/>
          <p:cNvGrpSpPr>
            <a:grpSpLocks/>
          </p:cNvGrpSpPr>
          <p:nvPr/>
        </p:nvGrpSpPr>
        <p:grpSpPr bwMode="auto">
          <a:xfrm>
            <a:off x="2815300" y="2027808"/>
            <a:ext cx="720592" cy="1435100"/>
            <a:chOff x="658" y="2504"/>
            <a:chExt cx="454" cy="904"/>
          </a:xfrm>
        </p:grpSpPr>
        <p:sp>
          <p:nvSpPr>
            <p:cNvPr id="4122" name="Rectangle 28"/>
            <p:cNvSpPr>
              <a:spLocks noChangeArrowheads="1"/>
            </p:cNvSpPr>
            <p:nvPr/>
          </p:nvSpPr>
          <p:spPr bwMode="auto">
            <a:xfrm rot="-5400000">
              <a:off x="495" y="3065"/>
              <a:ext cx="461" cy="136"/>
            </a:xfrm>
            <a:prstGeom prst="rect">
              <a:avLst/>
            </a:prstGeom>
            <a:solidFill>
              <a:srgbClr val="FF3300"/>
            </a:solidFill>
            <a:ln w="25400">
              <a:noFill/>
              <a:prstDash val="sysDot"/>
              <a:miter lim="800000"/>
              <a:headEnd type="none" w="sm" len="sm"/>
              <a:tailEnd type="none" w="sm" len="sm"/>
            </a:ln>
          </p:spPr>
          <p:txBody>
            <a:bodyPr wrap="none" anchor="ctr"/>
            <a:lstStyle/>
            <a:p>
              <a:endParaRPr lang="en-US" altLang="zh-CN">
                <a:ea typeface="宋体" pitchFamily="2" charset="-122"/>
              </a:endParaRPr>
            </a:p>
          </p:txBody>
        </p:sp>
        <p:sp>
          <p:nvSpPr>
            <p:cNvPr id="4123" name="Rectangle 29"/>
            <p:cNvSpPr>
              <a:spLocks noChangeArrowheads="1"/>
            </p:cNvSpPr>
            <p:nvPr/>
          </p:nvSpPr>
          <p:spPr bwMode="auto">
            <a:xfrm rot="-5400000">
              <a:off x="637" y="2567"/>
              <a:ext cx="178" cy="136"/>
            </a:xfrm>
            <a:prstGeom prst="rect">
              <a:avLst/>
            </a:prstGeom>
            <a:gradFill rotWithShape="1">
              <a:gsLst>
                <a:gs pos="0">
                  <a:srgbClr val="FFFF66"/>
                </a:gs>
                <a:gs pos="100000">
                  <a:srgbClr val="66FF33"/>
                </a:gs>
              </a:gsLst>
              <a:lin ang="0" scaled="1"/>
            </a:gradFill>
            <a:ln w="12700">
              <a:noFill/>
              <a:miter lim="800000"/>
              <a:headEnd type="none" w="sm" len="sm"/>
              <a:tailEnd type="none" w="sm" len="sm"/>
            </a:ln>
          </p:spPr>
          <p:txBody>
            <a:bodyPr wrap="none" anchor="ctr"/>
            <a:lstStyle/>
            <a:p>
              <a:endParaRPr lang="en-US" altLang="zh-CN">
                <a:ea typeface="宋体" pitchFamily="2" charset="-122"/>
              </a:endParaRPr>
            </a:p>
          </p:txBody>
        </p:sp>
        <p:sp>
          <p:nvSpPr>
            <p:cNvPr id="4124" name="Text Box 30"/>
            <p:cNvSpPr txBox="1">
              <a:spLocks noChangeArrowheads="1"/>
            </p:cNvSpPr>
            <p:nvPr/>
          </p:nvSpPr>
          <p:spPr bwMode="auto">
            <a:xfrm>
              <a:off x="793" y="2504"/>
              <a:ext cx="319" cy="904"/>
            </a:xfrm>
            <a:prstGeom prst="rect">
              <a:avLst/>
            </a:prstGeom>
            <a:noFill/>
            <a:ln w="12700">
              <a:noFill/>
              <a:miter lim="800000"/>
              <a:headEnd type="none" w="sm" len="sm"/>
              <a:tailEnd type="none" w="sm" len="sm"/>
            </a:ln>
          </p:spPr>
          <p:txBody>
            <a:bodyPr wrap="none">
              <a:spAutoFit/>
            </a:bodyPr>
            <a:lstStyle/>
            <a:p>
              <a:r>
                <a:rPr lang="en-US" altLang="zh-CN" sz="1000">
                  <a:solidFill>
                    <a:schemeClr val="tx1"/>
                  </a:solidFill>
                  <a:ea typeface="宋体" pitchFamily="2" charset="-122"/>
                </a:rPr>
                <a:t>100%</a:t>
              </a:r>
            </a:p>
            <a:p>
              <a:endParaRPr lang="en-US" altLang="zh-CN" sz="600">
                <a:solidFill>
                  <a:schemeClr val="tx1"/>
                </a:solidFill>
                <a:ea typeface="宋体" pitchFamily="2" charset="-122"/>
              </a:endParaRPr>
            </a:p>
            <a:p>
              <a:r>
                <a:rPr lang="en-US" altLang="zh-CN" sz="1000">
                  <a:solidFill>
                    <a:schemeClr val="tx1"/>
                  </a:solidFill>
                  <a:ea typeface="宋体" pitchFamily="2" charset="-122"/>
                </a:rPr>
                <a:t>80%</a:t>
              </a:r>
              <a:endParaRPr lang="en-US" altLang="zh-CN" sz="600">
                <a:solidFill>
                  <a:schemeClr val="tx1"/>
                </a:solidFill>
                <a:ea typeface="宋体" pitchFamily="2" charset="-122"/>
              </a:endParaRPr>
            </a:p>
            <a:p>
              <a:endParaRPr lang="en-US" altLang="zh-CN" sz="600">
                <a:solidFill>
                  <a:schemeClr val="tx1"/>
                </a:solidFill>
                <a:ea typeface="宋体" pitchFamily="2" charset="-122"/>
              </a:endParaRPr>
            </a:p>
            <a:p>
              <a:r>
                <a:rPr lang="en-US" altLang="zh-CN" sz="1000">
                  <a:solidFill>
                    <a:schemeClr val="tx1"/>
                  </a:solidFill>
                  <a:ea typeface="宋体" pitchFamily="2" charset="-122"/>
                </a:rPr>
                <a:t>60%</a:t>
              </a:r>
            </a:p>
            <a:p>
              <a:endParaRPr lang="en-US" altLang="zh-CN" sz="3600">
                <a:solidFill>
                  <a:schemeClr val="tx1"/>
                </a:solidFill>
                <a:ea typeface="宋体" pitchFamily="2" charset="-122"/>
              </a:endParaRPr>
            </a:p>
            <a:p>
              <a:r>
                <a:rPr lang="en-US" altLang="zh-CN" sz="1000">
                  <a:solidFill>
                    <a:schemeClr val="tx1"/>
                  </a:solidFill>
                  <a:ea typeface="宋体" pitchFamily="2" charset="-122"/>
                </a:rPr>
                <a:t>0%</a:t>
              </a:r>
            </a:p>
          </p:txBody>
        </p:sp>
        <p:sp>
          <p:nvSpPr>
            <p:cNvPr id="4125" name="Rectangle 31"/>
            <p:cNvSpPr>
              <a:spLocks noChangeArrowheads="1"/>
            </p:cNvSpPr>
            <p:nvPr/>
          </p:nvSpPr>
          <p:spPr bwMode="auto">
            <a:xfrm rot="-5400000">
              <a:off x="637" y="2745"/>
              <a:ext cx="178" cy="136"/>
            </a:xfrm>
            <a:prstGeom prst="rect">
              <a:avLst/>
            </a:prstGeom>
            <a:gradFill rotWithShape="1">
              <a:gsLst>
                <a:gs pos="0">
                  <a:srgbClr val="FF3300"/>
                </a:gs>
                <a:gs pos="100000">
                  <a:srgbClr val="FFFF66"/>
                </a:gs>
              </a:gsLst>
              <a:lin ang="0" scaled="1"/>
            </a:gradFill>
            <a:ln w="12700">
              <a:noFill/>
              <a:miter lim="800000"/>
              <a:headEnd type="none" w="sm" len="sm"/>
              <a:tailEnd type="none" w="sm" len="sm"/>
            </a:ln>
          </p:spPr>
          <p:txBody>
            <a:bodyPr wrap="none" anchor="ctr"/>
            <a:lstStyle/>
            <a:p>
              <a:endParaRPr lang="en-US" altLang="zh-CN">
                <a:ea typeface="宋体" pitchFamily="2" charset="-122"/>
              </a:endParaRPr>
            </a:p>
          </p:txBody>
        </p:sp>
        <p:sp>
          <p:nvSpPr>
            <p:cNvPr id="4126" name="Line 32"/>
            <p:cNvSpPr>
              <a:spLocks noChangeShapeType="1"/>
            </p:cNvSpPr>
            <p:nvPr/>
          </p:nvSpPr>
          <p:spPr bwMode="auto">
            <a:xfrm>
              <a:off x="658" y="2902"/>
              <a:ext cx="136" cy="0"/>
            </a:xfrm>
            <a:prstGeom prst="line">
              <a:avLst/>
            </a:prstGeom>
            <a:noFill/>
            <a:ln w="6350">
              <a:solidFill>
                <a:schemeClr val="tx1"/>
              </a:solidFill>
              <a:round/>
              <a:headEnd type="none" w="sm" len="sm"/>
              <a:tailEnd type="none" w="sm" len="sm"/>
            </a:ln>
          </p:spPr>
          <p:txBody>
            <a:bodyPr/>
            <a:lstStyle/>
            <a:p>
              <a:endParaRPr lang="en-US"/>
            </a:p>
          </p:txBody>
        </p:sp>
        <p:sp>
          <p:nvSpPr>
            <p:cNvPr id="4127" name="Line 33"/>
            <p:cNvSpPr>
              <a:spLocks noChangeShapeType="1"/>
            </p:cNvSpPr>
            <p:nvPr/>
          </p:nvSpPr>
          <p:spPr bwMode="auto">
            <a:xfrm>
              <a:off x="658" y="2733"/>
              <a:ext cx="136" cy="0"/>
            </a:xfrm>
            <a:prstGeom prst="line">
              <a:avLst/>
            </a:prstGeom>
            <a:noFill/>
            <a:ln w="6350">
              <a:solidFill>
                <a:schemeClr val="tx1"/>
              </a:solidFill>
              <a:round/>
              <a:headEnd type="none" w="sm" len="sm"/>
              <a:tailEnd type="none" w="sm" len="sm"/>
            </a:ln>
          </p:spPr>
          <p:txBody>
            <a:bodyPr/>
            <a:lstStyle/>
            <a:p>
              <a:endParaRPr lang="en-US"/>
            </a:p>
          </p:txBody>
        </p:sp>
        <p:sp>
          <p:nvSpPr>
            <p:cNvPr id="4128" name="Rectangle 34"/>
            <p:cNvSpPr>
              <a:spLocks noChangeArrowheads="1"/>
            </p:cNvSpPr>
            <p:nvPr/>
          </p:nvSpPr>
          <p:spPr bwMode="auto">
            <a:xfrm>
              <a:off x="658" y="2546"/>
              <a:ext cx="135" cy="817"/>
            </a:xfrm>
            <a:prstGeom prst="rect">
              <a:avLst/>
            </a:prstGeom>
            <a:noFill/>
            <a:ln w="25400">
              <a:solidFill>
                <a:schemeClr val="tx1"/>
              </a:solidFill>
              <a:miter lim="800000"/>
              <a:headEnd type="none" w="sm" len="sm"/>
              <a:tailEnd type="none" w="sm" len="sm"/>
            </a:ln>
          </p:spPr>
          <p:txBody>
            <a:bodyPr wrap="none" anchor="ctr"/>
            <a:lstStyle/>
            <a:p>
              <a:endParaRPr lang="en-US" altLang="zh-CN">
                <a:ea typeface="宋体" pitchFamily="2" charset="-122"/>
              </a:endParaRPr>
            </a:p>
          </p:txBody>
        </p:sp>
      </p:grpSp>
      <p:pic>
        <p:nvPicPr>
          <p:cNvPr id="4118" name="Picture 35" descr="MCj04112440000[1]"/>
          <p:cNvPicPr>
            <a:picLocks noChangeAspect="1" noChangeArrowheads="1"/>
          </p:cNvPicPr>
          <p:nvPr/>
        </p:nvPicPr>
        <p:blipFill>
          <a:blip r:embed="rId4" cstate="print"/>
          <a:srcRect/>
          <a:stretch>
            <a:fillRect/>
          </a:stretch>
        </p:blipFill>
        <p:spPr bwMode="auto">
          <a:xfrm>
            <a:off x="3102504" y="2832670"/>
            <a:ext cx="288925" cy="274638"/>
          </a:xfrm>
          <a:prstGeom prst="rect">
            <a:avLst/>
          </a:prstGeom>
          <a:noFill/>
          <a:ln w="9525">
            <a:noFill/>
            <a:miter lim="800000"/>
            <a:headEnd/>
            <a:tailEnd/>
          </a:ln>
        </p:spPr>
      </p:pic>
      <p:sp>
        <p:nvSpPr>
          <p:cNvPr id="4119" name="Rectangle 36"/>
          <p:cNvSpPr>
            <a:spLocks noChangeArrowheads="1"/>
          </p:cNvSpPr>
          <p:nvPr/>
        </p:nvSpPr>
        <p:spPr bwMode="auto">
          <a:xfrm>
            <a:off x="610527" y="3573463"/>
            <a:ext cx="8354748" cy="2951162"/>
          </a:xfrm>
          <a:prstGeom prst="rect">
            <a:avLst/>
          </a:prstGeom>
          <a:noFill/>
          <a:ln w="25400">
            <a:solidFill>
              <a:schemeClr val="tx1"/>
            </a:solidFill>
            <a:miter lim="800000"/>
            <a:headEnd type="none" w="sm" len="sm"/>
            <a:tailEnd type="none" w="sm" len="sm"/>
          </a:ln>
        </p:spPr>
        <p:txBody>
          <a:bodyPr wrap="none" anchor="ctr"/>
          <a:lstStyle/>
          <a:p>
            <a:endParaRPr lang="en-US" altLang="zh-CN">
              <a:ea typeface="宋体" pitchFamily="2" charset="-122"/>
            </a:endParaRPr>
          </a:p>
        </p:txBody>
      </p:sp>
      <p:sp>
        <p:nvSpPr>
          <p:cNvPr id="4120" name="Text Box 37"/>
          <p:cNvSpPr txBox="1">
            <a:spLocks noChangeArrowheads="1"/>
          </p:cNvSpPr>
          <p:nvPr/>
        </p:nvSpPr>
        <p:spPr bwMode="auto">
          <a:xfrm>
            <a:off x="663840" y="3644901"/>
            <a:ext cx="8227483" cy="954107"/>
          </a:xfrm>
          <a:prstGeom prst="rect">
            <a:avLst/>
          </a:prstGeom>
          <a:noFill/>
          <a:ln w="12700">
            <a:noFill/>
            <a:miter lim="800000"/>
            <a:headEnd type="none" w="sm" len="sm"/>
            <a:tailEnd type="none" w="sm" len="sm"/>
          </a:ln>
        </p:spPr>
        <p:txBody>
          <a:bodyPr>
            <a:spAutoFit/>
          </a:bodyPr>
          <a:lstStyle/>
          <a:p>
            <a:pPr marL="342900" indent="-342900"/>
            <a:r>
              <a:rPr lang="en-US" altLang="zh-CN" sz="1400" dirty="0" smtClean="0">
                <a:solidFill>
                  <a:schemeClr val="accent1"/>
                </a:solidFill>
                <a:ea typeface="宋体" pitchFamily="2" charset="-122"/>
              </a:rPr>
              <a:t>1.  Need to further check system arch and </a:t>
            </a:r>
            <a:r>
              <a:rPr lang="en-US" altLang="zh-CN" sz="1400" dirty="0" err="1" smtClean="0">
                <a:solidFill>
                  <a:schemeClr val="accent1"/>
                </a:solidFill>
                <a:ea typeface="宋体" pitchFamily="2" charset="-122"/>
              </a:rPr>
              <a:t>techpub</a:t>
            </a:r>
            <a:r>
              <a:rPr lang="en-US" altLang="zh-CN" sz="1400" dirty="0" smtClean="0">
                <a:solidFill>
                  <a:schemeClr val="accent1"/>
                </a:solidFill>
                <a:ea typeface="宋体" pitchFamily="2" charset="-122"/>
              </a:rPr>
              <a:t> resource before SELECT</a:t>
            </a:r>
            <a:endParaRPr lang="en-US" altLang="zh-CN" sz="1400" dirty="0">
              <a:solidFill>
                <a:schemeClr val="accent1"/>
              </a:solidFill>
              <a:ea typeface="宋体" pitchFamily="2" charset="-122"/>
            </a:endParaRPr>
          </a:p>
          <a:p>
            <a:pPr marL="342900" indent="-342900">
              <a:buAutoNum type="arabicPeriod"/>
            </a:pPr>
            <a:endParaRPr lang="en-US" altLang="zh-CN" sz="1400" dirty="0">
              <a:solidFill>
                <a:schemeClr val="accent1"/>
              </a:solidFill>
              <a:ea typeface="宋体" pitchFamily="2" charset="-122"/>
            </a:endParaRPr>
          </a:p>
          <a:p>
            <a:r>
              <a:rPr lang="en-US" altLang="zh-CN" sz="1400" dirty="0">
                <a:solidFill>
                  <a:schemeClr val="accent1"/>
                </a:solidFill>
                <a:ea typeface="宋体" pitchFamily="2" charset="-122"/>
              </a:rPr>
              <a:t>2. </a:t>
            </a:r>
            <a:r>
              <a:rPr lang="en-US" altLang="zh-CN" sz="1400" dirty="0" smtClean="0">
                <a:solidFill>
                  <a:schemeClr val="accent1"/>
                </a:solidFill>
                <a:ea typeface="宋体" pitchFamily="2" charset="-122"/>
              </a:rPr>
              <a:t>Define key point </a:t>
            </a:r>
            <a:r>
              <a:rPr lang="en-US" altLang="zh-CN" sz="1400" dirty="0" smtClean="0">
                <a:solidFill>
                  <a:schemeClr val="accent1"/>
                </a:solidFill>
                <a:ea typeface="宋体" pitchFamily="2" charset="-122"/>
              </a:rPr>
              <a:t>list </a:t>
            </a:r>
            <a:r>
              <a:rPr lang="en-US" altLang="zh-CN" sz="1400" dirty="0" smtClean="0">
                <a:solidFill>
                  <a:schemeClr val="accent1"/>
                </a:solidFill>
                <a:ea typeface="宋体" pitchFamily="2" charset="-122"/>
              </a:rPr>
              <a:t>before SELECT</a:t>
            </a:r>
            <a:endParaRPr lang="en-US" altLang="zh-CN" sz="1400" dirty="0">
              <a:solidFill>
                <a:schemeClr val="accent1"/>
              </a:solidFill>
              <a:ea typeface="宋体" pitchFamily="2" charset="-122"/>
            </a:endParaRPr>
          </a:p>
          <a:p>
            <a:endParaRPr lang="en-US" altLang="zh-CN" sz="1400" dirty="0">
              <a:solidFill>
                <a:schemeClr val="accent1"/>
              </a:solidFill>
              <a:ea typeface="宋体" pitchFamily="2" charset="-122"/>
            </a:endParaRPr>
          </a:p>
        </p:txBody>
      </p:sp>
      <p:sp>
        <p:nvSpPr>
          <p:cNvPr id="4121" name="Text Box 38"/>
          <p:cNvSpPr txBox="1">
            <a:spLocks noChangeArrowheads="1"/>
          </p:cNvSpPr>
          <p:nvPr/>
        </p:nvSpPr>
        <p:spPr bwMode="auto">
          <a:xfrm>
            <a:off x="4572926" y="2008188"/>
            <a:ext cx="2827338" cy="366712"/>
          </a:xfrm>
          <a:prstGeom prst="rect">
            <a:avLst/>
          </a:prstGeom>
          <a:noFill/>
          <a:ln w="12700">
            <a:noFill/>
            <a:miter lim="800000"/>
            <a:headEnd type="none" w="sm" len="sm"/>
            <a:tailEnd type="none" w="sm" len="sm"/>
          </a:ln>
        </p:spPr>
        <p:txBody>
          <a:bodyPr>
            <a:spAutoFit/>
          </a:bodyPr>
          <a:lstStyle/>
          <a:p>
            <a:endParaRPr lang="en-US" altLang="zh-CN">
              <a:ea typeface="宋体" pitchFamily="2" charset="-122"/>
            </a:endParaRPr>
          </a:p>
        </p:txBody>
      </p:sp>
      <p:graphicFrame>
        <p:nvGraphicFramePr>
          <p:cNvPr id="26" name="Object 25"/>
          <p:cNvGraphicFramePr>
            <a:graphicFrameLocks noChangeAspect="1"/>
          </p:cNvGraphicFramePr>
          <p:nvPr/>
        </p:nvGraphicFramePr>
        <p:xfrm>
          <a:off x="5673080" y="2348880"/>
          <a:ext cx="914400" cy="714375"/>
        </p:xfrm>
        <a:graphic>
          <a:graphicData uri="http://schemas.openxmlformats.org/presentationml/2006/ole">
            <p:oleObj spid="_x0000_s49158" name="Worksheet" showAsIcon="1" r:id="rId5" imgW="914400" imgH="714240" progId="Excel.Sheet.8">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11"/>
          <p:cNvSpPr>
            <a:spLocks noChangeArrowheads="1"/>
          </p:cNvSpPr>
          <p:nvPr/>
        </p:nvSpPr>
        <p:spPr bwMode="auto">
          <a:xfrm>
            <a:off x="195263" y="2781300"/>
            <a:ext cx="5305425" cy="647700"/>
          </a:xfrm>
          <a:prstGeom prst="roundRect">
            <a:avLst>
              <a:gd name="adj" fmla="val 16667"/>
            </a:avLst>
          </a:prstGeom>
          <a:solidFill>
            <a:schemeClr val="accent1">
              <a:alpha val="25098"/>
            </a:schemeClr>
          </a:solidFill>
          <a:ln w="12700">
            <a:noFill/>
            <a:round/>
            <a:headEnd type="none" w="sm" len="sm"/>
            <a:tailEnd type="none" w="sm" len="sm"/>
          </a:ln>
        </p:spPr>
        <p:txBody>
          <a:bodyPr wrap="none" anchor="ctr"/>
          <a:lstStyle/>
          <a:p>
            <a:endParaRPr lang="zh-CN" altLang="en-US">
              <a:ea typeface="宋体" pitchFamily="2" charset="-122"/>
            </a:endParaRPr>
          </a:p>
        </p:txBody>
      </p:sp>
      <p:sp>
        <p:nvSpPr>
          <p:cNvPr id="13315" name="Rectangle 3"/>
          <p:cNvSpPr>
            <a:spLocks noGrp="1" noChangeArrowheads="1"/>
          </p:cNvSpPr>
          <p:nvPr>
            <p:ph type="body" idx="1"/>
          </p:nvPr>
        </p:nvSpPr>
        <p:spPr/>
        <p:txBody>
          <a:bodyPr/>
          <a:lstStyle/>
          <a:p>
            <a:pPr eaLnBrk="1" hangingPunct="1"/>
            <a:r>
              <a:rPr lang="en-US" altLang="en-US" smtClean="0">
                <a:ea typeface="宋体" pitchFamily="2" charset="-122"/>
              </a:rPr>
              <a:t>Concentrating Solar Power (CSP) technology uses reflective materials to concentrate the sun heat to drive a conventional power cycle.</a:t>
            </a:r>
            <a:endParaRPr lang="en-US" altLang="zh-CN" smtClean="0">
              <a:ea typeface="宋体" pitchFamily="2" charset="-122"/>
            </a:endParaRPr>
          </a:p>
          <a:p>
            <a:pPr eaLnBrk="1" hangingPunct="1"/>
            <a:r>
              <a:rPr lang="en-US" altLang="zh-CN" smtClean="0">
                <a:ea typeface="宋体" pitchFamily="2" charset="-122"/>
              </a:rPr>
              <a:t>Current technology of CSP</a:t>
            </a:r>
          </a:p>
          <a:p>
            <a:pPr lvl="1" eaLnBrk="1" hangingPunct="1"/>
            <a:r>
              <a:rPr lang="en-US" altLang="zh-CN" sz="1800" smtClean="0">
                <a:ea typeface="宋体" pitchFamily="2" charset="-122"/>
              </a:rPr>
              <a:t>Parabolic trough - Commercially proven</a:t>
            </a:r>
          </a:p>
          <a:p>
            <a:pPr lvl="1" eaLnBrk="1" hangingPunct="1"/>
            <a:r>
              <a:rPr lang="en-US" altLang="zh-CN" sz="1800" smtClean="0">
                <a:ea typeface="宋体" pitchFamily="2" charset="-122"/>
              </a:rPr>
              <a:t>Solar power tower – Pilot commercial</a:t>
            </a:r>
          </a:p>
          <a:p>
            <a:pPr lvl="1" eaLnBrk="1" hangingPunct="1"/>
            <a:r>
              <a:rPr lang="en-US" altLang="zh-CN" sz="1800" smtClean="0">
                <a:ea typeface="宋体" pitchFamily="2" charset="-122"/>
              </a:rPr>
              <a:t>Fresnel reflectors - Pilot</a:t>
            </a:r>
          </a:p>
          <a:p>
            <a:pPr lvl="1" eaLnBrk="1" hangingPunct="1"/>
            <a:r>
              <a:rPr lang="en-US" altLang="zh-CN" sz="1800" smtClean="0">
                <a:ea typeface="宋体" pitchFamily="2" charset="-122"/>
              </a:rPr>
              <a:t>Dish Stirling - Demonstration</a:t>
            </a:r>
          </a:p>
          <a:p>
            <a:pPr lvl="1" eaLnBrk="1" hangingPunct="1">
              <a:buFont typeface="Arial" pitchFamily="34" charset="0"/>
              <a:buNone/>
            </a:pPr>
            <a:endParaRPr lang="zh-CN" altLang="en-US" sz="1800" smtClean="0">
              <a:ea typeface="宋体" pitchFamily="2" charset="-122"/>
            </a:endParaRPr>
          </a:p>
        </p:txBody>
      </p:sp>
      <p:grpSp>
        <p:nvGrpSpPr>
          <p:cNvPr id="2" name="Group 8"/>
          <p:cNvGrpSpPr>
            <a:grpSpLocks/>
          </p:cNvGrpSpPr>
          <p:nvPr/>
        </p:nvGrpSpPr>
        <p:grpSpPr bwMode="auto">
          <a:xfrm>
            <a:off x="7215188" y="4221163"/>
            <a:ext cx="1978025" cy="2386012"/>
            <a:chOff x="1791" y="2523"/>
            <a:chExt cx="1151" cy="1503"/>
          </a:xfrm>
        </p:grpSpPr>
        <p:pic>
          <p:nvPicPr>
            <p:cNvPr id="13323" name="Picture 6"/>
            <p:cNvPicPr>
              <a:picLocks noChangeAspect="1" noChangeArrowheads="1"/>
            </p:cNvPicPr>
            <p:nvPr/>
          </p:nvPicPr>
          <p:blipFill>
            <a:blip r:embed="rId3" cstate="print"/>
            <a:srcRect/>
            <a:stretch>
              <a:fillRect/>
            </a:stretch>
          </p:blipFill>
          <p:spPr bwMode="auto">
            <a:xfrm>
              <a:off x="1791" y="2523"/>
              <a:ext cx="1151" cy="1298"/>
            </a:xfrm>
            <a:prstGeom prst="rect">
              <a:avLst/>
            </a:prstGeom>
            <a:noFill/>
            <a:ln w="12700">
              <a:noFill/>
              <a:miter lim="800000"/>
              <a:headEnd type="none" w="sm" len="sm"/>
              <a:tailEnd type="none" w="sm" len="sm"/>
            </a:ln>
          </p:spPr>
        </p:pic>
        <p:sp>
          <p:nvSpPr>
            <p:cNvPr id="13324" name="Text Box 7"/>
            <p:cNvSpPr txBox="1">
              <a:spLocks noChangeArrowheads="1"/>
            </p:cNvSpPr>
            <p:nvPr/>
          </p:nvSpPr>
          <p:spPr bwMode="auto">
            <a:xfrm>
              <a:off x="2005" y="3793"/>
              <a:ext cx="667" cy="233"/>
            </a:xfrm>
            <a:prstGeom prst="rect">
              <a:avLst/>
            </a:prstGeom>
            <a:noFill/>
            <a:ln w="12700">
              <a:noFill/>
              <a:miter lim="800000"/>
              <a:headEnd type="none" w="sm" len="sm"/>
              <a:tailEnd type="none" w="sm" len="sm"/>
            </a:ln>
          </p:spPr>
          <p:txBody>
            <a:bodyPr wrap="none">
              <a:spAutoFit/>
            </a:bodyPr>
            <a:lstStyle/>
            <a:p>
              <a:r>
                <a:rPr lang="en-US" altLang="zh-CN">
                  <a:ea typeface="宋体" pitchFamily="2" charset="-122"/>
                </a:rPr>
                <a:t>Parabolic</a:t>
              </a:r>
            </a:p>
          </p:txBody>
        </p:sp>
      </p:grpSp>
      <p:grpSp>
        <p:nvGrpSpPr>
          <p:cNvPr id="3" name="Group 10"/>
          <p:cNvGrpSpPr>
            <a:grpSpLocks/>
          </p:cNvGrpSpPr>
          <p:nvPr/>
        </p:nvGrpSpPr>
        <p:grpSpPr bwMode="auto">
          <a:xfrm>
            <a:off x="3627438" y="4360863"/>
            <a:ext cx="3198812" cy="2270125"/>
            <a:chOff x="3152" y="1797"/>
            <a:chExt cx="2163" cy="1713"/>
          </a:xfrm>
        </p:grpSpPr>
        <p:pic>
          <p:nvPicPr>
            <p:cNvPr id="13321" name="Picture 5"/>
            <p:cNvPicPr>
              <a:picLocks noChangeAspect="1" noChangeArrowheads="1"/>
            </p:cNvPicPr>
            <p:nvPr/>
          </p:nvPicPr>
          <p:blipFill>
            <a:blip r:embed="rId4" cstate="print"/>
            <a:srcRect/>
            <a:stretch>
              <a:fillRect/>
            </a:stretch>
          </p:blipFill>
          <p:spPr bwMode="auto">
            <a:xfrm>
              <a:off x="3152" y="1797"/>
              <a:ext cx="2163" cy="1442"/>
            </a:xfrm>
            <a:prstGeom prst="rect">
              <a:avLst/>
            </a:prstGeom>
            <a:noFill/>
            <a:ln w="12700">
              <a:noFill/>
              <a:miter lim="800000"/>
              <a:headEnd type="none" w="sm" len="sm"/>
              <a:tailEnd type="none" w="sm" len="sm"/>
            </a:ln>
          </p:spPr>
        </p:pic>
        <p:sp>
          <p:nvSpPr>
            <p:cNvPr id="13322" name="Text Box 9"/>
            <p:cNvSpPr txBox="1">
              <a:spLocks noChangeArrowheads="1"/>
            </p:cNvSpPr>
            <p:nvPr/>
          </p:nvSpPr>
          <p:spPr bwMode="auto">
            <a:xfrm>
              <a:off x="3861" y="3231"/>
              <a:ext cx="541" cy="279"/>
            </a:xfrm>
            <a:prstGeom prst="rect">
              <a:avLst/>
            </a:prstGeom>
            <a:noFill/>
            <a:ln w="12700">
              <a:noFill/>
              <a:miter lim="800000"/>
              <a:headEnd type="none" w="sm" len="sm"/>
              <a:tailEnd type="none" w="sm" len="sm"/>
            </a:ln>
          </p:spPr>
          <p:txBody>
            <a:bodyPr wrap="none">
              <a:spAutoFit/>
            </a:bodyPr>
            <a:lstStyle/>
            <a:p>
              <a:r>
                <a:rPr lang="en-US" altLang="zh-CN">
                  <a:ea typeface="宋体" pitchFamily="2" charset="-122"/>
                </a:rPr>
                <a:t>Tower</a:t>
              </a:r>
            </a:p>
          </p:txBody>
        </p:sp>
      </p:grpSp>
      <p:pic>
        <p:nvPicPr>
          <p:cNvPr id="81947" name="Picture 27"/>
          <p:cNvPicPr>
            <a:picLocks noChangeAspect="1" noChangeArrowheads="1"/>
          </p:cNvPicPr>
          <p:nvPr/>
        </p:nvPicPr>
        <p:blipFill>
          <a:blip r:embed="rId5" cstate="print"/>
          <a:srcRect/>
          <a:stretch>
            <a:fillRect/>
          </a:stretch>
        </p:blipFill>
        <p:spPr bwMode="auto">
          <a:xfrm>
            <a:off x="350838" y="2924175"/>
            <a:ext cx="414337" cy="382588"/>
          </a:xfrm>
          <a:prstGeom prst="rect">
            <a:avLst/>
          </a:prstGeom>
          <a:noFill/>
          <a:ln w="3175" algn="ctr">
            <a:noFill/>
            <a:miter lim="800000"/>
            <a:headEnd/>
            <a:tailEnd/>
          </a:ln>
        </p:spPr>
      </p:pic>
      <p:sp>
        <p:nvSpPr>
          <p:cNvPr id="13319" name="Rectangle 13"/>
          <p:cNvSpPr>
            <a:spLocks noChangeArrowheads="1"/>
          </p:cNvSpPr>
          <p:nvPr/>
        </p:nvSpPr>
        <p:spPr bwMode="auto">
          <a:xfrm>
            <a:off x="6122988" y="2852738"/>
            <a:ext cx="2651125" cy="646112"/>
          </a:xfrm>
          <a:prstGeom prst="rect">
            <a:avLst/>
          </a:prstGeom>
          <a:noFill/>
          <a:ln w="12700">
            <a:noFill/>
            <a:miter lim="800000"/>
            <a:headEnd type="none" w="sm" len="sm"/>
            <a:tailEnd type="none" w="sm" len="sm"/>
          </a:ln>
        </p:spPr>
        <p:txBody>
          <a:bodyPr>
            <a:spAutoFit/>
          </a:bodyPr>
          <a:lstStyle/>
          <a:p>
            <a:r>
              <a:rPr lang="en-US" altLang="zh-CN" sz="1200" i="1">
                <a:solidFill>
                  <a:schemeClr val="tx1"/>
                </a:solidFill>
                <a:latin typeface="Calibri" pitchFamily="34" charset="0"/>
                <a:ea typeface="宋体" pitchFamily="2" charset="-122"/>
              </a:rPr>
              <a:t>Source: IRENA reports – Renewable energy technologies: cost analysis series – Concentrating Solar Power</a:t>
            </a:r>
            <a:endParaRPr lang="zh-CN" altLang="en-US" sz="1200" i="1">
              <a:solidFill>
                <a:schemeClr val="tx1"/>
              </a:solidFill>
              <a:latin typeface="Calibri" pitchFamily="34" charset="0"/>
              <a:ea typeface="宋体" pitchFamily="2" charset="-122"/>
            </a:endParaRPr>
          </a:p>
        </p:txBody>
      </p:sp>
      <p:sp>
        <p:nvSpPr>
          <p:cNvPr id="13" name="Rectangle 2"/>
          <p:cNvSpPr txBox="1">
            <a:spLocks noChangeArrowheads="1"/>
          </p:cNvSpPr>
          <p:nvPr/>
        </p:nvSpPr>
        <p:spPr bwMode="auto">
          <a:xfrm>
            <a:off x="468313" y="465138"/>
            <a:ext cx="8969375" cy="649287"/>
          </a:xfrm>
          <a:prstGeom prst="rect">
            <a:avLst/>
          </a:prstGeom>
          <a:noFill/>
          <a:ln w="9525">
            <a:noFill/>
            <a:miter lim="800000"/>
            <a:headEnd/>
            <a:tailEnd/>
          </a:ln>
        </p:spPr>
        <p:txBody>
          <a:bodyPr lIns="0" tIns="10800" rIns="0" bIns="10800" anchor="ctr"/>
          <a:lstStyle/>
          <a:p>
            <a:pPr>
              <a:defRPr/>
            </a:pPr>
            <a:r>
              <a:rPr lang="en-US" altLang="zh-CN" sz="3600" kern="0" dirty="0" smtClean="0">
                <a:solidFill>
                  <a:schemeClr val="accent1"/>
                </a:solidFill>
                <a:latin typeface="+mj-lt"/>
                <a:ea typeface="宋体" pitchFamily="2" charset="-122"/>
                <a:cs typeface="+mj-cs"/>
              </a:rPr>
              <a:t>What is CSP</a:t>
            </a:r>
            <a:endParaRPr lang="en-US" altLang="zh-CN" sz="3600" kern="0" dirty="0">
              <a:solidFill>
                <a:schemeClr val="accent1"/>
              </a:solidFill>
              <a:latin typeface="+mj-lt"/>
              <a:ea typeface="宋体"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1947"/>
                                        </p:tgtEl>
                                        <p:attrNameLst>
                                          <p:attrName>style.visibility</p:attrName>
                                        </p:attrNameLst>
                                      </p:cBhvr>
                                      <p:to>
                                        <p:strVal val="visible"/>
                                      </p:to>
                                    </p:set>
                                    <p:animEffect transition="in" filter="blinds(horizontal)">
                                      <p:cBhvr>
                                        <p:cTn id="7" dur="500"/>
                                        <p:tgtEl>
                                          <p:spTgt spid="81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404813"/>
            <a:ext cx="8969375" cy="649287"/>
          </a:xfrm>
        </p:spPr>
        <p:txBody>
          <a:bodyPr/>
          <a:lstStyle/>
          <a:p>
            <a:pPr algn="ctr" eaLnBrk="1" hangingPunct="1"/>
            <a:r>
              <a:rPr lang="en-US" altLang="zh-CN" dirty="0" smtClean="0">
                <a:ea typeface="宋体" pitchFamily="2" charset="-122"/>
              </a:rPr>
              <a:t>PSC Approval for Open</a:t>
            </a:r>
          </a:p>
        </p:txBody>
      </p:sp>
      <p:sp>
        <p:nvSpPr>
          <p:cNvPr id="27651" name="Text Box 3"/>
          <p:cNvSpPr txBox="1">
            <a:spLocks noChangeArrowheads="1"/>
          </p:cNvSpPr>
          <p:nvPr/>
        </p:nvSpPr>
        <p:spPr bwMode="auto">
          <a:xfrm>
            <a:off x="428625" y="4903788"/>
            <a:ext cx="2185988" cy="39687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1000">
                <a:ea typeface="宋体" pitchFamily="2" charset="-122"/>
              </a:rPr>
              <a:t>Stage gate is approved without restriction.</a:t>
            </a:r>
          </a:p>
        </p:txBody>
      </p:sp>
      <p:sp>
        <p:nvSpPr>
          <p:cNvPr id="27652" name="Text Box 4"/>
          <p:cNvSpPr txBox="1">
            <a:spLocks noChangeArrowheads="1"/>
          </p:cNvSpPr>
          <p:nvPr/>
        </p:nvSpPr>
        <p:spPr bwMode="auto">
          <a:xfrm>
            <a:off x="428625" y="5373688"/>
            <a:ext cx="3041650" cy="39687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1000">
                <a:ea typeface="宋体" pitchFamily="2" charset="-122"/>
              </a:rPr>
              <a:t>Stage gate is refused. Second chance to pass the stage gate is given to the project manager.</a:t>
            </a:r>
          </a:p>
        </p:txBody>
      </p:sp>
      <p:pic>
        <p:nvPicPr>
          <p:cNvPr id="27653" name="Picture 5" descr="MCj04112440000[1]"/>
          <p:cNvPicPr>
            <a:picLocks noChangeAspect="1" noChangeArrowheads="1"/>
          </p:cNvPicPr>
          <p:nvPr/>
        </p:nvPicPr>
        <p:blipFill>
          <a:blip r:embed="rId3" cstate="print"/>
          <a:srcRect/>
          <a:stretch>
            <a:fillRect/>
          </a:stretch>
        </p:blipFill>
        <p:spPr bwMode="auto">
          <a:xfrm>
            <a:off x="196850" y="5819775"/>
            <a:ext cx="311150" cy="273050"/>
          </a:xfrm>
          <a:prstGeom prst="rect">
            <a:avLst/>
          </a:prstGeom>
          <a:noFill/>
          <a:ln w="9525">
            <a:noFill/>
            <a:miter lim="800000"/>
            <a:headEnd/>
            <a:tailEnd/>
          </a:ln>
        </p:spPr>
      </p:pic>
      <p:sp>
        <p:nvSpPr>
          <p:cNvPr id="27654" name="Text Box 6"/>
          <p:cNvSpPr txBox="1">
            <a:spLocks noChangeArrowheads="1"/>
          </p:cNvSpPr>
          <p:nvPr/>
        </p:nvSpPr>
        <p:spPr bwMode="auto">
          <a:xfrm>
            <a:off x="428625" y="5848350"/>
            <a:ext cx="3041650" cy="24447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altLang="zh-CN" sz="1000">
                <a:ea typeface="宋体" pitchFamily="2" charset="-122"/>
              </a:rPr>
              <a:t>Stage gate is refused. Project is stopped.</a:t>
            </a:r>
          </a:p>
        </p:txBody>
      </p:sp>
      <p:sp>
        <p:nvSpPr>
          <p:cNvPr id="27655" name="Text Box 7"/>
          <p:cNvSpPr txBox="1">
            <a:spLocks noChangeArrowheads="1"/>
          </p:cNvSpPr>
          <p:nvPr/>
        </p:nvSpPr>
        <p:spPr bwMode="auto">
          <a:xfrm>
            <a:off x="117475" y="4508500"/>
            <a:ext cx="3821113" cy="1657350"/>
          </a:xfrm>
          <a:prstGeom prst="rect">
            <a:avLst/>
          </a:prstGeom>
          <a:noFill/>
          <a:ln w="12700">
            <a:solidFill>
              <a:schemeClr val="bg2"/>
            </a:solidFill>
            <a:miter lim="800000"/>
            <a:headEnd type="none" w="sm" len="sm"/>
            <a:tailEnd type="none" w="sm" len="sm"/>
          </a:ln>
        </p:spPr>
        <p:txBody>
          <a:bodyPr/>
          <a:lstStyle/>
          <a:p>
            <a:pPr eaLnBrk="0" hangingPunct="0">
              <a:spcBef>
                <a:spcPct val="50000"/>
              </a:spcBef>
            </a:pPr>
            <a:r>
              <a:rPr lang="en-US" altLang="zh-CN" sz="1200" b="1">
                <a:ea typeface="宋体" pitchFamily="2" charset="-122"/>
              </a:rPr>
              <a:t>Legend			</a:t>
            </a:r>
          </a:p>
        </p:txBody>
      </p:sp>
      <p:graphicFrame>
        <p:nvGraphicFramePr>
          <p:cNvPr id="1535065" name="Group 89"/>
          <p:cNvGraphicFramePr>
            <a:graphicFrameLocks noGrp="1"/>
          </p:cNvGraphicFramePr>
          <p:nvPr/>
        </p:nvGraphicFramePr>
        <p:xfrm>
          <a:off x="4016375" y="1268413"/>
          <a:ext cx="5695950" cy="4890136"/>
        </p:xfrm>
        <a:graphic>
          <a:graphicData uri="http://schemas.openxmlformats.org/drawingml/2006/table">
            <a:tbl>
              <a:tblPr/>
              <a:tblGrid>
                <a:gridCol w="5695950"/>
              </a:tblGrid>
              <a:tr h="360363">
                <a:tc>
                  <a:txBody>
                    <a:bodyPr/>
                    <a:lstStyle/>
                    <a:p>
                      <a:pPr marL="0" marR="0" lvl="0" indent="0" algn="ctr" defTabSz="7747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800" b="1" i="0" u="none" strike="noStrike" cap="none" normalizeH="0" baseline="0" dirty="0" smtClean="0">
                          <a:ln>
                            <a:noFill/>
                          </a:ln>
                          <a:solidFill>
                            <a:schemeClr val="bg1"/>
                          </a:solidFill>
                          <a:effectLst/>
                          <a:latin typeface="Arial" pitchFamily="34" charset="0"/>
                          <a:ea typeface="宋体" pitchFamily="2" charset="-122"/>
                        </a:rPr>
                        <a:t>Decision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r>
              <a:tr h="1579563">
                <a:tc>
                  <a:txBody>
                    <a:bodyPr/>
                    <a:lstStyle/>
                    <a:p>
                      <a:pPr marL="0" marR="0" lvl="0" indent="0" algn="l" defTabSz="774700" rtl="0" eaLnBrk="1" fontAlgn="base" latinLnBrk="0" hangingPunct="1">
                        <a:lnSpc>
                          <a:spcPct val="100000"/>
                        </a:lnSpc>
                        <a:spcBef>
                          <a:spcPct val="20000"/>
                        </a:spcBef>
                        <a:spcAft>
                          <a:spcPct val="0"/>
                        </a:spcAft>
                        <a:buClr>
                          <a:schemeClr val="accent1"/>
                        </a:buClr>
                        <a:buSzTx/>
                        <a:buFont typeface="Arial" pitchFamily="34" charset="0"/>
                        <a:buNone/>
                        <a:tabLst/>
                      </a:pPr>
                      <a:endParaRPr kumimoji="0" lang="en-US" altLang="zh-CN" sz="1800" b="0" i="0" u="none" strike="noStrike" cap="none" normalizeH="0" baseline="0" smtClean="0">
                        <a:ln>
                          <a:noFill/>
                        </a:ln>
                        <a:solidFill>
                          <a:schemeClr val="accent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44813">
                <a:tc>
                  <a:txBody>
                    <a:bodyPr/>
                    <a:lstStyle/>
                    <a:p>
                      <a:pPr marL="0" marR="0" lvl="0" indent="0" algn="l" defTabSz="774700" rtl="0" eaLnBrk="1" fontAlgn="base" latinLnBrk="0" hangingPunct="1">
                        <a:lnSpc>
                          <a:spcPct val="100000"/>
                        </a:lnSpc>
                        <a:spcBef>
                          <a:spcPct val="20000"/>
                        </a:spcBef>
                        <a:spcAft>
                          <a:spcPct val="0"/>
                        </a:spcAft>
                        <a:buClr>
                          <a:schemeClr val="accent1"/>
                        </a:buClr>
                        <a:buSzTx/>
                        <a:buFont typeface="Arial" pitchFamily="34" charset="0"/>
                        <a:buNone/>
                        <a:tabLst/>
                      </a:pPr>
                      <a:r>
                        <a:rPr kumimoji="0" lang="en-US" altLang="zh-CN" sz="1400" b="0" i="0" u="none" strike="noStrike" cap="none" normalizeH="0" baseline="0" dirty="0" smtClean="0">
                          <a:ln>
                            <a:noFill/>
                          </a:ln>
                          <a:solidFill>
                            <a:schemeClr val="accent2"/>
                          </a:solidFill>
                          <a:effectLst/>
                          <a:latin typeface="Arial" pitchFamily="34" charset="0"/>
                          <a:ea typeface="宋体" pitchFamily="2" charset="-122"/>
                        </a:rPr>
                        <a:t>Open is approved with the following </a:t>
                      </a:r>
                      <a:r>
                        <a:rPr kumimoji="0" lang="en-US" altLang="zh-CN" sz="1400" b="0" i="0" u="none" strike="noStrike" cap="none" normalizeH="0" baseline="0" dirty="0" smtClean="0">
                          <a:ln>
                            <a:noFill/>
                          </a:ln>
                          <a:solidFill>
                            <a:schemeClr val="accent2"/>
                          </a:solidFill>
                          <a:effectLst/>
                          <a:latin typeface="Arial" pitchFamily="34" charset="0"/>
                          <a:ea typeface="宋体" pitchFamily="2" charset="-122"/>
                        </a:rPr>
                        <a:t>actions.</a:t>
                      </a:r>
                    </a:p>
                    <a:p>
                      <a:pPr rtl="0"/>
                      <a:r>
                        <a:rPr lang="en-US" sz="1000" kern="1200" baseline="0" dirty="0" smtClean="0">
                          <a:solidFill>
                            <a:schemeClr val="tx1"/>
                          </a:solidFill>
                          <a:latin typeface="+mn-lt"/>
                          <a:ea typeface="+mn-ea"/>
                          <a:cs typeface="+mn-cs"/>
                        </a:rPr>
                        <a:t>A1: </a:t>
                      </a:r>
                      <a:r>
                        <a:rPr lang="en-US" sz="1000" b="1" kern="1200" baseline="0" dirty="0" smtClean="0">
                          <a:solidFill>
                            <a:schemeClr val="tx1"/>
                          </a:solidFill>
                          <a:latin typeface="+mn-lt"/>
                          <a:ea typeface="+mn-ea"/>
                          <a:cs typeface="+mn-cs"/>
                        </a:rPr>
                        <a:t>Leo, </a:t>
                      </a:r>
                      <a:r>
                        <a:rPr lang="en-US" sz="1000" b="1" kern="1200" baseline="0" dirty="0" err="1" smtClean="0">
                          <a:solidFill>
                            <a:schemeClr val="tx1"/>
                          </a:solidFill>
                          <a:latin typeface="+mn-lt"/>
                          <a:ea typeface="+mn-ea"/>
                          <a:cs typeface="+mn-cs"/>
                        </a:rPr>
                        <a:t>Ketty</a:t>
                      </a:r>
                      <a:r>
                        <a:rPr lang="en-US" sz="1000" b="1" kern="1200" baseline="0" dirty="0" smtClean="0">
                          <a:solidFill>
                            <a:schemeClr val="tx1"/>
                          </a:solidFill>
                          <a:latin typeface="+mn-lt"/>
                          <a:ea typeface="+mn-ea"/>
                          <a:cs typeface="+mn-cs"/>
                        </a:rPr>
                        <a:t> &gt;&gt; Will provide Delta PLC and VSD datasheet to see where is cost saving opportunity.</a:t>
                      </a:r>
                    </a:p>
                    <a:p>
                      <a:pPr rtl="0"/>
                      <a:r>
                        <a:rPr lang="en-US" sz="1000" kern="1200" baseline="0" dirty="0" smtClean="0">
                          <a:solidFill>
                            <a:schemeClr val="tx1"/>
                          </a:solidFill>
                          <a:latin typeface="+mn-lt"/>
                          <a:ea typeface="+mn-ea"/>
                          <a:cs typeface="+mn-cs"/>
                        </a:rPr>
                        <a:t>A2: </a:t>
                      </a:r>
                      <a:r>
                        <a:rPr lang="en-US" sz="1000" b="1" kern="1200" baseline="0" dirty="0" smtClean="0">
                          <a:solidFill>
                            <a:schemeClr val="tx1"/>
                          </a:solidFill>
                          <a:latin typeface="+mn-lt"/>
                          <a:ea typeface="+mn-ea"/>
                          <a:cs typeface="+mn-cs"/>
                        </a:rPr>
                        <a:t>Leo, </a:t>
                      </a:r>
                      <a:r>
                        <a:rPr lang="en-US" sz="1000" b="1" kern="1200" baseline="0" dirty="0" err="1" smtClean="0">
                          <a:solidFill>
                            <a:schemeClr val="tx1"/>
                          </a:solidFill>
                          <a:latin typeface="+mn-lt"/>
                          <a:ea typeface="+mn-ea"/>
                          <a:cs typeface="+mn-cs"/>
                        </a:rPr>
                        <a:t>Ketty</a:t>
                      </a:r>
                      <a:r>
                        <a:rPr lang="en-US" sz="1000" b="1" kern="1200" baseline="0" dirty="0" smtClean="0">
                          <a:solidFill>
                            <a:schemeClr val="tx1"/>
                          </a:solidFill>
                          <a:latin typeface="+mn-lt"/>
                          <a:ea typeface="+mn-ea"/>
                          <a:cs typeface="+mn-cs"/>
                        </a:rPr>
                        <a:t> &gt;&gt; Will check 40 nodes per sub ring using RSTP </a:t>
                      </a:r>
                    </a:p>
                    <a:p>
                      <a:pPr rtl="0"/>
                      <a:r>
                        <a:rPr lang="en-US" sz="1000" kern="1200" baseline="0" dirty="0" smtClean="0">
                          <a:solidFill>
                            <a:schemeClr val="tx1"/>
                          </a:solidFill>
                          <a:latin typeface="+mn-lt"/>
                          <a:ea typeface="+mn-ea"/>
                          <a:cs typeface="+mn-cs"/>
                        </a:rPr>
                        <a:t>A3: </a:t>
                      </a:r>
                      <a:r>
                        <a:rPr lang="en-US" sz="1000" b="1" kern="1200" baseline="0" dirty="0" smtClean="0">
                          <a:solidFill>
                            <a:schemeClr val="tx1"/>
                          </a:solidFill>
                          <a:latin typeface="+mn-lt"/>
                          <a:ea typeface="+mn-ea"/>
                          <a:cs typeface="+mn-cs"/>
                        </a:rPr>
                        <a:t>Leo, </a:t>
                      </a:r>
                      <a:r>
                        <a:rPr lang="en-US" sz="1000" b="1" kern="1200" baseline="0" dirty="0" err="1" smtClean="0">
                          <a:solidFill>
                            <a:schemeClr val="tx1"/>
                          </a:solidFill>
                          <a:latin typeface="+mn-lt"/>
                          <a:ea typeface="+mn-ea"/>
                          <a:cs typeface="+mn-cs"/>
                        </a:rPr>
                        <a:t>Ketty</a:t>
                      </a:r>
                      <a:r>
                        <a:rPr lang="en-US" sz="1000" b="1" kern="1200" baseline="0" dirty="0" smtClean="0">
                          <a:solidFill>
                            <a:schemeClr val="tx1"/>
                          </a:solidFill>
                          <a:latin typeface="+mn-lt"/>
                          <a:ea typeface="+mn-ea"/>
                          <a:cs typeface="+mn-cs"/>
                        </a:rPr>
                        <a:t> &gt;&gt; Will check 50ms again for M80 RSTP recovery time</a:t>
                      </a:r>
                    </a:p>
                    <a:p>
                      <a:pPr rtl="0"/>
                      <a:r>
                        <a:rPr lang="en-US" sz="1000" kern="1200" baseline="0" dirty="0" smtClean="0">
                          <a:solidFill>
                            <a:schemeClr val="tx1"/>
                          </a:solidFill>
                          <a:latin typeface="+mn-lt"/>
                          <a:ea typeface="+mn-ea"/>
                          <a:cs typeface="+mn-cs"/>
                        </a:rPr>
                        <a:t>A4: </a:t>
                      </a:r>
                      <a:r>
                        <a:rPr lang="en-US" sz="1000" b="1" kern="1200" baseline="0" dirty="0" smtClean="0">
                          <a:solidFill>
                            <a:schemeClr val="tx1"/>
                          </a:solidFill>
                          <a:latin typeface="+mn-lt"/>
                          <a:ea typeface="+mn-ea"/>
                          <a:cs typeface="+mn-cs"/>
                        </a:rPr>
                        <a:t>Antonio </a:t>
                      </a:r>
                      <a:r>
                        <a:rPr lang="en-US" sz="1000" b="1" kern="1200" baseline="0" dirty="0" err="1" smtClean="0">
                          <a:solidFill>
                            <a:schemeClr val="tx1"/>
                          </a:solidFill>
                          <a:latin typeface="+mn-lt"/>
                          <a:ea typeface="+mn-ea"/>
                          <a:cs typeface="+mn-cs"/>
                        </a:rPr>
                        <a:t>Chauvet</a:t>
                      </a:r>
                      <a:r>
                        <a:rPr lang="en-US" sz="1000" b="1" kern="1200" baseline="0" dirty="0" smtClean="0">
                          <a:solidFill>
                            <a:schemeClr val="tx1"/>
                          </a:solidFill>
                          <a:latin typeface="+mn-lt"/>
                          <a:ea typeface="+mn-ea"/>
                          <a:cs typeface="+mn-cs"/>
                        </a:rPr>
                        <a:t> &gt;&gt; Assign a system architecture resource for M80</a:t>
                      </a:r>
                    </a:p>
                    <a:p>
                      <a:pPr rtl="0"/>
                      <a:r>
                        <a:rPr lang="en-US" sz="1000" kern="1200" baseline="0" dirty="0" smtClean="0">
                          <a:solidFill>
                            <a:schemeClr val="tx1"/>
                          </a:solidFill>
                          <a:latin typeface="+mn-lt"/>
                          <a:ea typeface="+mn-ea"/>
                          <a:cs typeface="+mn-cs"/>
                        </a:rPr>
                        <a:t>A5: </a:t>
                      </a:r>
                      <a:r>
                        <a:rPr lang="en-US" sz="1000" b="1" kern="1200" baseline="0" dirty="0" smtClean="0">
                          <a:solidFill>
                            <a:schemeClr val="tx1"/>
                          </a:solidFill>
                          <a:latin typeface="+mn-lt"/>
                          <a:ea typeface="+mn-ea"/>
                          <a:cs typeface="+mn-cs"/>
                        </a:rPr>
                        <a:t>Robin &gt;&gt; Find out </a:t>
                      </a:r>
                      <a:r>
                        <a:rPr lang="en-US" sz="1000" b="1" kern="1200" baseline="0" dirty="0" err="1" smtClean="0">
                          <a:solidFill>
                            <a:schemeClr val="tx1"/>
                          </a:solidFill>
                          <a:latin typeface="+mn-lt"/>
                          <a:ea typeface="+mn-ea"/>
                          <a:cs typeface="+mn-cs"/>
                        </a:rPr>
                        <a:t>techpub</a:t>
                      </a:r>
                      <a:r>
                        <a:rPr lang="en-US" sz="1000" b="1" kern="1200" baseline="0" dirty="0" smtClean="0">
                          <a:solidFill>
                            <a:schemeClr val="tx1"/>
                          </a:solidFill>
                          <a:latin typeface="+mn-lt"/>
                          <a:ea typeface="+mn-ea"/>
                          <a:cs typeface="+mn-cs"/>
                        </a:rPr>
                        <a:t> resource</a:t>
                      </a:r>
                    </a:p>
                    <a:p>
                      <a:pPr rtl="0"/>
                      <a:r>
                        <a:rPr lang="en-US" sz="1000" kern="1200" baseline="0" dirty="0" smtClean="0">
                          <a:solidFill>
                            <a:schemeClr val="tx1"/>
                          </a:solidFill>
                          <a:latin typeface="+mn-lt"/>
                          <a:ea typeface="+mn-ea"/>
                          <a:cs typeface="+mn-cs"/>
                        </a:rPr>
                        <a:t>A6:</a:t>
                      </a:r>
                      <a:r>
                        <a:rPr lang="en-US" sz="1000" b="1" kern="1200" baseline="0" dirty="0" smtClean="0">
                          <a:solidFill>
                            <a:schemeClr val="tx1"/>
                          </a:solidFill>
                          <a:latin typeface="+mn-lt"/>
                          <a:ea typeface="+mn-ea"/>
                          <a:cs typeface="+mn-cs"/>
                        </a:rPr>
                        <a:t>Taylor &gt;&gt; Define manufacturing location with project level risk consideration before SELECT</a:t>
                      </a:r>
                    </a:p>
                    <a:p>
                      <a:pPr rtl="0"/>
                      <a:r>
                        <a:rPr lang="en-US" sz="1000" kern="1200" baseline="0" dirty="0" smtClean="0">
                          <a:solidFill>
                            <a:schemeClr val="tx1"/>
                          </a:solidFill>
                          <a:latin typeface="+mn-lt"/>
                          <a:ea typeface="+mn-ea"/>
                          <a:cs typeface="+mn-cs"/>
                        </a:rPr>
                        <a:t>A7:</a:t>
                      </a:r>
                      <a:r>
                        <a:rPr lang="en-US" sz="1000" b="1" kern="1200" baseline="0" dirty="0" smtClean="0">
                          <a:solidFill>
                            <a:schemeClr val="tx1"/>
                          </a:solidFill>
                          <a:latin typeface="+mn-lt"/>
                          <a:ea typeface="+mn-ea"/>
                          <a:cs typeface="+mn-cs"/>
                        </a:rPr>
                        <a:t>Robin &gt;&gt; Organize a dedicated sync meeting including FW/SW to further clarify about I/O vision and explicit exchange etc.</a:t>
                      </a:r>
                    </a:p>
                    <a:p>
                      <a:pPr rtl="0"/>
                      <a:r>
                        <a:rPr lang="en-US" sz="1000" kern="1200" baseline="0" dirty="0" smtClean="0">
                          <a:solidFill>
                            <a:schemeClr val="tx1"/>
                          </a:solidFill>
                          <a:latin typeface="+mn-lt"/>
                          <a:ea typeface="+mn-ea"/>
                          <a:cs typeface="+mn-cs"/>
                        </a:rPr>
                        <a:t>A8: </a:t>
                      </a:r>
                      <a:r>
                        <a:rPr lang="en-US" sz="1000" b="1" kern="1200" baseline="0" dirty="0" smtClean="0">
                          <a:solidFill>
                            <a:schemeClr val="tx1"/>
                          </a:solidFill>
                          <a:latin typeface="+mn-lt"/>
                          <a:ea typeface="+mn-ea"/>
                          <a:cs typeface="+mn-cs"/>
                        </a:rPr>
                        <a:t>Robin &gt;&gt; Hold sync meeting with AOC-I MSU team for project and technical discussion (cost, schedule, technical risks etc.)</a:t>
                      </a:r>
                    </a:p>
                    <a:p>
                      <a:pPr rtl="0"/>
                      <a:r>
                        <a:rPr lang="en-US" sz="1000" kern="1200" baseline="0" dirty="0" smtClean="0">
                          <a:solidFill>
                            <a:schemeClr val="tx1"/>
                          </a:solidFill>
                          <a:latin typeface="+mn-lt"/>
                          <a:ea typeface="+mn-ea"/>
                          <a:cs typeface="+mn-cs"/>
                        </a:rPr>
                        <a:t>A9:</a:t>
                      </a:r>
                      <a:r>
                        <a:rPr lang="en-US" sz="1000" b="1" kern="1200" baseline="0" dirty="0" smtClean="0">
                          <a:solidFill>
                            <a:schemeClr val="tx1"/>
                          </a:solidFill>
                          <a:latin typeface="+mn-lt"/>
                          <a:ea typeface="+mn-ea"/>
                          <a:cs typeface="+mn-cs"/>
                        </a:rPr>
                        <a:t>Jianson &gt;&gt; Will evaluate Ethernet/IP's impact on FW/SW and make decision before SELECT </a:t>
                      </a:r>
                    </a:p>
                    <a:p>
                      <a:pPr rtl="0"/>
                      <a:r>
                        <a:rPr lang="en-US" sz="1000" kern="1200" baseline="0" dirty="0" smtClean="0">
                          <a:solidFill>
                            <a:schemeClr val="tx1"/>
                          </a:solidFill>
                          <a:latin typeface="+mn-lt"/>
                          <a:ea typeface="+mn-ea"/>
                          <a:cs typeface="+mn-cs"/>
                        </a:rPr>
                        <a:t>A10:</a:t>
                      </a:r>
                      <a:r>
                        <a:rPr lang="en-US" sz="1000" b="1" kern="1200" baseline="0" dirty="0" smtClean="0">
                          <a:solidFill>
                            <a:schemeClr val="tx1"/>
                          </a:solidFill>
                          <a:latin typeface="+mn-lt"/>
                          <a:ea typeface="+mn-ea"/>
                          <a:cs typeface="+mn-cs"/>
                        </a:rPr>
                        <a:t>Team &gt;&gt; Define key point list especially in terms of customer/application view before SELECT</a:t>
                      </a:r>
                      <a:endParaRPr kumimoji="0" lang="en-US" altLang="zh-CN" sz="1000" b="0" i="0" u="none" strike="noStrike" cap="none" normalizeH="0" baseline="0" dirty="0" smtClean="0">
                        <a:ln>
                          <a:noFill/>
                        </a:ln>
                        <a:solidFill>
                          <a:schemeClr val="accent2"/>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27666" name="Group 20"/>
          <p:cNvGrpSpPr>
            <a:grpSpLocks/>
          </p:cNvGrpSpPr>
          <p:nvPr/>
        </p:nvGrpSpPr>
        <p:grpSpPr bwMode="auto">
          <a:xfrm>
            <a:off x="271463" y="4905375"/>
            <a:ext cx="157162" cy="360363"/>
            <a:chOff x="1850" y="2251"/>
            <a:chExt cx="318" cy="862"/>
          </a:xfrm>
        </p:grpSpPr>
        <p:sp>
          <p:nvSpPr>
            <p:cNvPr id="27722" name="Rectangle 21"/>
            <p:cNvSpPr>
              <a:spLocks noChangeArrowheads="1"/>
            </p:cNvSpPr>
            <p:nvPr/>
          </p:nvSpPr>
          <p:spPr bwMode="auto">
            <a:xfrm>
              <a:off x="1850" y="2251"/>
              <a:ext cx="318" cy="862"/>
            </a:xfrm>
            <a:prstGeom prst="rect">
              <a:avLst/>
            </a:prstGeom>
            <a:solidFill>
              <a:schemeClr val="tx2"/>
            </a:solidFill>
            <a:ln w="38100">
              <a:solidFill>
                <a:schemeClr val="bg2"/>
              </a:solidFill>
              <a:miter lim="800000"/>
              <a:headEnd type="none" w="sm" len="sm"/>
              <a:tailEnd type="none" w="sm" len="sm"/>
            </a:ln>
          </p:spPr>
          <p:txBody>
            <a:bodyPr wrap="none" anchor="ctr"/>
            <a:lstStyle/>
            <a:p>
              <a:endParaRPr lang="en-US" altLang="zh-CN">
                <a:ea typeface="宋体" pitchFamily="2" charset="-122"/>
              </a:endParaRPr>
            </a:p>
          </p:txBody>
        </p:sp>
        <p:sp>
          <p:nvSpPr>
            <p:cNvPr id="27723" name="Oval 22"/>
            <p:cNvSpPr>
              <a:spLocks noChangeArrowheads="1"/>
            </p:cNvSpPr>
            <p:nvPr/>
          </p:nvSpPr>
          <p:spPr bwMode="auto">
            <a:xfrm>
              <a:off x="1896" y="2296"/>
              <a:ext cx="227" cy="227"/>
            </a:xfrm>
            <a:prstGeom prst="ellipse">
              <a:avLst/>
            </a:prstGeom>
            <a:solidFill>
              <a:srgbClr val="777777"/>
            </a:solidFill>
            <a:ln w="25400">
              <a:solidFill>
                <a:srgbClr val="4D4D4D"/>
              </a:solidFill>
              <a:round/>
              <a:headEnd type="none" w="sm" len="sm"/>
              <a:tailEnd type="none" w="sm" len="sm"/>
            </a:ln>
          </p:spPr>
          <p:txBody>
            <a:bodyPr wrap="none" anchor="ctr"/>
            <a:lstStyle/>
            <a:p>
              <a:endParaRPr lang="en-US" altLang="zh-CN">
                <a:ea typeface="宋体" pitchFamily="2" charset="-122"/>
              </a:endParaRPr>
            </a:p>
          </p:txBody>
        </p:sp>
        <p:sp>
          <p:nvSpPr>
            <p:cNvPr id="27724" name="Oval 23"/>
            <p:cNvSpPr>
              <a:spLocks noChangeArrowheads="1"/>
            </p:cNvSpPr>
            <p:nvPr/>
          </p:nvSpPr>
          <p:spPr bwMode="auto">
            <a:xfrm>
              <a:off x="1896" y="2568"/>
              <a:ext cx="227" cy="227"/>
            </a:xfrm>
            <a:prstGeom prst="ellipse">
              <a:avLst/>
            </a:prstGeom>
            <a:solidFill>
              <a:srgbClr val="777777"/>
            </a:solidFill>
            <a:ln w="25400">
              <a:solidFill>
                <a:srgbClr val="4D4D4D"/>
              </a:solidFill>
              <a:round/>
              <a:headEnd type="none" w="sm" len="sm"/>
              <a:tailEnd type="none" w="sm" len="sm"/>
            </a:ln>
          </p:spPr>
          <p:txBody>
            <a:bodyPr wrap="none" anchor="ctr"/>
            <a:lstStyle/>
            <a:p>
              <a:endParaRPr lang="en-US" altLang="zh-CN">
                <a:ea typeface="宋体" pitchFamily="2" charset="-122"/>
              </a:endParaRPr>
            </a:p>
          </p:txBody>
        </p:sp>
        <p:sp>
          <p:nvSpPr>
            <p:cNvPr id="27725" name="Oval 24"/>
            <p:cNvSpPr>
              <a:spLocks noChangeArrowheads="1"/>
            </p:cNvSpPr>
            <p:nvPr/>
          </p:nvSpPr>
          <p:spPr bwMode="auto">
            <a:xfrm>
              <a:off x="1896" y="2841"/>
              <a:ext cx="227" cy="227"/>
            </a:xfrm>
            <a:prstGeom prst="ellipse">
              <a:avLst/>
            </a:prstGeom>
            <a:solidFill>
              <a:srgbClr val="00FF00"/>
            </a:solidFill>
            <a:ln w="25400">
              <a:solidFill>
                <a:srgbClr val="009900"/>
              </a:solidFill>
              <a:round/>
              <a:headEnd type="none" w="sm" len="sm"/>
              <a:tailEnd type="none" w="sm" len="sm"/>
            </a:ln>
          </p:spPr>
          <p:txBody>
            <a:bodyPr wrap="none" anchor="ctr"/>
            <a:lstStyle/>
            <a:p>
              <a:endParaRPr lang="en-US" altLang="zh-CN">
                <a:ea typeface="宋体" pitchFamily="2" charset="-122"/>
              </a:endParaRPr>
            </a:p>
          </p:txBody>
        </p:sp>
      </p:grpSp>
      <p:grpSp>
        <p:nvGrpSpPr>
          <p:cNvPr id="27667" name="Group 25"/>
          <p:cNvGrpSpPr>
            <a:grpSpLocks/>
          </p:cNvGrpSpPr>
          <p:nvPr/>
        </p:nvGrpSpPr>
        <p:grpSpPr bwMode="auto">
          <a:xfrm>
            <a:off x="271463" y="5373688"/>
            <a:ext cx="157162" cy="360362"/>
            <a:chOff x="2893" y="2251"/>
            <a:chExt cx="318" cy="862"/>
          </a:xfrm>
        </p:grpSpPr>
        <p:sp>
          <p:nvSpPr>
            <p:cNvPr id="27718" name="Rectangle 26"/>
            <p:cNvSpPr>
              <a:spLocks noChangeArrowheads="1"/>
            </p:cNvSpPr>
            <p:nvPr/>
          </p:nvSpPr>
          <p:spPr bwMode="auto">
            <a:xfrm>
              <a:off x="2893" y="2251"/>
              <a:ext cx="318" cy="862"/>
            </a:xfrm>
            <a:prstGeom prst="rect">
              <a:avLst/>
            </a:prstGeom>
            <a:solidFill>
              <a:schemeClr val="tx2"/>
            </a:solidFill>
            <a:ln w="38100">
              <a:solidFill>
                <a:schemeClr val="bg2"/>
              </a:solidFill>
              <a:miter lim="800000"/>
              <a:headEnd type="none" w="sm" len="sm"/>
              <a:tailEnd type="none" w="sm" len="sm"/>
            </a:ln>
          </p:spPr>
          <p:txBody>
            <a:bodyPr wrap="none" anchor="ctr"/>
            <a:lstStyle/>
            <a:p>
              <a:endParaRPr lang="en-US" altLang="zh-CN">
                <a:ea typeface="宋体" pitchFamily="2" charset="-122"/>
              </a:endParaRPr>
            </a:p>
          </p:txBody>
        </p:sp>
        <p:sp>
          <p:nvSpPr>
            <p:cNvPr id="27719" name="Oval 27"/>
            <p:cNvSpPr>
              <a:spLocks noChangeArrowheads="1"/>
            </p:cNvSpPr>
            <p:nvPr/>
          </p:nvSpPr>
          <p:spPr bwMode="auto">
            <a:xfrm>
              <a:off x="2939" y="2296"/>
              <a:ext cx="227" cy="227"/>
            </a:xfrm>
            <a:prstGeom prst="ellipse">
              <a:avLst/>
            </a:prstGeom>
            <a:solidFill>
              <a:srgbClr val="FF0000"/>
            </a:solidFill>
            <a:ln w="25400">
              <a:solidFill>
                <a:srgbClr val="990000"/>
              </a:solidFill>
              <a:round/>
              <a:headEnd type="none" w="sm" len="sm"/>
              <a:tailEnd type="none" w="sm" len="sm"/>
            </a:ln>
          </p:spPr>
          <p:txBody>
            <a:bodyPr wrap="none" anchor="ctr"/>
            <a:lstStyle/>
            <a:p>
              <a:endParaRPr lang="en-US" altLang="zh-CN">
                <a:ea typeface="宋体" pitchFamily="2" charset="-122"/>
              </a:endParaRPr>
            </a:p>
          </p:txBody>
        </p:sp>
        <p:sp>
          <p:nvSpPr>
            <p:cNvPr id="27720" name="Oval 28"/>
            <p:cNvSpPr>
              <a:spLocks noChangeArrowheads="1"/>
            </p:cNvSpPr>
            <p:nvPr/>
          </p:nvSpPr>
          <p:spPr bwMode="auto">
            <a:xfrm>
              <a:off x="2939" y="2568"/>
              <a:ext cx="227" cy="227"/>
            </a:xfrm>
            <a:prstGeom prst="ellipse">
              <a:avLst/>
            </a:prstGeom>
            <a:solidFill>
              <a:srgbClr val="777777"/>
            </a:solidFill>
            <a:ln w="25400" algn="ctr">
              <a:solidFill>
                <a:srgbClr val="4D4D4D"/>
              </a:solidFill>
              <a:round/>
              <a:headEnd type="none" w="sm" len="sm"/>
              <a:tailEnd type="none" w="sm" len="sm"/>
            </a:ln>
          </p:spPr>
          <p:txBody>
            <a:bodyPr wrap="none" anchor="ctr"/>
            <a:lstStyle/>
            <a:p>
              <a:endParaRPr lang="en-US" altLang="zh-CN">
                <a:ea typeface="宋体" pitchFamily="2" charset="-122"/>
              </a:endParaRPr>
            </a:p>
          </p:txBody>
        </p:sp>
        <p:sp>
          <p:nvSpPr>
            <p:cNvPr id="27721" name="Oval 29"/>
            <p:cNvSpPr>
              <a:spLocks noChangeArrowheads="1"/>
            </p:cNvSpPr>
            <p:nvPr/>
          </p:nvSpPr>
          <p:spPr bwMode="auto">
            <a:xfrm>
              <a:off x="2939" y="2841"/>
              <a:ext cx="227" cy="227"/>
            </a:xfrm>
            <a:prstGeom prst="ellipse">
              <a:avLst/>
            </a:prstGeom>
            <a:solidFill>
              <a:srgbClr val="777777"/>
            </a:solidFill>
            <a:ln w="25400" algn="ctr">
              <a:solidFill>
                <a:srgbClr val="4D4D4D"/>
              </a:solidFill>
              <a:round/>
              <a:headEnd type="none" w="sm" len="sm"/>
              <a:tailEnd type="none" w="sm" len="sm"/>
            </a:ln>
          </p:spPr>
          <p:txBody>
            <a:bodyPr wrap="none" anchor="ctr"/>
            <a:lstStyle/>
            <a:p>
              <a:endParaRPr lang="en-US" altLang="zh-CN">
                <a:ea typeface="宋体" pitchFamily="2" charset="-122"/>
              </a:endParaRPr>
            </a:p>
          </p:txBody>
        </p:sp>
      </p:grpSp>
      <p:graphicFrame>
        <p:nvGraphicFramePr>
          <p:cNvPr id="1535064" name="Group 88"/>
          <p:cNvGraphicFramePr>
            <a:graphicFrameLocks noGrp="1"/>
          </p:cNvGraphicFramePr>
          <p:nvPr>
            <p:ph idx="1"/>
          </p:nvPr>
        </p:nvGraphicFramePr>
        <p:xfrm>
          <a:off x="117475" y="1268413"/>
          <a:ext cx="3821113" cy="2301240"/>
        </p:xfrm>
        <a:graphic>
          <a:graphicData uri="http://schemas.openxmlformats.org/drawingml/2006/table">
            <a:tbl>
              <a:tblPr/>
              <a:tblGrid>
                <a:gridCol w="1793875"/>
                <a:gridCol w="2027238"/>
              </a:tblGrid>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chemeClr val="bg1"/>
                          </a:solidFill>
                          <a:effectLst/>
                          <a:latin typeface="Arial" pitchFamily="34" charset="0"/>
                          <a:ea typeface="宋体" pitchFamily="2" charset="-122"/>
                        </a:rPr>
                        <a:t>Who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altLang="ja-JP" sz="1000" b="1" i="0" u="none" strike="noStrike" cap="none" normalizeH="0" baseline="0" smtClean="0">
                          <a:ln>
                            <a:noFill/>
                          </a:ln>
                          <a:solidFill>
                            <a:schemeClr val="bg1"/>
                          </a:solidFill>
                          <a:effectLst/>
                          <a:latin typeface="Arial" pitchFamily="34" charset="0"/>
                          <a:ea typeface="MS PGothic" pitchFamily="34" charset="-128"/>
                        </a:rPr>
                        <a:t>Role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r>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ea typeface="MS ??"/>
                          <a:cs typeface="Arial" pitchFamily="34" charset="0"/>
                        </a:rPr>
                        <a:t>Jiajun</a:t>
                      </a:r>
                      <a:r>
                        <a:rPr kumimoji="0" lang="en-US" sz="900" b="0" i="0" u="none" strike="noStrike" cap="none" normalizeH="0" baseline="0" dirty="0" smtClean="0">
                          <a:ln>
                            <a:noFill/>
                          </a:ln>
                          <a:solidFill>
                            <a:schemeClr val="tx1"/>
                          </a:solidFill>
                          <a:effectLst/>
                          <a:latin typeface="Arial" pitchFamily="34" charset="0"/>
                          <a:ea typeface="MS ??"/>
                          <a:cs typeface="Arial" pitchFamily="34" charset="0"/>
                        </a:rPr>
                        <a:t> Mo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chemeClr val="tx1"/>
                          </a:solidFill>
                          <a:effectLst/>
                          <a:latin typeface="Arial" pitchFamily="34" charset="0"/>
                          <a:ea typeface="MS ??"/>
                          <a:cs typeface="Arial" pitchFamily="34" charset="0"/>
                        </a:rPr>
                        <a:t>AOCC Plant Solution R&amp;D Manager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ea typeface="MS Mincho" pitchFamily="49" charset="-128"/>
                          <a:cs typeface="Arial" pitchFamily="34" charset="0"/>
                        </a:rPr>
                        <a:t>Haidong</a:t>
                      </a:r>
                      <a:r>
                        <a:rPr kumimoji="0" lang="en-US" sz="900" b="0" i="0" u="none" strike="noStrike" cap="none" normalizeH="0" baseline="0" dirty="0" smtClean="0">
                          <a:ln>
                            <a:noFill/>
                          </a:ln>
                          <a:solidFill>
                            <a:schemeClr val="tx1"/>
                          </a:solidFill>
                          <a:effectLst/>
                          <a:latin typeface="Arial" pitchFamily="34" charset="0"/>
                          <a:ea typeface="MS Mincho" pitchFamily="49" charset="-128"/>
                          <a:cs typeface="Arial" pitchFamily="34" charset="0"/>
                        </a:rPr>
                        <a:t> Chen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ctr" defTabSz="774700" rtl="0" eaLnBrk="1" fontAlgn="base" latinLnBrk="0" hangingPunct="1">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chemeClr val="tx1"/>
                          </a:solidFill>
                          <a:effectLst/>
                          <a:latin typeface="Arial" pitchFamily="34" charset="0"/>
                          <a:ea typeface="MS ??"/>
                          <a:cs typeface="Arial" pitchFamily="34" charset="0"/>
                        </a:rPr>
                        <a:t>AOCC PMO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Mincho" pitchFamily="49" charset="-128"/>
                          <a:cs typeface="Arial" pitchFamily="34" charset="0"/>
                        </a:rPr>
                        <a:t>Ming-Jeremy Yang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chemeClr val="tx1"/>
                          </a:solidFill>
                          <a:effectLst/>
                          <a:latin typeface="Arial" pitchFamily="34" charset="0"/>
                          <a:ea typeface="MS ??"/>
                          <a:cs typeface="Arial" pitchFamily="34" charset="0"/>
                        </a:rPr>
                        <a:t>AOCC Quality Manager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Mincho" pitchFamily="49" charset="-128"/>
                          <a:cs typeface="Arial" pitchFamily="34" charset="0"/>
                        </a:rPr>
                        <a:t>Ming-Allen Sun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chemeClr val="tx1"/>
                          </a:solidFill>
                          <a:effectLst/>
                          <a:latin typeface="Arial" pitchFamily="34" charset="0"/>
                          <a:ea typeface="MS ??"/>
                          <a:cs typeface="Arial" pitchFamily="34" charset="0"/>
                        </a:rPr>
                        <a:t>AOCC Industrial Manager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Mincho" pitchFamily="49" charset="-128"/>
                          <a:cs typeface="Arial" pitchFamily="34" charset="0"/>
                        </a:rPr>
                        <a:t>Janice Tang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chemeClr val="tx1"/>
                          </a:solidFill>
                          <a:effectLst/>
                          <a:latin typeface="Arial" pitchFamily="34" charset="0"/>
                          <a:ea typeface="MS ??"/>
                          <a:cs typeface="Arial" pitchFamily="34" charset="0"/>
                        </a:rPr>
                        <a:t>AOCC OCP Purchasing Manager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rPr>
                        <a:t>Sylvain </a:t>
                      </a:r>
                      <a:r>
                        <a:rPr kumimoji="0" lang="en-US" sz="900" b="0" i="0" u="none" strike="noStrike" cap="none" normalizeH="0" baseline="0" dirty="0" err="1" smtClean="0">
                          <a:ln>
                            <a:noFill/>
                          </a:ln>
                          <a:solidFill>
                            <a:schemeClr val="tx1"/>
                          </a:solidFill>
                          <a:effectLst/>
                          <a:latin typeface="Arial" pitchFamily="34" charset="0"/>
                        </a:rPr>
                        <a:t>Olier</a:t>
                      </a:r>
                      <a:endParaRPr kumimoji="0" lang="en-US" sz="900" b="0"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chemeClr val="tx1"/>
                          </a:solidFill>
                          <a:effectLst/>
                          <a:latin typeface="Arial" pitchFamily="34" charset="0"/>
                          <a:ea typeface="MS ??"/>
                          <a:cs typeface="Arial" pitchFamily="34" charset="0"/>
                        </a:rPr>
                        <a:t>AOCC Marketing Manager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ea typeface="MS Mincho" pitchFamily="49" charset="-128"/>
                          <a:cs typeface="Arial" pitchFamily="34" charset="0"/>
                        </a:rPr>
                        <a:t>Guanhong</a:t>
                      </a:r>
                      <a:r>
                        <a:rPr kumimoji="0" lang="en-US" sz="900" b="0" i="0" u="none" strike="noStrike" cap="none" normalizeH="0" baseline="0" dirty="0" smtClean="0">
                          <a:ln>
                            <a:noFill/>
                          </a:ln>
                          <a:solidFill>
                            <a:schemeClr val="tx1"/>
                          </a:solidFill>
                          <a:effectLst/>
                          <a:latin typeface="Arial" pitchFamily="34" charset="0"/>
                          <a:ea typeface="MS Mincho" pitchFamily="49" charset="-128"/>
                          <a:cs typeface="Arial" pitchFamily="34" charset="0"/>
                        </a:rPr>
                        <a:t>-Grace Wang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ctr" defTabSz="774700" rtl="0" eaLnBrk="1" fontAlgn="base" latinLnBrk="0" hangingPunct="1">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chemeClr val="tx1"/>
                          </a:solidFill>
                          <a:effectLst/>
                          <a:latin typeface="Arial" pitchFamily="34" charset="0"/>
                          <a:ea typeface="MS ??"/>
                          <a:cs typeface="Arial" pitchFamily="34" charset="0"/>
                        </a:rPr>
                        <a:t>Plant Solution PMO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Mincho" pitchFamily="49" charset="-128"/>
                          <a:cs typeface="Arial" pitchFamily="34" charset="0"/>
                        </a:rPr>
                        <a:t>Antonio </a:t>
                      </a:r>
                      <a:r>
                        <a:rPr kumimoji="0" lang="en-US" sz="900" b="0" i="0" u="none" strike="noStrike" cap="none" normalizeH="0" baseline="0" dirty="0" err="1" smtClean="0">
                          <a:ln>
                            <a:noFill/>
                          </a:ln>
                          <a:solidFill>
                            <a:schemeClr val="tx1"/>
                          </a:solidFill>
                          <a:effectLst/>
                          <a:latin typeface="Arial" pitchFamily="34" charset="0"/>
                          <a:ea typeface="MS Mincho" pitchFamily="49" charset="-128"/>
                          <a:cs typeface="Arial" pitchFamily="34" charset="0"/>
                        </a:rPr>
                        <a:t>Chauvet</a:t>
                      </a:r>
                      <a:endParaRPr kumimoji="0" lang="en-US" sz="900" b="0" i="0" u="none" strike="noStrike" cap="none" normalizeH="0" baseline="0" dirty="0" smtClean="0">
                        <a:ln>
                          <a:noFill/>
                        </a:ln>
                        <a:solidFill>
                          <a:schemeClr val="tx1"/>
                        </a:solidFill>
                        <a:effectLst/>
                        <a:latin typeface="Arial" pitchFamily="34" charset="0"/>
                        <a:ea typeface="MS Mincho" pitchFamily="49" charset="-128"/>
                        <a:cs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ctr" defTabSz="774700" rtl="0" eaLnBrk="1" fontAlgn="base" latinLnBrk="0" hangingPunct="1">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chemeClr val="tx1"/>
                          </a:solidFill>
                          <a:effectLst/>
                          <a:latin typeface="Arial" pitchFamily="34" charset="0"/>
                          <a:ea typeface="MS ??"/>
                          <a:cs typeface="Arial" pitchFamily="34" charset="0"/>
                        </a:rPr>
                        <a:t>Plant Solution R&amp;D director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1763">
                <a:tc>
                  <a:txBody>
                    <a:bodyPr/>
                    <a:lstStyle/>
                    <a:p>
                      <a:pPr marL="0" marR="0" lvl="0" indent="0" algn="ctr" defTabSz="7747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ea typeface="MS Mincho" pitchFamily="49" charset="-128"/>
                          <a:cs typeface="Arial" pitchFamily="34" charset="0"/>
                        </a:rPr>
                        <a:t>Franck </a:t>
                      </a:r>
                      <a:r>
                        <a:rPr kumimoji="0" lang="en-US" sz="900" b="0" i="0" u="none" strike="noStrike" cap="none" normalizeH="0" baseline="0" dirty="0" err="1" smtClean="0">
                          <a:ln>
                            <a:noFill/>
                          </a:ln>
                          <a:solidFill>
                            <a:schemeClr val="tx1"/>
                          </a:solidFill>
                          <a:effectLst/>
                          <a:latin typeface="Arial" pitchFamily="34" charset="0"/>
                          <a:ea typeface="MS Mincho" pitchFamily="49" charset="-128"/>
                          <a:cs typeface="Arial" pitchFamily="34" charset="0"/>
                        </a:rPr>
                        <a:t>Dery</a:t>
                      </a:r>
                      <a:endParaRPr kumimoji="0" lang="en-US" sz="900" b="0" i="0" u="none" strike="noStrike" cap="none" normalizeH="0" baseline="0" dirty="0" smtClean="0">
                        <a:ln>
                          <a:noFill/>
                        </a:ln>
                        <a:solidFill>
                          <a:schemeClr val="tx1"/>
                        </a:solidFill>
                        <a:effectLst/>
                        <a:latin typeface="Arial" pitchFamily="34" charset="0"/>
                        <a:ea typeface="MS Mincho" pitchFamily="49" charset="-128"/>
                        <a:cs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ctr" defTabSz="774700" rtl="0" eaLnBrk="1" fontAlgn="base" latinLnBrk="0" hangingPunct="1">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chemeClr val="tx1"/>
                          </a:solidFill>
                          <a:effectLst/>
                          <a:latin typeface="Arial" pitchFamily="34" charset="0"/>
                          <a:ea typeface="MS ??"/>
                          <a:cs typeface="Arial" pitchFamily="34" charset="0"/>
                        </a:rPr>
                        <a:t>Plant Solution SW manager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7706" name="Text Box 72"/>
          <p:cNvSpPr txBox="1">
            <a:spLocks noChangeArrowheads="1"/>
          </p:cNvSpPr>
          <p:nvPr/>
        </p:nvSpPr>
        <p:spPr bwMode="auto">
          <a:xfrm>
            <a:off x="3324225" y="6327775"/>
            <a:ext cx="5988050" cy="244475"/>
          </a:xfrm>
          <a:prstGeom prst="rect">
            <a:avLst/>
          </a:prstGeom>
          <a:noFill/>
          <a:ln w="12700">
            <a:noFill/>
            <a:miter lim="800000"/>
            <a:headEnd type="none" w="sm" len="sm"/>
            <a:tailEnd type="none" w="sm" len="sm"/>
          </a:ln>
        </p:spPr>
        <p:txBody>
          <a:bodyPr wrap="none">
            <a:spAutoFit/>
          </a:bodyPr>
          <a:lstStyle/>
          <a:p>
            <a:r>
              <a:rPr lang="en-US" altLang="zh-CN" sz="1000" b="1" noProof="1">
                <a:solidFill>
                  <a:schemeClr val="hlink"/>
                </a:solidFill>
              </a:rPr>
              <a:t>If you can read this text, please change the background color of the sheet in PowerPoint.</a:t>
            </a:r>
          </a:p>
        </p:txBody>
      </p:sp>
      <p:grpSp>
        <p:nvGrpSpPr>
          <p:cNvPr id="27708" name="Group 74"/>
          <p:cNvGrpSpPr>
            <a:grpSpLocks/>
          </p:cNvGrpSpPr>
          <p:nvPr/>
        </p:nvGrpSpPr>
        <p:grpSpPr bwMode="auto">
          <a:xfrm>
            <a:off x="6709569" y="1773238"/>
            <a:ext cx="547687" cy="1368425"/>
            <a:chOff x="1850" y="2251"/>
            <a:chExt cx="318" cy="862"/>
          </a:xfrm>
        </p:grpSpPr>
        <p:sp>
          <p:nvSpPr>
            <p:cNvPr id="27714" name="Rectangle 75"/>
            <p:cNvSpPr>
              <a:spLocks noChangeArrowheads="1"/>
            </p:cNvSpPr>
            <p:nvPr/>
          </p:nvSpPr>
          <p:spPr bwMode="auto">
            <a:xfrm>
              <a:off x="1850" y="2251"/>
              <a:ext cx="318" cy="862"/>
            </a:xfrm>
            <a:prstGeom prst="rect">
              <a:avLst/>
            </a:prstGeom>
            <a:solidFill>
              <a:schemeClr val="tx2"/>
            </a:solidFill>
            <a:ln w="38100">
              <a:solidFill>
                <a:schemeClr val="bg2"/>
              </a:solidFill>
              <a:miter lim="800000"/>
              <a:headEnd type="none" w="sm" len="sm"/>
              <a:tailEnd type="none" w="sm" len="sm"/>
            </a:ln>
          </p:spPr>
          <p:txBody>
            <a:bodyPr wrap="none" anchor="ctr"/>
            <a:lstStyle/>
            <a:p>
              <a:endParaRPr lang="en-US" altLang="zh-CN">
                <a:ea typeface="宋体" pitchFamily="2" charset="-122"/>
              </a:endParaRPr>
            </a:p>
          </p:txBody>
        </p:sp>
        <p:sp>
          <p:nvSpPr>
            <p:cNvPr id="27715" name="Oval 76"/>
            <p:cNvSpPr>
              <a:spLocks noChangeArrowheads="1"/>
            </p:cNvSpPr>
            <p:nvPr/>
          </p:nvSpPr>
          <p:spPr bwMode="auto">
            <a:xfrm>
              <a:off x="1896" y="2296"/>
              <a:ext cx="227" cy="227"/>
            </a:xfrm>
            <a:prstGeom prst="ellipse">
              <a:avLst/>
            </a:prstGeom>
            <a:solidFill>
              <a:srgbClr val="777777"/>
            </a:solidFill>
            <a:ln w="25400">
              <a:solidFill>
                <a:srgbClr val="4D4D4D"/>
              </a:solidFill>
              <a:round/>
              <a:headEnd type="none" w="sm" len="sm"/>
              <a:tailEnd type="none" w="sm" len="sm"/>
            </a:ln>
          </p:spPr>
          <p:txBody>
            <a:bodyPr wrap="none" anchor="ctr"/>
            <a:lstStyle/>
            <a:p>
              <a:endParaRPr lang="en-US" altLang="zh-CN">
                <a:ea typeface="宋体" pitchFamily="2" charset="-122"/>
              </a:endParaRPr>
            </a:p>
          </p:txBody>
        </p:sp>
        <p:sp>
          <p:nvSpPr>
            <p:cNvPr id="27716" name="Oval 77"/>
            <p:cNvSpPr>
              <a:spLocks noChangeArrowheads="1"/>
            </p:cNvSpPr>
            <p:nvPr/>
          </p:nvSpPr>
          <p:spPr bwMode="auto">
            <a:xfrm>
              <a:off x="1896" y="2568"/>
              <a:ext cx="227" cy="227"/>
            </a:xfrm>
            <a:prstGeom prst="ellipse">
              <a:avLst/>
            </a:prstGeom>
            <a:solidFill>
              <a:srgbClr val="777777"/>
            </a:solidFill>
            <a:ln w="25400">
              <a:solidFill>
                <a:srgbClr val="4D4D4D"/>
              </a:solidFill>
              <a:round/>
              <a:headEnd type="none" w="sm" len="sm"/>
              <a:tailEnd type="none" w="sm" len="sm"/>
            </a:ln>
          </p:spPr>
          <p:txBody>
            <a:bodyPr wrap="none" anchor="ctr"/>
            <a:lstStyle/>
            <a:p>
              <a:endParaRPr lang="en-US" altLang="zh-CN">
                <a:ea typeface="宋体" pitchFamily="2" charset="-122"/>
              </a:endParaRPr>
            </a:p>
          </p:txBody>
        </p:sp>
        <p:sp>
          <p:nvSpPr>
            <p:cNvPr id="27717" name="Oval 78"/>
            <p:cNvSpPr>
              <a:spLocks noChangeArrowheads="1"/>
            </p:cNvSpPr>
            <p:nvPr/>
          </p:nvSpPr>
          <p:spPr bwMode="auto">
            <a:xfrm>
              <a:off x="1896" y="2841"/>
              <a:ext cx="227" cy="227"/>
            </a:xfrm>
            <a:prstGeom prst="ellipse">
              <a:avLst/>
            </a:prstGeom>
            <a:solidFill>
              <a:srgbClr val="00FF00"/>
            </a:solidFill>
            <a:ln w="25400">
              <a:solidFill>
                <a:srgbClr val="009900"/>
              </a:solidFill>
              <a:round/>
              <a:headEnd type="none" w="sm" len="sm"/>
              <a:tailEnd type="none" w="sm" len="sm"/>
            </a:ln>
          </p:spPr>
          <p:txBody>
            <a:bodyPr wrap="none" anchor="ctr"/>
            <a:lstStyle/>
            <a:p>
              <a:endParaRPr lang="en-US" altLang="zh-CN">
                <a:ea typeface="宋体"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p:txBody>
          <a:bodyPr/>
          <a:lstStyle/>
          <a:p>
            <a:pPr eaLnBrk="1" hangingPunct="1"/>
            <a:endParaRPr lang="zh-CN" altLang="en-US" smtClean="0">
              <a:ea typeface="宋体" pitchFamily="2" charset="-122"/>
            </a:endParaRPr>
          </a:p>
        </p:txBody>
      </p:sp>
      <p:pic>
        <p:nvPicPr>
          <p:cNvPr id="14339" name="Picture 4"/>
          <p:cNvPicPr>
            <a:picLocks noChangeAspect="1" noChangeArrowheads="1"/>
          </p:cNvPicPr>
          <p:nvPr/>
        </p:nvPicPr>
        <p:blipFill>
          <a:blip r:embed="rId2" cstate="print"/>
          <a:srcRect l="2553" t="5835" r="14891" b="2269"/>
          <a:stretch>
            <a:fillRect/>
          </a:stretch>
        </p:blipFill>
        <p:spPr bwMode="auto">
          <a:xfrm>
            <a:off x="452438" y="1019175"/>
            <a:ext cx="9204325" cy="5767388"/>
          </a:xfrm>
          <a:prstGeom prst="rect">
            <a:avLst/>
          </a:prstGeom>
          <a:noFill/>
          <a:ln w="12700">
            <a:noFill/>
            <a:miter lim="800000"/>
            <a:headEnd type="none" w="sm" len="sm"/>
            <a:tailEnd type="none" w="sm" len="sm"/>
          </a:ln>
        </p:spPr>
      </p:pic>
      <p:sp>
        <p:nvSpPr>
          <p:cNvPr id="6" name="Rectangle 2"/>
          <p:cNvSpPr txBox="1">
            <a:spLocks noChangeArrowheads="1"/>
          </p:cNvSpPr>
          <p:nvPr/>
        </p:nvSpPr>
        <p:spPr bwMode="auto">
          <a:xfrm>
            <a:off x="468313" y="465138"/>
            <a:ext cx="8969375" cy="649287"/>
          </a:xfrm>
          <a:prstGeom prst="rect">
            <a:avLst/>
          </a:prstGeom>
          <a:noFill/>
          <a:ln w="9525">
            <a:noFill/>
            <a:miter lim="800000"/>
            <a:headEnd/>
            <a:tailEnd/>
          </a:ln>
        </p:spPr>
        <p:txBody>
          <a:bodyPr lIns="0" tIns="10800" rIns="0" bIns="10800" anchor="ctr"/>
          <a:lstStyle/>
          <a:p>
            <a:pPr>
              <a:defRPr/>
            </a:pPr>
            <a:r>
              <a:rPr lang="en-US" altLang="zh-CN" sz="3600" kern="0" dirty="0">
                <a:solidFill>
                  <a:schemeClr val="accent1"/>
                </a:solidFill>
                <a:latin typeface="+mj-lt"/>
                <a:ea typeface="宋体" pitchFamily="2" charset="-122"/>
                <a:cs typeface="+mj-cs"/>
              </a:rPr>
              <a:t>Business  </a:t>
            </a:r>
          </a:p>
          <a:p>
            <a:pPr>
              <a:defRPr/>
            </a:pPr>
            <a:r>
              <a:rPr lang="en-US" altLang="zh-CN" sz="2400" kern="0" dirty="0">
                <a:ea typeface="宋体" pitchFamily="2" charset="-122"/>
              </a:rPr>
              <a:t>Fit SE and Plant solution</a:t>
            </a:r>
            <a:endParaRPr lang="en-US" altLang="zh-CN" sz="2400" kern="0" dirty="0">
              <a:solidFill>
                <a:schemeClr val="accent1"/>
              </a:solidFill>
              <a:latin typeface="+mj-lt"/>
              <a:ea typeface="宋体" pitchFamily="2" charset="-122"/>
              <a:cs typeface="+mj-cs"/>
            </a:endParaRPr>
          </a:p>
        </p:txBody>
      </p:sp>
      <p:sp>
        <p:nvSpPr>
          <p:cNvPr id="9" name="Oval 8"/>
          <p:cNvSpPr/>
          <p:nvPr/>
        </p:nvSpPr>
        <p:spPr bwMode="auto">
          <a:xfrm>
            <a:off x="4310063" y="2357438"/>
            <a:ext cx="1500187" cy="1214437"/>
          </a:xfrm>
          <a:prstGeom prst="ellipse">
            <a:avLst/>
          </a:prstGeom>
          <a:noFill/>
          <a:ln w="38100">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solidFill>
                <a:schemeClr val="bg2"/>
              </a:solidFill>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8313" y="465138"/>
            <a:ext cx="8969375" cy="649287"/>
          </a:xfrm>
          <a:prstGeom prst="rect">
            <a:avLst/>
          </a:prstGeom>
          <a:noFill/>
          <a:ln w="9525">
            <a:noFill/>
            <a:miter lim="800000"/>
            <a:headEnd/>
            <a:tailEnd/>
          </a:ln>
        </p:spPr>
        <p:txBody>
          <a:bodyPr lIns="0" tIns="10800" rIns="0" bIns="10800" anchor="ctr"/>
          <a:lstStyle/>
          <a:p>
            <a:pPr>
              <a:defRPr/>
            </a:pPr>
            <a:r>
              <a:rPr lang="en-US" altLang="zh-CN" sz="3600" kern="0" dirty="0">
                <a:solidFill>
                  <a:schemeClr val="accent1"/>
                </a:solidFill>
                <a:latin typeface="+mj-lt"/>
                <a:ea typeface="宋体" pitchFamily="2" charset="-122"/>
                <a:cs typeface="+mj-cs"/>
              </a:rPr>
              <a:t>Business  </a:t>
            </a:r>
          </a:p>
          <a:p>
            <a:pPr>
              <a:defRPr/>
            </a:pPr>
            <a:r>
              <a:rPr lang="en-US" altLang="zh-CN" sz="2400" kern="0" dirty="0" smtClean="0">
                <a:ea typeface="宋体" pitchFamily="2" charset="-122"/>
              </a:rPr>
              <a:t>Booming CSP market</a:t>
            </a:r>
            <a:endParaRPr lang="en-US" altLang="zh-CN" sz="2400" kern="0" dirty="0">
              <a:solidFill>
                <a:schemeClr val="accent1"/>
              </a:solidFill>
              <a:latin typeface="+mj-lt"/>
              <a:ea typeface="宋体" pitchFamily="2" charset="-122"/>
              <a:cs typeface="+mj-cs"/>
            </a:endParaRPr>
          </a:p>
        </p:txBody>
      </p:sp>
      <p:pic>
        <p:nvPicPr>
          <p:cNvPr id="49154" name="Picture 2"/>
          <p:cNvPicPr>
            <a:picLocks noChangeAspect="1" noChangeArrowheads="1"/>
          </p:cNvPicPr>
          <p:nvPr/>
        </p:nvPicPr>
        <p:blipFill>
          <a:blip r:embed="rId2" cstate="print"/>
          <a:srcRect/>
          <a:stretch>
            <a:fillRect/>
          </a:stretch>
        </p:blipFill>
        <p:spPr bwMode="auto">
          <a:xfrm>
            <a:off x="380968" y="1326635"/>
            <a:ext cx="9001188" cy="4531257"/>
          </a:xfrm>
          <a:prstGeom prst="rect">
            <a:avLst/>
          </a:prstGeom>
          <a:noFill/>
          <a:ln w="9525">
            <a:noFill/>
            <a:miter lim="800000"/>
            <a:headEnd/>
            <a:tailEnd/>
          </a:ln>
          <a:effectLst/>
        </p:spPr>
      </p:pic>
      <p:cxnSp>
        <p:nvCxnSpPr>
          <p:cNvPr id="8" name="Straight Arrow Connector 7"/>
          <p:cNvCxnSpPr/>
          <p:nvPr/>
        </p:nvCxnSpPr>
        <p:spPr bwMode="auto">
          <a:xfrm rot="5400000">
            <a:off x="4918075" y="4821247"/>
            <a:ext cx="500066" cy="1588"/>
          </a:xfrm>
          <a:prstGeom prst="straightConnector1">
            <a:avLst/>
          </a:prstGeom>
          <a:ln w="57150">
            <a:headEnd type="none" w="sm" len="sm"/>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4524372" y="4214818"/>
            <a:ext cx="1417376" cy="338554"/>
          </a:xfrm>
          <a:prstGeom prst="rect">
            <a:avLst/>
          </a:prstGeom>
          <a:noFill/>
        </p:spPr>
        <p:txBody>
          <a:bodyPr wrap="none" rtlCol="0">
            <a:spAutoFit/>
          </a:bodyPr>
          <a:lstStyle/>
          <a:p>
            <a:r>
              <a:rPr lang="en-US" altLang="zh-CN" sz="1600" b="1" dirty="0" smtClean="0"/>
              <a:t>M80 delivery</a:t>
            </a:r>
            <a:endParaRPr lang="zh-CN" altLang="en-US" sz="1600" b="1" dirty="0"/>
          </a:p>
        </p:txBody>
      </p:sp>
      <p:sp>
        <p:nvSpPr>
          <p:cNvPr id="10" name="Rectangle 9"/>
          <p:cNvSpPr/>
          <p:nvPr/>
        </p:nvSpPr>
        <p:spPr>
          <a:xfrm>
            <a:off x="881034" y="5857892"/>
            <a:ext cx="8143932" cy="338554"/>
          </a:xfrm>
          <a:prstGeom prst="rect">
            <a:avLst/>
          </a:prstGeom>
        </p:spPr>
        <p:txBody>
          <a:bodyPr wrap="square">
            <a:spAutoFit/>
          </a:bodyPr>
          <a:lstStyle/>
          <a:p>
            <a:r>
              <a:rPr lang="en-US" altLang="zh-CN" sz="1600" i="1" dirty="0" smtClean="0"/>
              <a:t>Source: 2012 CSP INDUSTRY MARKET FORECAST AND OUTLOOK of CSP Today  </a:t>
            </a:r>
            <a:endParaRPr lang="zh-CN" altLang="en-US" sz="16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7918450" y="5445125"/>
          <a:ext cx="990600" cy="714375"/>
        </p:xfrm>
        <a:graphic>
          <a:graphicData uri="http://schemas.openxmlformats.org/presentationml/2006/ole">
            <p:oleObj spid="_x0000_s124930" name="Worksheet" showAsIcon="1" r:id="rId3" imgW="914400" imgH="714240" progId="Excel.Sheet.8">
              <p:embed/>
            </p:oleObj>
          </a:graphicData>
        </a:graphic>
      </p:graphicFrame>
      <p:sp>
        <p:nvSpPr>
          <p:cNvPr id="5" name="Rectangle 2"/>
          <p:cNvSpPr txBox="1">
            <a:spLocks noChangeArrowheads="1"/>
          </p:cNvSpPr>
          <p:nvPr/>
        </p:nvSpPr>
        <p:spPr bwMode="auto">
          <a:xfrm>
            <a:off x="468313" y="465138"/>
            <a:ext cx="8969375" cy="649287"/>
          </a:xfrm>
          <a:prstGeom prst="rect">
            <a:avLst/>
          </a:prstGeom>
          <a:noFill/>
          <a:ln w="9525">
            <a:noFill/>
            <a:miter lim="800000"/>
            <a:headEnd/>
            <a:tailEnd/>
          </a:ln>
        </p:spPr>
        <p:txBody>
          <a:bodyPr lIns="0" tIns="10800" rIns="0" bIns="10800" anchor="ctr"/>
          <a:lstStyle/>
          <a:p>
            <a:pPr>
              <a:defRPr/>
            </a:pPr>
            <a:r>
              <a:rPr lang="en-US" altLang="zh-CN" sz="3600" kern="0" dirty="0">
                <a:solidFill>
                  <a:schemeClr val="accent1"/>
                </a:solidFill>
                <a:latin typeface="+mj-lt"/>
                <a:ea typeface="宋体" pitchFamily="2" charset="-122"/>
                <a:cs typeface="+mj-cs"/>
              </a:rPr>
              <a:t>Business</a:t>
            </a:r>
          </a:p>
          <a:p>
            <a:pPr>
              <a:defRPr/>
            </a:pPr>
            <a:r>
              <a:rPr lang="en-US" altLang="zh-CN" sz="2400" kern="0" dirty="0">
                <a:latin typeface="+mj-lt"/>
                <a:ea typeface="宋体" pitchFamily="2" charset="-122"/>
                <a:cs typeface="+mj-cs"/>
              </a:rPr>
              <a:t>Strong partnership</a:t>
            </a:r>
          </a:p>
        </p:txBody>
      </p:sp>
      <p:sp>
        <p:nvSpPr>
          <p:cNvPr id="8" name="Rectangle 3"/>
          <p:cNvSpPr>
            <a:spLocks noGrp="1" noChangeArrowheads="1"/>
          </p:cNvSpPr>
          <p:nvPr>
            <p:ph idx="1"/>
          </p:nvPr>
        </p:nvSpPr>
        <p:spPr/>
        <p:txBody>
          <a:bodyPr/>
          <a:lstStyle/>
          <a:p>
            <a:pPr eaLnBrk="1" hangingPunct="1"/>
            <a:r>
              <a:rPr lang="en-US" altLang="zh-CN" dirty="0" smtClean="0">
                <a:ea typeface="宋体" pitchFamily="2" charset="-122"/>
              </a:rPr>
              <a:t>There are 2 major EPCs in CSP market that SE has accessed, </a:t>
            </a:r>
            <a:r>
              <a:rPr lang="en-US" altLang="zh-CN" dirty="0" err="1" smtClean="0">
                <a:ea typeface="宋体" pitchFamily="2" charset="-122"/>
              </a:rPr>
              <a:t>Sener</a:t>
            </a:r>
            <a:r>
              <a:rPr lang="en-US" altLang="zh-CN" dirty="0" smtClean="0">
                <a:ea typeface="宋体" pitchFamily="2" charset="-122"/>
              </a:rPr>
              <a:t>  </a:t>
            </a:r>
            <a:r>
              <a:rPr lang="en-US" altLang="zh-CN" dirty="0" smtClean="0">
                <a:solidFill>
                  <a:schemeClr val="accent2"/>
                </a:solidFill>
                <a:ea typeface="宋体" pitchFamily="2" charset="-122"/>
              </a:rPr>
              <a:t>(30%) </a:t>
            </a:r>
            <a:r>
              <a:rPr lang="en-US" altLang="zh-CN" dirty="0" smtClean="0">
                <a:ea typeface="宋体" pitchFamily="2" charset="-122"/>
              </a:rPr>
              <a:t>and </a:t>
            </a:r>
            <a:r>
              <a:rPr lang="en-US" altLang="zh-CN" dirty="0" err="1" smtClean="0">
                <a:ea typeface="宋体" pitchFamily="2" charset="-122"/>
                <a:sym typeface="Wingdings" pitchFamily="2" charset="2"/>
              </a:rPr>
              <a:t>Abengoa</a:t>
            </a:r>
            <a:r>
              <a:rPr lang="en-US" altLang="zh-CN" dirty="0" smtClean="0">
                <a:ea typeface="宋体" pitchFamily="2" charset="-122"/>
                <a:sym typeface="Wingdings" pitchFamily="2" charset="2"/>
              </a:rPr>
              <a:t> </a:t>
            </a:r>
            <a:r>
              <a:rPr lang="en-US" altLang="zh-CN" dirty="0" smtClean="0">
                <a:solidFill>
                  <a:schemeClr val="accent2"/>
                </a:solidFill>
                <a:ea typeface="宋体" pitchFamily="2" charset="-122"/>
                <a:sym typeface="Wingdings" pitchFamily="2" charset="2"/>
              </a:rPr>
              <a:t>(70%)</a:t>
            </a:r>
            <a:r>
              <a:rPr lang="en-US" altLang="zh-CN" dirty="0" smtClean="0">
                <a:ea typeface="宋体" pitchFamily="2" charset="-122"/>
                <a:sym typeface="Wingdings" pitchFamily="2" charset="2"/>
              </a:rPr>
              <a:t>.</a:t>
            </a:r>
            <a:endParaRPr lang="en-US" altLang="zh-CN" dirty="0" smtClean="0">
              <a:ea typeface="宋体" pitchFamily="2" charset="-122"/>
            </a:endParaRPr>
          </a:p>
          <a:p>
            <a:pPr lvl="1" eaLnBrk="1" hangingPunct="1"/>
            <a:r>
              <a:rPr lang="en-US" altLang="zh-CN" sz="1800" dirty="0" err="1" smtClean="0">
                <a:ea typeface="宋体" pitchFamily="2" charset="-122"/>
              </a:rPr>
              <a:t>Sener</a:t>
            </a:r>
            <a:r>
              <a:rPr lang="en-US" altLang="zh-CN" sz="1800" dirty="0" smtClean="0">
                <a:ea typeface="宋体" pitchFamily="2" charset="-122"/>
              </a:rPr>
              <a:t> is a historical SE customer which promotes </a:t>
            </a:r>
            <a:r>
              <a:rPr lang="en-US" altLang="zh-CN" sz="1800" dirty="0" err="1" smtClean="0">
                <a:ea typeface="宋体" pitchFamily="2" charset="-122"/>
              </a:rPr>
              <a:t>PlantStruxure</a:t>
            </a:r>
            <a:r>
              <a:rPr lang="en-US" altLang="zh-CN" sz="1800" dirty="0" smtClean="0">
                <a:ea typeface="宋体" pitchFamily="2" charset="-122"/>
              </a:rPr>
              <a:t> Ethernet solution. This is our </a:t>
            </a:r>
            <a:r>
              <a:rPr lang="en-US" altLang="zh-CN" sz="1800" b="1" dirty="0" smtClean="0">
                <a:solidFill>
                  <a:schemeClr val="accent2"/>
                </a:solidFill>
                <a:ea typeface="宋体" pitchFamily="2" charset="-122"/>
              </a:rPr>
              <a:t>primary</a:t>
            </a:r>
            <a:r>
              <a:rPr lang="en-US" altLang="zh-CN" sz="1800" dirty="0" smtClean="0">
                <a:ea typeface="宋体" pitchFamily="2" charset="-122"/>
              </a:rPr>
              <a:t> target for M80.</a:t>
            </a:r>
          </a:p>
          <a:p>
            <a:pPr lvl="1" eaLnBrk="1" hangingPunct="1"/>
            <a:r>
              <a:rPr lang="en-US" altLang="zh-CN" sz="1800" dirty="0" err="1" smtClean="0">
                <a:ea typeface="宋体" pitchFamily="2" charset="-122"/>
              </a:rPr>
              <a:t>Abengoa</a:t>
            </a:r>
            <a:r>
              <a:rPr lang="en-US" altLang="zh-CN" sz="1800" dirty="0" smtClean="0">
                <a:ea typeface="宋体" pitchFamily="2" charset="-122"/>
              </a:rPr>
              <a:t> is a historical </a:t>
            </a:r>
            <a:r>
              <a:rPr lang="en-US" altLang="zh-CN" sz="1800" dirty="0" err="1" smtClean="0">
                <a:ea typeface="宋体" pitchFamily="2" charset="-122"/>
              </a:rPr>
              <a:t>Telvent</a:t>
            </a:r>
            <a:r>
              <a:rPr lang="en-US" altLang="zh-CN" sz="1800" dirty="0" smtClean="0">
                <a:ea typeface="宋体" pitchFamily="2" charset="-122"/>
              </a:rPr>
              <a:t> customer which promotes a solution very different to </a:t>
            </a:r>
            <a:r>
              <a:rPr lang="en-US" altLang="zh-CN" sz="1800" dirty="0" err="1" smtClean="0">
                <a:ea typeface="宋体" pitchFamily="2" charset="-122"/>
              </a:rPr>
              <a:t>PlantStruxure</a:t>
            </a:r>
            <a:r>
              <a:rPr lang="en-US" altLang="zh-CN" sz="1800" dirty="0" smtClean="0">
                <a:ea typeface="宋体" pitchFamily="2" charset="-122"/>
              </a:rPr>
              <a:t> Ethernet solution. It’s expected that </a:t>
            </a:r>
            <a:r>
              <a:rPr lang="en-US" altLang="zh-CN" sz="1800" dirty="0" err="1" smtClean="0">
                <a:ea typeface="宋体" pitchFamily="2" charset="-122"/>
              </a:rPr>
              <a:t>Abengoa</a:t>
            </a:r>
            <a:r>
              <a:rPr lang="en-US" altLang="zh-CN" sz="1800" dirty="0" smtClean="0">
                <a:ea typeface="宋体" pitchFamily="2" charset="-122"/>
              </a:rPr>
              <a:t> will in the </a:t>
            </a:r>
            <a:r>
              <a:rPr lang="en-US" altLang="zh-CN" sz="1800" b="1" dirty="0" smtClean="0">
                <a:solidFill>
                  <a:schemeClr val="accent2"/>
                </a:solidFill>
                <a:ea typeface="宋体" pitchFamily="2" charset="-122"/>
              </a:rPr>
              <a:t>mid term </a:t>
            </a:r>
            <a:r>
              <a:rPr lang="en-US" altLang="zh-CN" sz="1800" dirty="0" smtClean="0">
                <a:ea typeface="宋体" pitchFamily="2" charset="-122"/>
              </a:rPr>
              <a:t>move toward </a:t>
            </a:r>
            <a:r>
              <a:rPr lang="en-US" altLang="zh-CN" sz="1800" dirty="0" err="1" smtClean="0">
                <a:ea typeface="宋体" pitchFamily="2" charset="-122"/>
              </a:rPr>
              <a:t>PlantStruxure</a:t>
            </a:r>
            <a:r>
              <a:rPr lang="en-US" altLang="zh-CN" sz="1800" dirty="0" smtClean="0">
                <a:ea typeface="宋体" pitchFamily="2" charset="-122"/>
              </a:rPr>
              <a:t> Ethernet solution. </a:t>
            </a:r>
          </a:p>
          <a:p>
            <a:pPr lvl="1" eaLnBrk="1" hangingPunct="1"/>
            <a:r>
              <a:rPr lang="en-US" altLang="zh-CN" sz="1800" dirty="0" smtClean="0">
                <a:ea typeface="宋体" pitchFamily="2" charset="-122"/>
              </a:rPr>
              <a:t>Example of operating plants</a:t>
            </a:r>
          </a:p>
          <a:p>
            <a:pPr lvl="2" eaLnBrk="1" hangingPunct="1"/>
            <a:r>
              <a:rPr lang="en-US" altLang="zh-CN" sz="1800" dirty="0" smtClean="0">
                <a:ea typeface="宋体" pitchFamily="2" charset="-122"/>
              </a:rPr>
              <a:t>For </a:t>
            </a:r>
            <a:r>
              <a:rPr lang="en-US" altLang="zh-CN" sz="1800" dirty="0" err="1" smtClean="0">
                <a:ea typeface="宋体" pitchFamily="2" charset="-122"/>
              </a:rPr>
              <a:t>Sener</a:t>
            </a:r>
            <a:r>
              <a:rPr lang="en-US" altLang="zh-CN" sz="1800" dirty="0" smtClean="0">
                <a:ea typeface="宋体" pitchFamily="2" charset="-122"/>
              </a:rPr>
              <a:t>: </a:t>
            </a:r>
            <a:r>
              <a:rPr lang="en-US" altLang="zh-CN" sz="1800" dirty="0" err="1" smtClean="0">
                <a:ea typeface="宋体" pitchFamily="2" charset="-122"/>
              </a:rPr>
              <a:t>Gemasolar</a:t>
            </a:r>
            <a:r>
              <a:rPr lang="en-US" altLang="zh-CN" sz="1800" dirty="0" smtClean="0">
                <a:ea typeface="宋体" pitchFamily="2" charset="-122"/>
              </a:rPr>
              <a:t> CSP tower project and several CSP parabolic projects</a:t>
            </a:r>
          </a:p>
          <a:p>
            <a:pPr lvl="2" eaLnBrk="1" hangingPunct="1"/>
            <a:r>
              <a:rPr lang="en-US" altLang="zh-CN" sz="1800" dirty="0" smtClean="0">
                <a:ea typeface="宋体" pitchFamily="2" charset="-122"/>
              </a:rPr>
              <a:t>For </a:t>
            </a:r>
            <a:r>
              <a:rPr lang="en-US" altLang="zh-CN" sz="1800" dirty="0" err="1" smtClean="0">
                <a:ea typeface="宋体" pitchFamily="2" charset="-122"/>
              </a:rPr>
              <a:t>Abengoa</a:t>
            </a:r>
            <a:r>
              <a:rPr lang="en-US" altLang="zh-CN" sz="1800" dirty="0" smtClean="0">
                <a:ea typeface="宋体" pitchFamily="2" charset="-122"/>
              </a:rPr>
              <a:t>: 3 CSP tower projects (PS10 : 11 MW, PS20: 20 MW, Eureka) and tens of CSP parabolic projects are in operation.</a:t>
            </a:r>
          </a:p>
          <a:p>
            <a:pPr eaLnBrk="1" hangingPunct="1"/>
            <a:r>
              <a:rPr lang="en-US" altLang="zh-CN" dirty="0" smtClean="0">
                <a:ea typeface="宋体" pitchFamily="2" charset="-122"/>
              </a:rPr>
              <a:t>Now we have many CSP projects in pipeline </a:t>
            </a:r>
          </a:p>
          <a:p>
            <a:pPr lvl="1" eaLnBrk="1" hangingPunct="1"/>
            <a:r>
              <a:rPr lang="en-US" altLang="zh-CN" sz="1800" dirty="0" smtClean="0">
                <a:ea typeface="宋体" pitchFamily="2" charset="-122"/>
              </a:rPr>
              <a:t>More projects with over 20,000 PLC consumption in 2 years.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Origin of the Offer</a:t>
            </a:r>
          </a:p>
        </p:txBody>
      </p:sp>
      <p:sp>
        <p:nvSpPr>
          <p:cNvPr id="8195" name="Rectangle 3"/>
          <p:cNvSpPr>
            <a:spLocks noGrp="1" noChangeArrowheads="1"/>
          </p:cNvSpPr>
          <p:nvPr>
            <p:ph type="body" idx="1"/>
          </p:nvPr>
        </p:nvSpPr>
        <p:spPr/>
        <p:txBody>
          <a:bodyPr/>
          <a:lstStyle/>
          <a:p>
            <a:r>
              <a:rPr lang="en-US" altLang="zh-CN" smtClean="0">
                <a:ea typeface="宋体" pitchFamily="2" charset="-122"/>
              </a:rPr>
              <a:t>The origin of this project is to provide a just-enough Unity PAC (M340 is considered too expensive when facing competitors’ challenge) for booming CSP market</a:t>
            </a:r>
            <a:endParaRPr lang="zh-CN" altLang="zh-CN" smtClean="0">
              <a:ea typeface="宋体" pitchFamily="2" charset="-122"/>
            </a:endParaRPr>
          </a:p>
          <a:p>
            <a:pPr lvl="1"/>
            <a:r>
              <a:rPr lang="en-US" altLang="zh-CN" sz="2000" smtClean="0">
                <a:ea typeface="宋体" pitchFamily="2" charset="-122"/>
              </a:rPr>
              <a:t>Currently, the CSP market is not mature; all the CSP projects need strong financial support of government. But the government subsidies are just short term solution, eventually the cost/watt of CSP need to become competitive in the market. </a:t>
            </a:r>
            <a:endParaRPr lang="zh-CN" altLang="zh-CN" sz="2000" smtClean="0">
              <a:ea typeface="宋体" pitchFamily="2" charset="-122"/>
            </a:endParaRPr>
          </a:p>
          <a:p>
            <a:pPr lvl="1"/>
            <a:r>
              <a:rPr lang="en-US" altLang="zh-CN" sz="2000" smtClean="0">
                <a:ea typeface="宋体" pitchFamily="2" charset="-122"/>
              </a:rPr>
              <a:t>As CSP technology becomes mature and commercial, the customer will be more sensitive for the project cost.</a:t>
            </a:r>
            <a:endParaRPr lang="zh-CN" altLang="zh-CN" sz="2000" smtClean="0">
              <a:ea typeface="宋体" pitchFamily="2" charset="-122"/>
            </a:endParaRPr>
          </a:p>
          <a:p>
            <a:pPr lvl="1"/>
            <a:r>
              <a:rPr lang="en-US" altLang="zh-CN" sz="2000" smtClean="0">
                <a:ea typeface="宋体" pitchFamily="2" charset="-122"/>
              </a:rPr>
              <a:t>With M80, we will keep our leading position in CSP market in both automation technology and project cost.</a:t>
            </a:r>
            <a:endParaRPr lang="zh-CN" altLang="zh-CN" sz="2000" smtClean="0">
              <a:ea typeface="宋体" pitchFamily="2" charset="-122"/>
            </a:endParaRPr>
          </a:p>
          <a:p>
            <a:pPr lvl="1"/>
            <a:r>
              <a:rPr lang="en-US" altLang="zh-CN" sz="2000" smtClean="0">
                <a:ea typeface="宋体" pitchFamily="2" charset="-122"/>
              </a:rPr>
              <a:t>Customer will benefit from EU advantage of this M80 offer, such as Unity pro support, full PlantStuxure architecture, EU robustness, etc.</a:t>
            </a:r>
            <a:endParaRPr lang="zh-CN" altLang="en-US" sz="2000" smtClean="0">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Offer Definition</a:t>
            </a:r>
          </a:p>
        </p:txBody>
      </p:sp>
      <p:sp>
        <p:nvSpPr>
          <p:cNvPr id="7171" name="Rectangle 3"/>
          <p:cNvSpPr>
            <a:spLocks noGrp="1" noChangeArrowheads="1"/>
          </p:cNvSpPr>
          <p:nvPr>
            <p:ph type="body" idx="1"/>
          </p:nvPr>
        </p:nvSpPr>
        <p:spPr>
          <a:xfrm>
            <a:off x="468313" y="1500188"/>
            <a:ext cx="8969375" cy="4525962"/>
          </a:xfrm>
        </p:spPr>
        <p:txBody>
          <a:bodyPr/>
          <a:lstStyle/>
          <a:p>
            <a:pPr>
              <a:buClr>
                <a:srgbClr val="009530"/>
              </a:buClr>
              <a:defRPr/>
            </a:pPr>
            <a:r>
              <a:rPr lang="en-US" altLang="zh-CN" kern="1200" dirty="0" smtClean="0">
                <a:solidFill>
                  <a:srgbClr val="009530"/>
                </a:solidFill>
                <a:ea typeface="宋体" pitchFamily="2" charset="-122"/>
              </a:rPr>
              <a:t>2 new Compact CPUs (Part number and product family TBC)</a:t>
            </a:r>
          </a:p>
          <a:p>
            <a:pPr>
              <a:buClr>
                <a:srgbClr val="009530"/>
              </a:buClr>
              <a:defRPr/>
            </a:pPr>
            <a:r>
              <a:rPr lang="en-GB" altLang="zh-CN" kern="1200" dirty="0" smtClean="0">
                <a:solidFill>
                  <a:srgbClr val="009530"/>
                </a:solidFill>
                <a:ea typeface="宋体" pitchFamily="2" charset="-122"/>
              </a:rPr>
              <a:t>Communication</a:t>
            </a:r>
          </a:p>
          <a:p>
            <a:pPr marL="638175" lvl="1">
              <a:buClr>
                <a:srgbClr val="009530"/>
              </a:buClr>
              <a:defRPr/>
            </a:pPr>
            <a:r>
              <a:rPr lang="en-GB" altLang="zh-CN" sz="1800" kern="1200" dirty="0" smtClean="0">
                <a:solidFill>
                  <a:srgbClr val="626469"/>
                </a:solidFill>
                <a:ea typeface="宋体" pitchFamily="2" charset="-122"/>
                <a:cs typeface="+mn-cs"/>
              </a:rPr>
              <a:t>Upstream: </a:t>
            </a:r>
          </a:p>
          <a:p>
            <a:pPr marL="998537" lvl="2">
              <a:buClr>
                <a:srgbClr val="009530"/>
              </a:buClr>
              <a:defRPr/>
            </a:pPr>
            <a:r>
              <a:rPr lang="en-GB" altLang="zh-CN" sz="1400" kern="1200" dirty="0" smtClean="0">
                <a:solidFill>
                  <a:srgbClr val="626469"/>
                </a:solidFill>
                <a:ea typeface="宋体" pitchFamily="2" charset="-122"/>
                <a:cs typeface="+mn-cs"/>
              </a:rPr>
              <a:t>2 Ethernet ports (1 MAC)</a:t>
            </a:r>
          </a:p>
          <a:p>
            <a:pPr marL="638175" lvl="1">
              <a:buClr>
                <a:srgbClr val="009530"/>
              </a:buClr>
              <a:defRPr/>
            </a:pPr>
            <a:r>
              <a:rPr lang="en-GB" altLang="zh-CN" sz="1800" kern="1200" dirty="0" smtClean="0">
                <a:solidFill>
                  <a:srgbClr val="626469"/>
                </a:solidFill>
                <a:ea typeface="宋体" pitchFamily="2" charset="-122"/>
                <a:cs typeface="+mn-cs"/>
              </a:rPr>
              <a:t>Downstream: </a:t>
            </a:r>
          </a:p>
          <a:p>
            <a:pPr marL="998537" lvl="2">
              <a:buClr>
                <a:srgbClr val="009530"/>
              </a:buClr>
              <a:defRPr/>
            </a:pPr>
            <a:r>
              <a:rPr lang="en-GB" altLang="zh-CN" sz="1400" kern="1200" dirty="0" smtClean="0">
                <a:solidFill>
                  <a:srgbClr val="626469"/>
                </a:solidFill>
                <a:ea typeface="宋体" pitchFamily="2" charset="-122"/>
                <a:cs typeface="+mn-cs"/>
              </a:rPr>
              <a:t>1 MB master, </a:t>
            </a:r>
          </a:p>
          <a:p>
            <a:pPr marL="998537" lvl="2">
              <a:buClr>
                <a:srgbClr val="009530"/>
              </a:buClr>
              <a:defRPr/>
            </a:pPr>
            <a:r>
              <a:rPr lang="en-GB" altLang="zh-CN" sz="1400" kern="1200" dirty="0" smtClean="0">
                <a:solidFill>
                  <a:srgbClr val="626469"/>
                </a:solidFill>
                <a:ea typeface="宋体" pitchFamily="2" charset="-122"/>
                <a:cs typeface="+mn-cs"/>
              </a:rPr>
              <a:t>1 </a:t>
            </a:r>
            <a:r>
              <a:rPr lang="en-GB" altLang="zh-CN" sz="1400" kern="1200" dirty="0" err="1" smtClean="0">
                <a:solidFill>
                  <a:srgbClr val="626469"/>
                </a:solidFill>
                <a:ea typeface="宋体" pitchFamily="2" charset="-122"/>
                <a:cs typeface="+mn-cs"/>
              </a:rPr>
              <a:t>CANopen</a:t>
            </a:r>
            <a:r>
              <a:rPr lang="en-GB" altLang="zh-CN" sz="1400" kern="1200" dirty="0" smtClean="0">
                <a:solidFill>
                  <a:srgbClr val="626469"/>
                </a:solidFill>
                <a:ea typeface="宋体" pitchFamily="2" charset="-122"/>
                <a:cs typeface="+mn-cs"/>
              </a:rPr>
              <a:t> master</a:t>
            </a:r>
          </a:p>
          <a:p>
            <a:pPr marL="638175" lvl="1">
              <a:buClr>
                <a:srgbClr val="009530"/>
              </a:buClr>
              <a:defRPr/>
            </a:pPr>
            <a:r>
              <a:rPr lang="en-GB" altLang="zh-CN" sz="1800" kern="1200" dirty="0" smtClean="0">
                <a:solidFill>
                  <a:srgbClr val="626469"/>
                </a:solidFill>
                <a:ea typeface="宋体" pitchFamily="2" charset="-122"/>
                <a:cs typeface="+mn-cs"/>
              </a:rPr>
              <a:t>Terminal: </a:t>
            </a:r>
          </a:p>
          <a:p>
            <a:pPr marL="998537" lvl="2">
              <a:buClr>
                <a:srgbClr val="009530"/>
              </a:buClr>
              <a:defRPr/>
            </a:pPr>
            <a:r>
              <a:rPr lang="en-GB" altLang="zh-CN" sz="1400" kern="1200" dirty="0" smtClean="0">
                <a:solidFill>
                  <a:srgbClr val="626469"/>
                </a:solidFill>
                <a:ea typeface="宋体" pitchFamily="2" charset="-122"/>
                <a:cs typeface="+mn-cs"/>
              </a:rPr>
              <a:t>1 USB device</a:t>
            </a:r>
          </a:p>
          <a:p>
            <a:pPr>
              <a:buClr>
                <a:srgbClr val="009530"/>
              </a:buClr>
              <a:defRPr/>
            </a:pPr>
            <a:r>
              <a:rPr lang="en-GB" altLang="zh-CN" kern="1200" dirty="0" smtClean="0">
                <a:solidFill>
                  <a:srgbClr val="009530"/>
                </a:solidFill>
                <a:ea typeface="宋体" pitchFamily="2" charset="-122"/>
              </a:rPr>
              <a:t>Power supply</a:t>
            </a:r>
          </a:p>
          <a:p>
            <a:pPr marL="638175" lvl="1">
              <a:buClr>
                <a:srgbClr val="009530"/>
              </a:buClr>
              <a:defRPr/>
            </a:pPr>
            <a:r>
              <a:rPr lang="en-GB" altLang="zh-CN" sz="1800" kern="1200" dirty="0" smtClean="0">
                <a:solidFill>
                  <a:srgbClr val="626469"/>
                </a:solidFill>
                <a:ea typeface="宋体" pitchFamily="2" charset="-122"/>
                <a:cs typeface="+mn-cs"/>
              </a:rPr>
              <a:t>Embedded 24VDC</a:t>
            </a:r>
          </a:p>
          <a:p>
            <a:pPr>
              <a:buClr>
                <a:srgbClr val="009530"/>
              </a:buClr>
              <a:defRPr/>
            </a:pPr>
            <a:r>
              <a:rPr lang="en-GB" altLang="zh-CN" kern="1200" dirty="0" smtClean="0">
                <a:solidFill>
                  <a:srgbClr val="009530"/>
                </a:solidFill>
                <a:ea typeface="宋体" pitchFamily="2" charset="-122"/>
              </a:rPr>
              <a:t>Embedded IO</a:t>
            </a:r>
          </a:p>
          <a:p>
            <a:pPr marL="638175" lvl="1">
              <a:buClr>
                <a:srgbClr val="009530"/>
              </a:buClr>
              <a:defRPr/>
            </a:pPr>
            <a:r>
              <a:rPr lang="en-GB" altLang="zh-CN" sz="1800" kern="1200" dirty="0" smtClean="0">
                <a:solidFill>
                  <a:srgbClr val="626469"/>
                </a:solidFill>
                <a:ea typeface="宋体" pitchFamily="2" charset="-122"/>
                <a:cs typeface="+mn-cs"/>
              </a:rPr>
              <a:t>BOX1: 8DI, 8DO, 2HSC</a:t>
            </a:r>
          </a:p>
          <a:p>
            <a:pPr marL="638175" lvl="1">
              <a:buClr>
                <a:srgbClr val="009530"/>
              </a:buClr>
              <a:defRPr/>
            </a:pPr>
            <a:r>
              <a:rPr lang="en-GB" altLang="zh-CN" sz="1800" kern="1200" dirty="0" smtClean="0">
                <a:solidFill>
                  <a:srgbClr val="626469"/>
                </a:solidFill>
                <a:ea typeface="宋体" pitchFamily="2" charset="-122"/>
                <a:cs typeface="+mn-cs"/>
              </a:rPr>
              <a:t>BOX2: 8DI, 8DO, 2HSC and 4AI</a:t>
            </a:r>
            <a:endParaRPr lang="en-US" altLang="zh-CN" sz="1800" kern="1200" dirty="0">
              <a:solidFill>
                <a:srgbClr val="009530"/>
              </a:solidFill>
              <a:ea typeface="宋体" pitchFamily="2" charset="-122"/>
              <a:cs typeface="+mn-cs"/>
            </a:endParaRPr>
          </a:p>
        </p:txBody>
      </p:sp>
      <p:sp>
        <p:nvSpPr>
          <p:cNvPr id="9220" name="TextBox 3"/>
          <p:cNvSpPr txBox="1">
            <a:spLocks noChangeArrowheads="1"/>
          </p:cNvSpPr>
          <p:nvPr/>
        </p:nvSpPr>
        <p:spPr bwMode="auto">
          <a:xfrm>
            <a:off x="409575" y="6015038"/>
            <a:ext cx="8628063" cy="366712"/>
          </a:xfrm>
          <a:prstGeom prst="rect">
            <a:avLst/>
          </a:prstGeom>
          <a:noFill/>
          <a:ln w="9525">
            <a:noFill/>
            <a:miter lim="800000"/>
            <a:headEnd/>
            <a:tailEnd/>
          </a:ln>
        </p:spPr>
        <p:txBody>
          <a:bodyPr>
            <a:spAutoFit/>
          </a:bodyPr>
          <a:lstStyle/>
          <a:p>
            <a:pPr marL="0" lvl="1"/>
            <a:r>
              <a:rPr lang="en-US" altLang="zh-CN">
                <a:solidFill>
                  <a:srgbClr val="A0003C"/>
                </a:solidFill>
                <a:ea typeface="宋体" pitchFamily="2" charset="-122"/>
                <a:sym typeface="Wingdings" pitchFamily="2" charset="2"/>
              </a:rPr>
              <a:t> </a:t>
            </a:r>
            <a:r>
              <a:rPr lang="en-US" altLang="zh-CN">
                <a:solidFill>
                  <a:srgbClr val="A0003C"/>
                </a:solidFill>
                <a:ea typeface="宋体" pitchFamily="2" charset="-122"/>
              </a:rPr>
              <a:t>The only difference between box1 and box2 is integrated analog input channels.</a:t>
            </a:r>
            <a:endParaRPr lang="en-US" altLang="zh-CN" sz="2800" b="1">
              <a:ea typeface="宋体" pitchFamily="2" charset="-122"/>
            </a:endParaRPr>
          </a:p>
        </p:txBody>
      </p:sp>
      <p:pic>
        <p:nvPicPr>
          <p:cNvPr id="9221" name="Picture 5"/>
          <p:cNvPicPr>
            <a:picLocks noChangeAspect="1" noChangeArrowheads="1"/>
          </p:cNvPicPr>
          <p:nvPr/>
        </p:nvPicPr>
        <p:blipFill>
          <a:blip r:embed="rId3" cstate="print"/>
          <a:srcRect/>
          <a:stretch>
            <a:fillRect/>
          </a:stretch>
        </p:blipFill>
        <p:spPr bwMode="auto">
          <a:xfrm>
            <a:off x="4659313" y="2433638"/>
            <a:ext cx="5189537" cy="2819400"/>
          </a:xfrm>
          <a:prstGeom prst="rect">
            <a:avLst/>
          </a:prstGeom>
          <a:noFill/>
          <a:ln w="12700">
            <a:noFill/>
            <a:miter lim="800000"/>
            <a:headEnd type="none" w="sm" len="sm"/>
            <a:tailEnd type="none" w="sm" len="sm"/>
          </a:ln>
        </p:spPr>
      </p:pic>
      <p:sp>
        <p:nvSpPr>
          <p:cNvPr id="9222" name="TextBox 8"/>
          <p:cNvSpPr txBox="1">
            <a:spLocks noChangeArrowheads="1"/>
          </p:cNvSpPr>
          <p:nvPr/>
        </p:nvSpPr>
        <p:spPr bwMode="auto">
          <a:xfrm>
            <a:off x="4024313" y="3071813"/>
            <a:ext cx="871537" cy="428625"/>
          </a:xfrm>
          <a:prstGeom prst="rect">
            <a:avLst/>
          </a:prstGeom>
          <a:noFill/>
          <a:ln w="9525">
            <a:noFill/>
            <a:miter lim="800000"/>
            <a:headEnd/>
            <a:tailEnd/>
          </a:ln>
        </p:spPr>
        <p:txBody>
          <a:bodyPr>
            <a:spAutoFit/>
          </a:bodyPr>
          <a:lstStyle/>
          <a:p>
            <a:r>
              <a:rPr lang="en-US" altLang="zh-CN" sz="1100" b="1">
                <a:ea typeface="宋体" pitchFamily="2" charset="-122"/>
              </a:rPr>
              <a:t>Serial Link</a:t>
            </a:r>
          </a:p>
        </p:txBody>
      </p:sp>
      <p:cxnSp>
        <p:nvCxnSpPr>
          <p:cNvPr id="8" name="Straight Arrow Connector 7"/>
          <p:cNvCxnSpPr/>
          <p:nvPr/>
        </p:nvCxnSpPr>
        <p:spPr bwMode="auto">
          <a:xfrm>
            <a:off x="4322763" y="3119438"/>
            <a:ext cx="1201737" cy="523875"/>
          </a:xfrm>
          <a:prstGeom prst="straightConnector1">
            <a:avLst/>
          </a:prstGeom>
          <a:ln>
            <a:headEnd type="none" w="sm" len="sm"/>
            <a:tailEnd type="arrow"/>
          </a:ln>
        </p:spPr>
        <p:style>
          <a:lnRef idx="1">
            <a:schemeClr val="accent1"/>
          </a:lnRef>
          <a:fillRef idx="0">
            <a:schemeClr val="accent1"/>
          </a:fillRef>
          <a:effectRef idx="0">
            <a:schemeClr val="accent1"/>
          </a:effectRef>
          <a:fontRef idx="minor">
            <a:schemeClr val="tx1"/>
          </a:fontRef>
        </p:style>
      </p:cxnSp>
      <p:sp>
        <p:nvSpPr>
          <p:cNvPr id="9224" name="TextBox 16"/>
          <p:cNvSpPr txBox="1">
            <a:spLocks noChangeArrowheads="1"/>
          </p:cNvSpPr>
          <p:nvPr/>
        </p:nvSpPr>
        <p:spPr bwMode="auto">
          <a:xfrm>
            <a:off x="4286250" y="4033838"/>
            <a:ext cx="914400" cy="428625"/>
          </a:xfrm>
          <a:prstGeom prst="rect">
            <a:avLst/>
          </a:prstGeom>
          <a:noFill/>
          <a:ln w="9525">
            <a:noFill/>
            <a:miter lim="800000"/>
            <a:headEnd/>
            <a:tailEnd/>
          </a:ln>
        </p:spPr>
        <p:txBody>
          <a:bodyPr>
            <a:spAutoFit/>
          </a:bodyPr>
          <a:lstStyle/>
          <a:p>
            <a:r>
              <a:rPr lang="en-US" altLang="zh-CN" sz="1100" b="1">
                <a:ea typeface="宋体" pitchFamily="2" charset="-122"/>
              </a:rPr>
              <a:t>CANopen link</a:t>
            </a:r>
          </a:p>
        </p:txBody>
      </p:sp>
      <p:cxnSp>
        <p:nvCxnSpPr>
          <p:cNvPr id="10" name="Straight Arrow Connector 9"/>
          <p:cNvCxnSpPr/>
          <p:nvPr/>
        </p:nvCxnSpPr>
        <p:spPr bwMode="auto">
          <a:xfrm flipV="1">
            <a:off x="4416425" y="4154488"/>
            <a:ext cx="738188" cy="161925"/>
          </a:xfrm>
          <a:prstGeom prst="straightConnector1">
            <a:avLst/>
          </a:prstGeom>
          <a:ln>
            <a:headEnd type="none" w="sm" len="sm"/>
            <a:tailEnd type="arrow"/>
          </a:ln>
        </p:spPr>
        <p:style>
          <a:lnRef idx="1">
            <a:schemeClr val="accent1"/>
          </a:lnRef>
          <a:fillRef idx="0">
            <a:schemeClr val="accent1"/>
          </a:fillRef>
          <a:effectRef idx="0">
            <a:schemeClr val="accent1"/>
          </a:effectRef>
          <a:fontRef idx="minor">
            <a:schemeClr val="tx1"/>
          </a:fontRef>
        </p:style>
      </p:cxnSp>
      <p:sp>
        <p:nvSpPr>
          <p:cNvPr id="9226" name="TextBox 20"/>
          <p:cNvSpPr txBox="1">
            <a:spLocks noChangeArrowheads="1"/>
          </p:cNvSpPr>
          <p:nvPr/>
        </p:nvSpPr>
        <p:spPr bwMode="auto">
          <a:xfrm>
            <a:off x="5448300" y="2324100"/>
            <a:ext cx="1403350" cy="260350"/>
          </a:xfrm>
          <a:prstGeom prst="rect">
            <a:avLst/>
          </a:prstGeom>
          <a:noFill/>
          <a:ln w="9525">
            <a:noFill/>
            <a:miter lim="800000"/>
            <a:headEnd/>
            <a:tailEnd/>
          </a:ln>
        </p:spPr>
        <p:txBody>
          <a:bodyPr>
            <a:spAutoFit/>
          </a:bodyPr>
          <a:lstStyle/>
          <a:p>
            <a:r>
              <a:rPr lang="en-US" altLang="zh-CN" sz="1100" b="1">
                <a:ea typeface="宋体" pitchFamily="2" charset="-122"/>
              </a:rPr>
              <a:t>SD card&amp; USB</a:t>
            </a:r>
          </a:p>
        </p:txBody>
      </p:sp>
      <p:cxnSp>
        <p:nvCxnSpPr>
          <p:cNvPr id="9227" name="Straight Arrow Connector 22"/>
          <p:cNvCxnSpPr>
            <a:cxnSpLocks noChangeShapeType="1"/>
            <a:stCxn id="9226" idx="2"/>
          </p:cNvCxnSpPr>
          <p:nvPr/>
        </p:nvCxnSpPr>
        <p:spPr bwMode="auto">
          <a:xfrm rot="16200000" flipH="1">
            <a:off x="5892006" y="2842419"/>
            <a:ext cx="858838" cy="342900"/>
          </a:xfrm>
          <a:prstGeom prst="straightConnector1">
            <a:avLst/>
          </a:prstGeom>
          <a:noFill/>
          <a:ln w="12700" algn="ctr">
            <a:solidFill>
              <a:schemeClr val="accent1"/>
            </a:solidFill>
            <a:round/>
            <a:headEnd type="none" w="sm" len="sm"/>
            <a:tailEnd type="arrow" w="med" len="med"/>
          </a:ln>
        </p:spPr>
      </p:cxnSp>
      <p:sp>
        <p:nvSpPr>
          <p:cNvPr id="9228" name="TextBox 23"/>
          <p:cNvSpPr txBox="1">
            <a:spLocks noChangeArrowheads="1"/>
          </p:cNvSpPr>
          <p:nvPr/>
        </p:nvSpPr>
        <p:spPr bwMode="auto">
          <a:xfrm>
            <a:off x="5576888" y="5357813"/>
            <a:ext cx="1027112" cy="428625"/>
          </a:xfrm>
          <a:prstGeom prst="rect">
            <a:avLst/>
          </a:prstGeom>
          <a:noFill/>
          <a:ln w="9525">
            <a:noFill/>
            <a:miter lim="800000"/>
            <a:headEnd/>
            <a:tailEnd/>
          </a:ln>
        </p:spPr>
        <p:txBody>
          <a:bodyPr>
            <a:spAutoFit/>
          </a:bodyPr>
          <a:lstStyle/>
          <a:p>
            <a:r>
              <a:rPr lang="en-US" altLang="zh-CN" sz="1100" b="1">
                <a:ea typeface="宋体" pitchFamily="2" charset="-122"/>
              </a:rPr>
              <a:t>Power supply</a:t>
            </a:r>
          </a:p>
        </p:txBody>
      </p:sp>
      <p:cxnSp>
        <p:nvCxnSpPr>
          <p:cNvPr id="9229" name="Straight Arrow Connector 25"/>
          <p:cNvCxnSpPr>
            <a:cxnSpLocks noChangeShapeType="1"/>
          </p:cNvCxnSpPr>
          <p:nvPr/>
        </p:nvCxnSpPr>
        <p:spPr bwMode="auto">
          <a:xfrm rot="5400000" flipH="1" flipV="1">
            <a:off x="5517357" y="4752181"/>
            <a:ext cx="806450" cy="474663"/>
          </a:xfrm>
          <a:prstGeom prst="straightConnector1">
            <a:avLst/>
          </a:prstGeom>
          <a:noFill/>
          <a:ln w="12700" algn="ctr">
            <a:solidFill>
              <a:schemeClr val="accent1"/>
            </a:solidFill>
            <a:round/>
            <a:headEnd type="none" w="sm" len="sm"/>
            <a:tailEnd type="arrow" w="med" len="med"/>
          </a:ln>
        </p:spPr>
      </p:cxnSp>
      <p:sp>
        <p:nvSpPr>
          <p:cNvPr id="9230" name="TextBox 26"/>
          <p:cNvSpPr txBox="1">
            <a:spLocks noChangeArrowheads="1"/>
          </p:cNvSpPr>
          <p:nvPr/>
        </p:nvSpPr>
        <p:spPr bwMode="auto">
          <a:xfrm>
            <a:off x="6769100" y="5284788"/>
            <a:ext cx="1320800" cy="596900"/>
          </a:xfrm>
          <a:prstGeom prst="rect">
            <a:avLst/>
          </a:prstGeom>
          <a:noFill/>
          <a:ln w="9525">
            <a:noFill/>
            <a:miter lim="800000"/>
            <a:headEnd/>
            <a:tailEnd/>
          </a:ln>
        </p:spPr>
        <p:txBody>
          <a:bodyPr>
            <a:spAutoFit/>
          </a:bodyPr>
          <a:lstStyle/>
          <a:p>
            <a:r>
              <a:rPr lang="en-US" altLang="zh-CN" sz="1100" b="1">
                <a:ea typeface="宋体" pitchFamily="2" charset="-122"/>
              </a:rPr>
              <a:t>Ethernet w/ embedded switch</a:t>
            </a:r>
          </a:p>
        </p:txBody>
      </p:sp>
      <p:cxnSp>
        <p:nvCxnSpPr>
          <p:cNvPr id="9231" name="Straight Arrow Connector 28"/>
          <p:cNvCxnSpPr>
            <a:cxnSpLocks noChangeShapeType="1"/>
            <a:stCxn id="9230" idx="0"/>
          </p:cNvCxnSpPr>
          <p:nvPr/>
        </p:nvCxnSpPr>
        <p:spPr bwMode="auto">
          <a:xfrm rot="5400000" flipH="1" flipV="1">
            <a:off x="7066756" y="4895057"/>
            <a:ext cx="752475" cy="26988"/>
          </a:xfrm>
          <a:prstGeom prst="straightConnector1">
            <a:avLst/>
          </a:prstGeom>
          <a:noFill/>
          <a:ln w="12700" algn="ctr">
            <a:solidFill>
              <a:schemeClr val="accent1"/>
            </a:solidFill>
            <a:round/>
            <a:headEnd type="none" w="sm" len="sm"/>
            <a:tailEnd type="arrow" w="med" len="med"/>
          </a:ln>
        </p:spPr>
      </p:cxnSp>
      <p:sp>
        <p:nvSpPr>
          <p:cNvPr id="9232" name="TextBox 29"/>
          <p:cNvSpPr txBox="1">
            <a:spLocks noChangeArrowheads="1"/>
          </p:cNvSpPr>
          <p:nvPr/>
        </p:nvSpPr>
        <p:spPr bwMode="auto">
          <a:xfrm>
            <a:off x="8045450" y="5338763"/>
            <a:ext cx="801688" cy="428625"/>
          </a:xfrm>
          <a:prstGeom prst="rect">
            <a:avLst/>
          </a:prstGeom>
          <a:noFill/>
          <a:ln w="9525">
            <a:noFill/>
            <a:miter lim="800000"/>
            <a:headEnd/>
            <a:tailEnd/>
          </a:ln>
        </p:spPr>
        <p:txBody>
          <a:bodyPr>
            <a:spAutoFit/>
          </a:bodyPr>
          <a:lstStyle/>
          <a:p>
            <a:r>
              <a:rPr lang="en-US" altLang="zh-CN" sz="1100" b="1">
                <a:ea typeface="宋体" pitchFamily="2" charset="-122"/>
              </a:rPr>
              <a:t>IO boards</a:t>
            </a:r>
          </a:p>
        </p:txBody>
      </p:sp>
      <p:cxnSp>
        <p:nvCxnSpPr>
          <p:cNvPr id="9233" name="Straight Arrow Connector 31"/>
          <p:cNvCxnSpPr>
            <a:cxnSpLocks noChangeShapeType="1"/>
          </p:cNvCxnSpPr>
          <p:nvPr/>
        </p:nvCxnSpPr>
        <p:spPr bwMode="auto">
          <a:xfrm rot="16200000" flipV="1">
            <a:off x="7776369" y="4780756"/>
            <a:ext cx="860425" cy="315913"/>
          </a:xfrm>
          <a:prstGeom prst="straightConnector1">
            <a:avLst/>
          </a:prstGeom>
          <a:noFill/>
          <a:ln w="12700" algn="ctr">
            <a:solidFill>
              <a:schemeClr val="accent1"/>
            </a:solidFill>
            <a:round/>
            <a:headEnd type="none" w="sm" len="sm"/>
            <a:tailEnd type="arrow" w="med" len="med"/>
          </a:ln>
        </p:spPr>
      </p:cxnSp>
      <p:cxnSp>
        <p:nvCxnSpPr>
          <p:cNvPr id="9234" name="Straight Arrow Connector 33"/>
          <p:cNvCxnSpPr>
            <a:cxnSpLocks noChangeShapeType="1"/>
          </p:cNvCxnSpPr>
          <p:nvPr/>
        </p:nvCxnSpPr>
        <p:spPr bwMode="auto">
          <a:xfrm rot="5400000" flipH="1" flipV="1">
            <a:off x="7907338" y="4911725"/>
            <a:ext cx="915988" cy="1587"/>
          </a:xfrm>
          <a:prstGeom prst="straightConnector1">
            <a:avLst/>
          </a:prstGeom>
          <a:noFill/>
          <a:ln w="12700" algn="ctr">
            <a:solidFill>
              <a:schemeClr val="accent1"/>
            </a:solidFill>
            <a:round/>
            <a:headEnd type="none" w="sm" len="sm"/>
            <a:tailEnd type="arrow" w="med" len="med"/>
          </a:ln>
        </p:spPr>
      </p:cxnSp>
      <p:cxnSp>
        <p:nvCxnSpPr>
          <p:cNvPr id="20" name="Straight Arrow Connector 19"/>
          <p:cNvCxnSpPr/>
          <p:nvPr/>
        </p:nvCxnSpPr>
        <p:spPr bwMode="auto">
          <a:xfrm rot="5400000" flipH="1" flipV="1">
            <a:off x="8039894" y="4726781"/>
            <a:ext cx="968375" cy="315913"/>
          </a:xfrm>
          <a:prstGeom prst="straightConnector1">
            <a:avLst/>
          </a:prstGeom>
          <a:ln>
            <a:headEnd type="none" w="sm" len="sm"/>
            <a:tailEnd type="arrow"/>
          </a:ln>
        </p:spPr>
        <p:style>
          <a:lnRef idx="1">
            <a:schemeClr val="accent1"/>
          </a:lnRef>
          <a:fillRef idx="0">
            <a:schemeClr val="accent1"/>
          </a:fillRef>
          <a:effectRef idx="0">
            <a:schemeClr val="accent1"/>
          </a:effectRef>
          <a:fontRef idx="minor">
            <a:schemeClr val="tx1"/>
          </a:fontRef>
        </p:style>
      </p:cxnSp>
      <p:sp>
        <p:nvSpPr>
          <p:cNvPr id="9236" name="TextBox 38"/>
          <p:cNvSpPr txBox="1">
            <a:spLocks noChangeArrowheads="1"/>
          </p:cNvSpPr>
          <p:nvPr/>
        </p:nvSpPr>
        <p:spPr bwMode="auto">
          <a:xfrm>
            <a:off x="6769100" y="2205038"/>
            <a:ext cx="1155700" cy="596900"/>
          </a:xfrm>
          <a:prstGeom prst="rect">
            <a:avLst/>
          </a:prstGeom>
          <a:noFill/>
          <a:ln w="9525">
            <a:noFill/>
            <a:miter lim="800000"/>
            <a:headEnd/>
            <a:tailEnd/>
          </a:ln>
        </p:spPr>
        <p:txBody>
          <a:bodyPr>
            <a:spAutoFit/>
          </a:bodyPr>
          <a:lstStyle/>
          <a:p>
            <a:r>
              <a:rPr lang="en-US" altLang="zh-CN" sz="1100" b="1">
                <a:ea typeface="宋体" pitchFamily="2" charset="-122"/>
              </a:rPr>
              <a:t>Module and IO Status indicators</a:t>
            </a:r>
          </a:p>
        </p:txBody>
      </p:sp>
      <p:cxnSp>
        <p:nvCxnSpPr>
          <p:cNvPr id="9237" name="Straight Arrow Connector 40"/>
          <p:cNvCxnSpPr>
            <a:cxnSpLocks noChangeShapeType="1"/>
          </p:cNvCxnSpPr>
          <p:nvPr/>
        </p:nvCxnSpPr>
        <p:spPr bwMode="auto">
          <a:xfrm rot="16200000" flipH="1">
            <a:off x="6707981" y="2624932"/>
            <a:ext cx="538163" cy="476250"/>
          </a:xfrm>
          <a:prstGeom prst="straightConnector1">
            <a:avLst/>
          </a:prstGeom>
          <a:noFill/>
          <a:ln w="12700" algn="ctr">
            <a:solidFill>
              <a:schemeClr val="accent1"/>
            </a:solidFill>
            <a:round/>
            <a:headEnd type="none" w="sm" len="sm"/>
            <a:tailEnd type="arrow"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465138"/>
            <a:ext cx="8969375" cy="649287"/>
          </a:xfrm>
          <a:noFill/>
        </p:spPr>
        <p:txBody>
          <a:bodyPr/>
          <a:lstStyle/>
          <a:p>
            <a:pPr eaLnBrk="1" hangingPunct="1"/>
            <a:r>
              <a:rPr lang="en-US" altLang="zh-CN" dirty="0" smtClean="0">
                <a:ea typeface="宋体" pitchFamily="2" charset="-122"/>
              </a:rPr>
              <a:t>Marketing Position</a:t>
            </a:r>
          </a:p>
        </p:txBody>
      </p:sp>
      <p:sp>
        <p:nvSpPr>
          <p:cNvPr id="10243" name="Rectangle 3"/>
          <p:cNvSpPr>
            <a:spLocks noGrp="1" noChangeArrowheads="1"/>
          </p:cNvSpPr>
          <p:nvPr>
            <p:ph type="body" idx="1"/>
          </p:nvPr>
        </p:nvSpPr>
        <p:spPr>
          <a:xfrm>
            <a:off x="468313" y="1628800"/>
            <a:ext cx="8969375" cy="4670400"/>
          </a:xfrm>
        </p:spPr>
        <p:txBody>
          <a:bodyPr/>
          <a:lstStyle/>
          <a:p>
            <a:pPr>
              <a:lnSpc>
                <a:spcPct val="90000"/>
              </a:lnSpc>
            </a:pPr>
            <a:r>
              <a:rPr lang="en-US" altLang="zh-CN" sz="1900" dirty="0" smtClean="0">
                <a:ea typeface="宋体" pitchFamily="2" charset="-122"/>
              </a:rPr>
              <a:t>Targeted Application</a:t>
            </a:r>
          </a:p>
          <a:p>
            <a:pPr lvl="1">
              <a:lnSpc>
                <a:spcPct val="90000"/>
              </a:lnSpc>
            </a:pPr>
            <a:r>
              <a:rPr lang="en-US" altLang="zh-CN" sz="1800" dirty="0" smtClean="0">
                <a:ea typeface="宋体" pitchFamily="2" charset="-122"/>
              </a:rPr>
              <a:t>Concentrated Solar Power (Parabolic through and Tower technology)</a:t>
            </a:r>
          </a:p>
          <a:p>
            <a:pPr lvl="1">
              <a:lnSpc>
                <a:spcPct val="90000"/>
              </a:lnSpc>
            </a:pPr>
            <a:r>
              <a:rPr lang="en-US" altLang="zh-CN" sz="1800" dirty="0" smtClean="0">
                <a:ea typeface="宋体" pitchFamily="2" charset="-122"/>
              </a:rPr>
              <a:t>Other applications - TBC</a:t>
            </a:r>
          </a:p>
          <a:p>
            <a:pPr>
              <a:lnSpc>
                <a:spcPct val="90000"/>
              </a:lnSpc>
            </a:pPr>
            <a:r>
              <a:rPr lang="en-US" altLang="zh-CN" sz="1900" dirty="0" smtClean="0">
                <a:ea typeface="宋体" pitchFamily="2" charset="-122"/>
              </a:rPr>
              <a:t>Country ranking</a:t>
            </a:r>
          </a:p>
          <a:p>
            <a:pPr lvl="1">
              <a:lnSpc>
                <a:spcPct val="90000"/>
              </a:lnSpc>
            </a:pPr>
            <a:r>
              <a:rPr lang="en-US" altLang="zh-CN" sz="1800" dirty="0" smtClean="0">
                <a:ea typeface="宋体" pitchFamily="2" charset="-122"/>
              </a:rPr>
              <a:t>Spain</a:t>
            </a:r>
            <a:endParaRPr lang="zh-CN" altLang="zh-CN" sz="1800" dirty="0" smtClean="0">
              <a:ea typeface="宋体" pitchFamily="2" charset="-122"/>
            </a:endParaRPr>
          </a:p>
          <a:p>
            <a:pPr lvl="1">
              <a:lnSpc>
                <a:spcPct val="90000"/>
              </a:lnSpc>
            </a:pPr>
            <a:r>
              <a:rPr lang="en-US" altLang="zh-CN" sz="1800" dirty="0" smtClean="0">
                <a:ea typeface="宋体" pitchFamily="2" charset="-122"/>
              </a:rPr>
              <a:t>USA</a:t>
            </a:r>
            <a:endParaRPr lang="zh-CN" altLang="zh-CN" sz="1800" dirty="0" smtClean="0">
              <a:ea typeface="宋体" pitchFamily="2" charset="-122"/>
            </a:endParaRPr>
          </a:p>
          <a:p>
            <a:pPr lvl="1">
              <a:lnSpc>
                <a:spcPct val="90000"/>
              </a:lnSpc>
            </a:pPr>
            <a:r>
              <a:rPr lang="en-US" altLang="zh-CN" sz="1800" dirty="0" smtClean="0">
                <a:ea typeface="宋体" pitchFamily="2" charset="-122"/>
              </a:rPr>
              <a:t>South Africa</a:t>
            </a:r>
            <a:endParaRPr lang="zh-CN" altLang="zh-CN" sz="1800" dirty="0" smtClean="0">
              <a:ea typeface="宋体" pitchFamily="2" charset="-122"/>
            </a:endParaRPr>
          </a:p>
          <a:p>
            <a:pPr lvl="1">
              <a:lnSpc>
                <a:spcPct val="90000"/>
              </a:lnSpc>
            </a:pPr>
            <a:r>
              <a:rPr lang="en-US" altLang="zh-CN" sz="1800" dirty="0" smtClean="0">
                <a:ea typeface="宋体" pitchFamily="2" charset="-122"/>
              </a:rPr>
              <a:t>India</a:t>
            </a:r>
            <a:endParaRPr lang="zh-CN" altLang="zh-CN" sz="1800" dirty="0" smtClean="0">
              <a:ea typeface="宋体" pitchFamily="2" charset="-122"/>
            </a:endParaRPr>
          </a:p>
          <a:p>
            <a:pPr lvl="1">
              <a:lnSpc>
                <a:spcPct val="90000"/>
              </a:lnSpc>
            </a:pPr>
            <a:r>
              <a:rPr lang="en-US" altLang="zh-CN" sz="1800" dirty="0" smtClean="0">
                <a:ea typeface="宋体" pitchFamily="2" charset="-122"/>
              </a:rPr>
              <a:t>Other countries</a:t>
            </a:r>
          </a:p>
          <a:p>
            <a:pPr>
              <a:lnSpc>
                <a:spcPct val="90000"/>
              </a:lnSpc>
            </a:pPr>
            <a:endParaRPr lang="en-US" altLang="zh-CN" sz="1900" dirty="0" smtClean="0">
              <a:ea typeface="宋体" pitchFamily="2" charset="-122"/>
            </a:endParaRPr>
          </a:p>
          <a:p>
            <a:pPr>
              <a:lnSpc>
                <a:spcPct val="90000"/>
              </a:lnSpc>
            </a:pPr>
            <a:r>
              <a:rPr lang="en-US" altLang="zh-CN" sz="1900" dirty="0" smtClean="0">
                <a:ea typeface="宋体" pitchFamily="2" charset="-122"/>
              </a:rPr>
              <a:t>Currently, M80 is a dedicated controller for CSP application. It is considered as an optimized and compacted M340, which is tailored to provide just enough performance and functions.</a:t>
            </a:r>
            <a:endParaRPr lang="zh-CN" altLang="zh-CN" sz="1900" dirty="0" smtClean="0">
              <a:ea typeface="宋体" pitchFamily="2" charset="-122"/>
            </a:endParaRPr>
          </a:p>
          <a:p>
            <a:pPr>
              <a:lnSpc>
                <a:spcPct val="90000"/>
              </a:lnSpc>
              <a:buFont typeface="Arial" pitchFamily="34" charset="0"/>
              <a:buNone/>
            </a:pPr>
            <a:r>
              <a:rPr lang="en-US" altLang="zh-CN" sz="1900" dirty="0" smtClean="0">
                <a:ea typeface="宋体" pitchFamily="2" charset="-122"/>
                <a:sym typeface="Wingdings" pitchFamily="2" charset="2"/>
              </a:rPr>
              <a:t>	</a:t>
            </a:r>
            <a:r>
              <a:rPr lang="en-US" altLang="zh-CN" sz="1900" i="1" dirty="0" smtClean="0">
                <a:solidFill>
                  <a:srgbClr val="7F7F7F"/>
                </a:solidFill>
                <a:ea typeface="宋体" pitchFamily="2" charset="-122"/>
                <a:sym typeface="Wingdings" pitchFamily="2" charset="2"/>
              </a:rPr>
              <a:t> </a:t>
            </a:r>
            <a:r>
              <a:rPr lang="en-US" altLang="zh-CN" sz="1900" i="1" dirty="0" smtClean="0">
                <a:solidFill>
                  <a:srgbClr val="7F7F7F"/>
                </a:solidFill>
                <a:ea typeface="宋体" pitchFamily="2" charset="-122"/>
              </a:rPr>
              <a:t>In long term, M80 (if it becomes a new PAC range) will fill the gap of Plant solution PAC portfolio for small configuration.</a:t>
            </a:r>
            <a:endParaRPr lang="zh-CN" altLang="en-US" sz="1900" i="1" dirty="0" smtClean="0">
              <a:solidFill>
                <a:srgbClr val="7F7F7F"/>
              </a:solidFill>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bg2"/>
            </a:solidFill>
            <a:effectLst/>
            <a:latin typeface="Arial" pitchFamily="34"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bg2"/>
            </a:solidFill>
            <a:effectLst/>
            <a:latin typeface="Arial" pitchFamily="34"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charte Schneider 2008</Template>
  <TotalTime>502687</TotalTime>
  <Pages>2</Pages>
  <Words>2493</Words>
  <Application>Microsoft Office PowerPoint</Application>
  <PresentationFormat>A4 Paper (210x297 mm)</PresentationFormat>
  <Paragraphs>682</Paragraphs>
  <Slides>30</Slides>
  <Notes>23</Notes>
  <HiddenSlides>2</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30</vt:i4>
      </vt:variant>
    </vt:vector>
  </HeadingPairs>
  <TitlesOfParts>
    <vt:vector size="34" baseType="lpstr">
      <vt:lpstr>PPT08_EN</vt:lpstr>
      <vt:lpstr>1_PPT08_EN</vt:lpstr>
      <vt:lpstr>Worksheet</vt:lpstr>
      <vt:lpstr>Visio</vt:lpstr>
      <vt:lpstr>Sunflower (PMP M80)    Project Open Stage Gate   Department: Plant  Solution Control  SG Date: 25/01/2013  </vt:lpstr>
      <vt:lpstr>Marketing  Leo Wang</vt:lpstr>
      <vt:lpstr>Slide 3</vt:lpstr>
      <vt:lpstr>Slide 4</vt:lpstr>
      <vt:lpstr>Slide 5</vt:lpstr>
      <vt:lpstr>Slide 6</vt:lpstr>
      <vt:lpstr>Origin of the Offer</vt:lpstr>
      <vt:lpstr>Offer Definition</vt:lpstr>
      <vt:lpstr>Marketing Position</vt:lpstr>
      <vt:lpstr>Marketing Goal</vt:lpstr>
      <vt:lpstr>Slide 11</vt:lpstr>
      <vt:lpstr>Proposed Architecture</vt:lpstr>
      <vt:lpstr>Cost Comparison and UVP</vt:lpstr>
      <vt:lpstr>Slide 14</vt:lpstr>
      <vt:lpstr>Sales Forecast &amp; ASP</vt:lpstr>
      <vt:lpstr>Slide 16</vt:lpstr>
      <vt:lpstr>Project  Robin Wan</vt:lpstr>
      <vt:lpstr>Project Objectives &amp; Assumptions</vt:lpstr>
      <vt:lpstr>Project Organization</vt:lpstr>
      <vt:lpstr>Project Organization</vt:lpstr>
      <vt:lpstr>Project Macro Schedule</vt:lpstr>
      <vt:lpstr>Project Costs Estimation</vt:lpstr>
      <vt:lpstr>Project Profitability Estimation </vt:lpstr>
      <vt:lpstr>Project Risks</vt:lpstr>
      <vt:lpstr>Next Steps</vt:lpstr>
      <vt:lpstr>CPU FW Arch </vt:lpstr>
      <vt:lpstr>ETH Service</vt:lpstr>
      <vt:lpstr>Slide 28</vt:lpstr>
      <vt:lpstr>Stage Gate Synthesis</vt:lpstr>
      <vt:lpstr>PSC Approval for Open</vt:lpstr>
    </vt:vector>
  </TitlesOfParts>
  <Company>Schneider Electric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HEC : Quality objectives for 2007</dc:title>
  <dc:subject/>
  <dc:creator>Christine Eteve</dc:creator>
  <cp:keywords/>
  <dc:description/>
  <cp:lastModifiedBy>SESA207689</cp:lastModifiedBy>
  <cp:revision>2581</cp:revision>
  <cp:lastPrinted>2003-03-13T08:43:31Z</cp:lastPrinted>
  <dcterms:created xsi:type="dcterms:W3CDTF">2007-02-19T09:44:12Z</dcterms:created>
  <dcterms:modified xsi:type="dcterms:W3CDTF">2013-01-29T04:49:48Z</dcterms:modified>
</cp:coreProperties>
</file>