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509" r:id="rId3"/>
    <p:sldId id="560" r:id="rId4"/>
    <p:sldId id="558" r:id="rId5"/>
    <p:sldId id="564" r:id="rId6"/>
    <p:sldId id="544" r:id="rId7"/>
    <p:sldId id="565" r:id="rId8"/>
    <p:sldId id="559" r:id="rId9"/>
    <p:sldId id="552" r:id="rId1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623"/>
    <a:srgbClr val="00BDF2"/>
    <a:srgbClr val="C02555"/>
    <a:srgbClr val="00A651"/>
    <a:srgbClr val="009C3E"/>
    <a:srgbClr val="98CB4F"/>
    <a:srgbClr val="FCEEF2"/>
    <a:srgbClr val="F6CEDA"/>
    <a:srgbClr val="E7EFE8"/>
    <a:srgbClr val="EDF3E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6" autoAdjust="0"/>
    <p:restoredTop sz="95568" autoAdjust="0"/>
  </p:normalViewPr>
  <p:slideViewPr>
    <p:cSldViewPr>
      <p:cViewPr varScale="1">
        <p:scale>
          <a:sx n="125" d="100"/>
          <a:sy n="125" d="100"/>
        </p:scale>
        <p:origin x="-136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261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BA78B028-CCD5-4149-AECA-D68EA73C8A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Cliquez pour modifier les styles du texte du masque</a:t>
            </a:r>
          </a:p>
          <a:p>
            <a:pPr lvl="1"/>
            <a:r>
              <a:rPr lang="en-GB" noProof="0" smtClean="0"/>
              <a:t>Deuxième niveau</a:t>
            </a:r>
          </a:p>
          <a:p>
            <a:pPr lvl="2"/>
            <a:r>
              <a:rPr lang="en-GB" noProof="0" smtClean="0"/>
              <a:t>Troisième niveau</a:t>
            </a:r>
          </a:p>
          <a:p>
            <a:pPr lvl="3"/>
            <a:r>
              <a:rPr lang="en-GB" noProof="0" smtClean="0"/>
              <a:t>Quatrième niveau</a:t>
            </a:r>
          </a:p>
          <a:p>
            <a:pPr lvl="4"/>
            <a:r>
              <a:rPr lang="en-GB" noProof="0" smtClean="0"/>
              <a:t>Cinquième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11B0F1AC-D378-4434-9038-BF40866990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A6B74C-6634-4DC4-9E09-02E5DA6C49BC}" type="slidenum">
              <a:rPr lang="en-GB" smtClean="0"/>
              <a:pPr>
                <a:defRPr/>
              </a:pPr>
              <a:t>1</a:t>
            </a:fld>
            <a:endParaRPr lang="en-GB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überschrift">
    <p:bg>
      <p:bgPr>
        <a:solidFill>
          <a:srgbClr val="00B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Abschnittsüberschrift">
    <p:bg>
      <p:bgPr>
        <a:solidFill>
          <a:srgbClr val="00B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3501008"/>
            <a:ext cx="7772400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869160"/>
            <a:ext cx="77724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Abschnittsüberschrift">
    <p:bg>
      <p:bgPr>
        <a:solidFill>
          <a:srgbClr val="FD86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3501008"/>
            <a:ext cx="7772400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869160"/>
            <a:ext cx="77724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Abschnittsüberschrift">
    <p:bg>
      <p:bgPr>
        <a:solidFill>
          <a:srgbClr val="C02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3501008"/>
            <a:ext cx="7772400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869160"/>
            <a:ext cx="77724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661988" eaLnBrk="0" hangingPunct="0">
              <a:defRPr/>
            </a:pPr>
            <a:r>
              <a:rPr lang="en-GB" sz="800" dirty="0">
                <a:solidFill>
                  <a:schemeClr val="bg1">
                    <a:lumMod val="65000"/>
                  </a:schemeClr>
                </a:solidFill>
                <a:cs typeface="+mn-cs"/>
              </a:rPr>
              <a:t>Schneider Electric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661988" eaLnBrk="0" hangingPunct="0">
              <a:defRPr/>
            </a:pPr>
            <a:fld id="{D96BA5E5-D642-4DE1-A4E6-F07138F88C8F}" type="slidenum">
              <a:rPr lang="fr-FR" sz="800">
                <a:cs typeface="+mn-cs"/>
              </a:rPr>
              <a:pPr defTabSz="661988" eaLnBrk="0" hangingPunct="0">
                <a:defRPr/>
              </a:pPr>
              <a:t>‹#›</a:t>
            </a:fld>
            <a:endParaRPr lang="fr-FR" sz="800" dirty="0"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First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Title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325563" y="6577013"/>
            <a:ext cx="194925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defTabSz="661988" eaLnBrk="0" hangingPunct="0">
              <a:defRPr/>
            </a:pPr>
            <a:r>
              <a:rPr lang="en-GB" sz="800" dirty="0">
                <a:solidFill>
                  <a:schemeClr val="bg1">
                    <a:lumMod val="65000"/>
                  </a:schemeClr>
                </a:solidFill>
                <a:cs typeface="+mn-cs"/>
              </a:rPr>
              <a:t>– </a:t>
            </a:r>
            <a:r>
              <a:rPr lang="en-GB" sz="800" dirty="0" smtClean="0">
                <a:solidFill>
                  <a:schemeClr val="bg1">
                    <a:lumMod val="65000"/>
                  </a:schemeClr>
                </a:solidFill>
                <a:cs typeface="+mn-cs"/>
              </a:rPr>
              <a:t>Industry Business – </a:t>
            </a:r>
            <a:r>
              <a:rPr lang="en-US" sz="800" kern="12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+mn-ea"/>
                <a:cs typeface="+mn-cs"/>
              </a:rPr>
              <a:t>System</a:t>
            </a:r>
            <a:r>
              <a:rPr lang="en-US" sz="800" dirty="0" smtClean="0">
                <a:solidFill>
                  <a:schemeClr val="bg2"/>
                </a:solidFill>
              </a:rPr>
              <a:t> </a:t>
            </a:r>
            <a:r>
              <a:rPr lang="en-US" sz="800" kern="12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+mn-ea"/>
                <a:cs typeface="+mn-cs"/>
              </a:rPr>
              <a:t>Consistency</a:t>
            </a:r>
            <a:endParaRPr lang="en-GB" sz="800" kern="1200" dirty="0">
              <a:solidFill>
                <a:schemeClr val="bg1">
                  <a:lumMod val="65000"/>
                </a:schemeClr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58" r:id="rId2"/>
    <p:sldLayoutId id="2147483859" r:id="rId3"/>
    <p:sldLayoutId id="2147483869" r:id="rId4"/>
    <p:sldLayoutId id="2147483870" r:id="rId5"/>
    <p:sldLayoutId id="2147483871" r:id="rId6"/>
    <p:sldLayoutId id="2147483872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●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●"/>
        <a:defRPr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●"/>
        <a:defRPr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620688"/>
            <a:ext cx="8280400" cy="1512167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Introduction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5013176"/>
            <a:ext cx="4968875" cy="1584176"/>
          </a:xfrm>
        </p:spPr>
        <p:txBody>
          <a:bodyPr/>
          <a:lstStyle/>
          <a:p>
            <a:pPr eaLnBrk="1" hangingPunct="1"/>
            <a:r>
              <a:rPr lang="en-US" sz="1800" dirty="0" smtClean="0"/>
              <a:t>FW Update and Download</a:t>
            </a:r>
          </a:p>
          <a:p>
            <a:pPr eaLnBrk="1" hangingPunct="1"/>
            <a:r>
              <a:rPr lang="en-US" sz="1800" i="1" dirty="0" smtClean="0"/>
              <a:t>February 2014</a:t>
            </a:r>
          </a:p>
          <a:p>
            <a:pPr eaLnBrk="1" hangingPunct="1"/>
            <a:endParaRPr lang="en-US" sz="1200" i="1" dirty="0" smtClean="0"/>
          </a:p>
          <a:p>
            <a:pPr eaLnBrk="1" hangingPunct="1"/>
            <a:r>
              <a:rPr lang="en-US" sz="1200" i="1" dirty="0" err="1" smtClean="0"/>
              <a:t>Herwig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Jahn</a:t>
            </a:r>
            <a:endParaRPr lang="en-US" sz="1200" i="1" dirty="0" smtClean="0"/>
          </a:p>
          <a:p>
            <a:pPr eaLnBrk="1" hangingPunct="1"/>
            <a:r>
              <a:rPr lang="en-US" sz="1200" i="1" dirty="0" smtClean="0"/>
              <a:t>Roland </a:t>
            </a:r>
            <a:r>
              <a:rPr lang="en-US" sz="1200" i="1" dirty="0" err="1" smtClean="0"/>
              <a:t>Stumpf</a:t>
            </a:r>
            <a:endParaRPr lang="en-US" sz="1200" i="1" dirty="0" smtClean="0"/>
          </a:p>
          <a:p>
            <a:pPr eaLnBrk="1" hangingPunct="1"/>
            <a:r>
              <a:rPr lang="en-US" sz="1200" i="1" dirty="0" smtClean="0"/>
              <a:t>Michael Harnischfeger</a:t>
            </a:r>
          </a:p>
          <a:p>
            <a:pPr eaLnBrk="1" hangingPunct="1"/>
            <a:endParaRPr lang="en-US" sz="1600" dirty="0" smtClean="0"/>
          </a:p>
        </p:txBody>
      </p:sp>
      <p:pic>
        <p:nvPicPr>
          <p:cNvPr id="5" name="Picture 4" descr="Brochure_white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2060848"/>
            <a:ext cx="3168352" cy="2735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7544" y="1963713"/>
          <a:ext cx="8136904" cy="20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686"/>
                <a:gridCol w="955891"/>
                <a:gridCol w="1627807"/>
                <a:gridCol w="468052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 Light" pitchFamily="34" charset="0"/>
                        </a:rPr>
                        <a:t>Version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 Light" pitchFamily="34" charset="0"/>
                        </a:rPr>
                        <a:t>Date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 Light" pitchFamily="34" charset="0"/>
                        </a:rPr>
                        <a:t>Author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 Light" pitchFamily="34" charset="0"/>
                        </a:rPr>
                        <a:t>Changes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  <a:tr h="13321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 Light" pitchFamily="34" charset="0"/>
                        </a:rPr>
                        <a:t>V01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 Light" pitchFamily="34" charset="0"/>
                        </a:rPr>
                        <a:t>26.02.2014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alibri Light" pitchFamily="34" charset="0"/>
                        </a:rPr>
                        <a:t>M. Harnischfeger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alibri Light" pitchFamily="34" charset="0"/>
                        </a:rPr>
                        <a:t>First draft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  <a:tr h="199272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  <a:tr h="199272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  <a:tr h="199272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  <a:tr h="199272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endParaRPr lang="en-US" sz="1000" baseline="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  <a:tr h="199272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  <a:tr h="199272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  <a:tr h="199272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</a:tbl>
          </a:graphicData>
        </a:graphic>
      </p:graphicFrame>
      <p:sp>
        <p:nvSpPr>
          <p:cNvPr id="4" name="Titel 1"/>
          <p:cNvSpPr txBox="1">
            <a:spLocks/>
          </p:cNvSpPr>
          <p:nvPr/>
        </p:nvSpPr>
        <p:spPr bwMode="auto">
          <a:xfrm>
            <a:off x="395536" y="1268760"/>
            <a:ext cx="82804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kern="0" dirty="0" smtClean="0">
                <a:latin typeface="Calibri" pitchFamily="34" charset="0"/>
              </a:rPr>
              <a:t>Version History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Document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Introduction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395536" y="1268760"/>
            <a:ext cx="82804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kern="0" dirty="0" smtClean="0">
                <a:latin typeface="Calibri" pitchFamily="34" charset="0"/>
              </a:rPr>
              <a:t>What are the </a:t>
            </a:r>
            <a:r>
              <a:rPr lang="en-US" sz="2800" b="1" kern="0" dirty="0" smtClean="0">
                <a:latin typeface="Calibri" pitchFamily="34" charset="0"/>
              </a:rPr>
              <a:t>Topics </a:t>
            </a:r>
            <a:r>
              <a:rPr lang="en-US" sz="2800" kern="0" dirty="0" smtClean="0">
                <a:latin typeface="Calibri" pitchFamily="34" charset="0"/>
              </a:rPr>
              <a:t>of the today’s meeting</a:t>
            </a:r>
          </a:p>
          <a:p>
            <a:pPr eaLnBrk="0" hangingPunct="0"/>
            <a:endParaRPr lang="en-US" sz="1000" b="1" kern="0" dirty="0" smtClean="0">
              <a:latin typeface="Calibri" pitchFamily="34" charset="0"/>
            </a:endParaRPr>
          </a:p>
          <a:p>
            <a:pPr eaLnBrk="0" hangingPunct="0"/>
            <a:r>
              <a:rPr lang="en-US" sz="1600" dirty="0" smtClean="0">
                <a:latin typeface="Calibri Light" pitchFamily="34" charset="0"/>
              </a:rPr>
              <a:t>The agenda contains the following points:</a:t>
            </a:r>
            <a:endParaRPr lang="en-US" sz="1400" kern="0" dirty="0" smtClean="0">
              <a:solidFill>
                <a:schemeClr val="accent1"/>
              </a:solidFill>
              <a:latin typeface="Calibri Light" pitchFamily="34" charset="0"/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395536" y="2852936"/>
            <a:ext cx="8352928" cy="3456384"/>
          </a:xfrm>
        </p:spPr>
        <p:txBody>
          <a:bodyPr/>
          <a:lstStyle/>
          <a:p>
            <a:pPr marL="180975" lvl="1">
              <a:buClr>
                <a:schemeClr val="accent1"/>
              </a:buClr>
              <a:buBlip>
                <a:blip r:embed="rId3"/>
              </a:buBlip>
            </a:pPr>
            <a:r>
              <a:rPr lang="en-US" sz="1600" dirty="0" smtClean="0">
                <a:solidFill>
                  <a:schemeClr val="accent1"/>
                </a:solidFill>
                <a:latin typeface="Calibri" pitchFamily="34" charset="0"/>
              </a:rPr>
              <a:t>Working Areas</a:t>
            </a:r>
            <a:r>
              <a:rPr lang="en-US" sz="1600" dirty="0" smtClean="0">
                <a:latin typeface="Calibri Light" pitchFamily="34" charset="0"/>
              </a:rPr>
              <a:t>, Shows the topics</a:t>
            </a:r>
          </a:p>
          <a:p>
            <a:pPr marL="180975" lvl="1">
              <a:buClr>
                <a:schemeClr val="accent1"/>
              </a:buClr>
              <a:buBlip>
                <a:blip r:embed="rId3"/>
              </a:buBlip>
            </a:pPr>
            <a:endParaRPr lang="en-US" sz="1600" dirty="0" smtClean="0">
              <a:solidFill>
                <a:schemeClr val="accent1"/>
              </a:solidFill>
              <a:latin typeface="Calibri Light" pitchFamily="34" charset="0"/>
            </a:endParaRPr>
          </a:p>
          <a:p>
            <a:pPr marL="180975" lvl="1">
              <a:buClr>
                <a:schemeClr val="accent1"/>
              </a:buClr>
              <a:buBlip>
                <a:blip r:embed="rId3"/>
              </a:buBlip>
            </a:pPr>
            <a:r>
              <a:rPr lang="en-US" sz="1600" dirty="0" smtClean="0">
                <a:solidFill>
                  <a:schemeClr val="accent1"/>
                </a:solidFill>
                <a:latin typeface="Calibri" pitchFamily="34" charset="0"/>
              </a:rPr>
              <a:t>Important Definitions</a:t>
            </a:r>
            <a:r>
              <a:rPr lang="en-US" sz="1600" dirty="0" smtClean="0">
                <a:latin typeface="Calibri Light" pitchFamily="34" charset="0"/>
              </a:rPr>
              <a:t>, to get a common understanding </a:t>
            </a:r>
          </a:p>
          <a:p>
            <a:pPr marL="180975" lvl="1">
              <a:buClr>
                <a:schemeClr val="accent1"/>
              </a:buClr>
              <a:buBlip>
                <a:blip r:embed="rId3"/>
              </a:buBlip>
            </a:pPr>
            <a:endParaRPr lang="en-US" sz="1600" dirty="0" smtClean="0">
              <a:solidFill>
                <a:schemeClr val="accent1"/>
              </a:solidFill>
              <a:latin typeface="Calibri Light" pitchFamily="34" charset="0"/>
            </a:endParaRPr>
          </a:p>
          <a:p>
            <a:pPr marL="180975" lvl="1">
              <a:buClr>
                <a:schemeClr val="accent1"/>
              </a:buClr>
              <a:buBlip>
                <a:blip r:embed="rId3"/>
              </a:buBlip>
            </a:pPr>
            <a:r>
              <a:rPr lang="en-US" sz="1600" dirty="0" smtClean="0">
                <a:solidFill>
                  <a:schemeClr val="accent1"/>
                </a:solidFill>
                <a:latin typeface="Calibri" pitchFamily="34" charset="0"/>
              </a:rPr>
              <a:t>Package Definition</a:t>
            </a:r>
            <a:r>
              <a:rPr lang="en-US" sz="1600" dirty="0" smtClean="0">
                <a:latin typeface="Calibri Light" pitchFamily="34" charset="0"/>
              </a:rPr>
              <a:t>, an introduction to a common packaging mechanism 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Calibri Light" pitchFamily="34" charset="0"/>
                <a:sym typeface="Wingdings 3"/>
              </a:rPr>
              <a:t>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Calibri Light" pitchFamily="34" charset="0"/>
              </a:rPr>
              <a:t>Separate Presentation</a:t>
            </a:r>
          </a:p>
          <a:p>
            <a:pPr marL="180975" lvl="1">
              <a:buClr>
                <a:schemeClr val="accent1"/>
              </a:buClr>
              <a:buBlip>
                <a:blip r:embed="rId3"/>
              </a:buBlip>
            </a:pPr>
            <a:endParaRPr lang="en-US" sz="1600" dirty="0" smtClean="0">
              <a:solidFill>
                <a:schemeClr val="accent1"/>
              </a:solidFill>
              <a:latin typeface="Calibri Light" pitchFamily="34" charset="0"/>
            </a:endParaRPr>
          </a:p>
          <a:p>
            <a:pPr marL="180975" lvl="1">
              <a:buClr>
                <a:schemeClr val="accent1"/>
              </a:buClr>
              <a:buBlip>
                <a:blip r:embed="rId3"/>
              </a:buBlip>
            </a:pPr>
            <a:r>
              <a:rPr lang="en-US" sz="1600" dirty="0" smtClean="0">
                <a:solidFill>
                  <a:schemeClr val="accent1"/>
                </a:solidFill>
                <a:latin typeface="Calibri" pitchFamily="34" charset="0"/>
              </a:rPr>
              <a:t>Service Definitions</a:t>
            </a:r>
            <a:r>
              <a:rPr lang="en-US" sz="1600" dirty="0" smtClean="0">
                <a:latin typeface="Calibri Light" pitchFamily="34" charset="0"/>
              </a:rPr>
              <a:t>, an introduction to the common service subset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Calibri Light" pitchFamily="34" charset="0"/>
                <a:sym typeface="Wingdings 3"/>
              </a:rPr>
              <a:t>Separate Presentation</a:t>
            </a:r>
          </a:p>
          <a:p>
            <a:pPr marL="180975" lvl="1">
              <a:buClr>
                <a:schemeClr val="accent1"/>
              </a:buClr>
              <a:buBlip>
                <a:blip r:embed="rId3"/>
              </a:buBlip>
            </a:pPr>
            <a:endParaRPr lang="en-US" sz="1600" dirty="0" smtClean="0">
              <a:solidFill>
                <a:schemeClr val="accent1"/>
              </a:solidFill>
              <a:latin typeface="Calibri Light" pitchFamily="34" charset="0"/>
            </a:endParaRPr>
          </a:p>
          <a:p>
            <a:pPr marL="180975" lvl="1">
              <a:buClr>
                <a:schemeClr val="accent1"/>
              </a:buClr>
              <a:buBlip>
                <a:blip r:embed="rId3"/>
              </a:buBlip>
            </a:pPr>
            <a:r>
              <a:rPr lang="en-US" sz="1600" dirty="0" smtClean="0">
                <a:solidFill>
                  <a:schemeClr val="accent1"/>
                </a:solidFill>
                <a:latin typeface="Calibri" pitchFamily="34" charset="0"/>
              </a:rPr>
              <a:t>Common Firmware Tool</a:t>
            </a:r>
            <a:r>
              <a:rPr lang="en-US" sz="1600" dirty="0" smtClean="0">
                <a:latin typeface="Calibri Light" pitchFamily="34" charset="0"/>
              </a:rPr>
              <a:t>, an introduction to the common firmware tool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Calibri Light" pitchFamily="34" charset="0"/>
                <a:sym typeface="Wingdings 3"/>
              </a:rPr>
              <a:t>Separate Presentation</a:t>
            </a:r>
          </a:p>
          <a:p>
            <a:pPr marL="180975" lvl="1">
              <a:buClr>
                <a:schemeClr val="accent1"/>
              </a:buClr>
              <a:buNone/>
            </a:pPr>
            <a:endParaRPr lang="en-US" sz="1600" dirty="0" smtClean="0">
              <a:latin typeface="Calibri Light" pitchFamily="34" charset="0"/>
            </a:endParaRPr>
          </a:p>
          <a:p>
            <a:pPr marL="180975" lvl="1">
              <a:buClr>
                <a:schemeClr val="accent1"/>
              </a:buClr>
              <a:buBlip>
                <a:blip r:embed="rId3"/>
              </a:buBlip>
            </a:pPr>
            <a:endParaRPr lang="en-US" sz="1600" dirty="0" smtClean="0">
              <a:latin typeface="Calibri Light" pitchFamily="34" charset="0"/>
            </a:endParaRPr>
          </a:p>
          <a:p>
            <a:pPr marL="180975" lvl="1">
              <a:buClr>
                <a:schemeClr val="accent1"/>
              </a:buClr>
              <a:buBlip>
                <a:blip r:embed="rId3"/>
              </a:buBlip>
            </a:pPr>
            <a:endParaRPr lang="en-US" sz="1600" dirty="0" smtClean="0">
              <a:latin typeface="Calibri Light" pitchFamily="34" charset="0"/>
            </a:endParaRPr>
          </a:p>
          <a:p>
            <a:pPr marL="541337" lvl="2">
              <a:buClr>
                <a:schemeClr val="accent1"/>
              </a:buClr>
              <a:buNone/>
            </a:pPr>
            <a:endParaRPr lang="en-US" sz="1200" dirty="0" smtClean="0">
              <a:latin typeface="Calibri" pitchFamily="34" charset="0"/>
            </a:endParaRPr>
          </a:p>
          <a:p>
            <a:pPr marL="541337" lvl="2">
              <a:buClr>
                <a:schemeClr val="accent1"/>
              </a:buClr>
              <a:buNone/>
            </a:pPr>
            <a:endParaRPr lang="en-US" sz="160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Areas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Introduction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395536" y="1268760"/>
            <a:ext cx="828092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kern="0" dirty="0" smtClean="0">
                <a:latin typeface="Calibri" pitchFamily="34" charset="0"/>
              </a:rPr>
              <a:t>What are the </a:t>
            </a:r>
            <a:r>
              <a:rPr lang="en-US" sz="2800" b="1" kern="0" dirty="0" smtClean="0">
                <a:latin typeface="Calibri" pitchFamily="34" charset="0"/>
              </a:rPr>
              <a:t>Topics </a:t>
            </a:r>
            <a:r>
              <a:rPr lang="en-US" sz="2800" kern="0" dirty="0" smtClean="0">
                <a:latin typeface="Calibri" pitchFamily="34" charset="0"/>
              </a:rPr>
              <a:t>of</a:t>
            </a:r>
            <a:r>
              <a:rPr lang="en-US" sz="2800" b="1" kern="0" dirty="0" smtClean="0">
                <a:latin typeface="Calibri" pitchFamily="34" charset="0"/>
              </a:rPr>
              <a:t> </a:t>
            </a:r>
            <a:r>
              <a:rPr lang="en-US" sz="2800" kern="0" dirty="0" smtClean="0">
                <a:latin typeface="Calibri" pitchFamily="34" charset="0"/>
              </a:rPr>
              <a:t>the </a:t>
            </a:r>
            <a:r>
              <a:rPr lang="en-US" sz="2800" b="1" kern="0" dirty="0" smtClean="0">
                <a:latin typeface="Calibri" pitchFamily="34" charset="0"/>
              </a:rPr>
              <a:t>Service Standardization</a:t>
            </a:r>
          </a:p>
          <a:p>
            <a:pPr eaLnBrk="0" hangingPunct="0"/>
            <a:endParaRPr lang="en-US" sz="1000" b="1" kern="0" dirty="0" smtClean="0">
              <a:latin typeface="Calibri" pitchFamily="34" charset="0"/>
            </a:endParaRPr>
          </a:p>
          <a:p>
            <a:pPr eaLnBrk="0" hangingPunct="0"/>
            <a:r>
              <a:rPr lang="en-US" sz="1600" dirty="0" smtClean="0">
                <a:latin typeface="Calibri Light" pitchFamily="34" charset="0"/>
              </a:rPr>
              <a:t>Following an overview of the areas which are part of the standardization context</a:t>
            </a:r>
            <a:endParaRPr lang="en-US" sz="1400" kern="0" dirty="0" smtClean="0">
              <a:solidFill>
                <a:schemeClr val="accent1"/>
              </a:solidFill>
              <a:latin typeface="Calibri Light" pitchFamily="34" charset="0"/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395536" y="2852936"/>
            <a:ext cx="8352928" cy="3456384"/>
          </a:xfrm>
        </p:spPr>
        <p:txBody>
          <a:bodyPr/>
          <a:lstStyle/>
          <a:p>
            <a:pPr marL="180975" lvl="1">
              <a:buClr>
                <a:schemeClr val="accent1"/>
              </a:buClr>
              <a:buNone/>
            </a:pP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A</a:t>
            </a:r>
            <a:r>
              <a:rPr lang="en-US" sz="1600" dirty="0" smtClean="0">
                <a:solidFill>
                  <a:schemeClr val="accent1"/>
                </a:solidFill>
                <a:latin typeface="Calibri" pitchFamily="34" charset="0"/>
              </a:rPr>
              <a:t>rchitecture 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L</a:t>
            </a:r>
            <a:r>
              <a:rPr lang="en-US" sz="1600" dirty="0" smtClean="0">
                <a:solidFill>
                  <a:schemeClr val="accent1"/>
                </a:solidFill>
                <a:latin typeface="Calibri" pitchFamily="34" charset="0"/>
              </a:rPr>
              <a:t>ayers</a:t>
            </a:r>
            <a:endParaRPr lang="en-US" sz="1600" dirty="0" smtClean="0">
              <a:latin typeface="Calibri Light" pitchFamily="34" charset="0"/>
            </a:endParaRPr>
          </a:p>
          <a:p>
            <a:pPr marL="180975" lvl="1">
              <a:buClr>
                <a:schemeClr val="accent1"/>
              </a:buClr>
              <a:buNone/>
            </a:pPr>
            <a:endParaRPr lang="en-US" sz="160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541337" lvl="2">
              <a:buClr>
                <a:schemeClr val="accent1"/>
              </a:buClr>
              <a:buNone/>
            </a:pPr>
            <a:endParaRPr lang="en-US" sz="1200" dirty="0" smtClean="0">
              <a:latin typeface="Calibri" pitchFamily="34" charset="0"/>
            </a:endParaRPr>
          </a:p>
          <a:p>
            <a:pPr marL="541337" lvl="2">
              <a:buClr>
                <a:schemeClr val="accent1"/>
              </a:buClr>
              <a:buNone/>
            </a:pPr>
            <a:endParaRPr lang="en-US" sz="160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7020272" y="3861048"/>
            <a:ext cx="576064" cy="136815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de-DE" sz="1100" b="1" dirty="0" smtClean="0">
                <a:solidFill>
                  <a:schemeClr val="bg1"/>
                </a:solidFill>
                <a:latin typeface="Arial" charset="0"/>
              </a:rPr>
              <a:t>Data 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de-DE" sz="1100" b="1" dirty="0" smtClean="0">
                <a:solidFill>
                  <a:schemeClr val="bg1"/>
                </a:solidFill>
                <a:latin typeface="Arial" charset="0"/>
              </a:rPr>
              <a:t>Model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987824" y="4797152"/>
            <a:ext cx="1080120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FTP (S)</a:t>
            </a:r>
          </a:p>
        </p:txBody>
      </p:sp>
      <p:sp>
        <p:nvSpPr>
          <p:cNvPr id="9" name="Rounded Rectangle 19"/>
          <p:cNvSpPr/>
          <p:nvPr/>
        </p:nvSpPr>
        <p:spPr bwMode="auto">
          <a:xfrm>
            <a:off x="4067944" y="4797152"/>
            <a:ext cx="2088232" cy="432048"/>
          </a:xfrm>
          <a:prstGeom prst="roundRect">
            <a:avLst>
              <a:gd name="adj" fmla="val 1393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solidFill>
                  <a:schemeClr val="bg1"/>
                </a:solidFill>
                <a:latin typeface="Arial" charset="0"/>
              </a:rPr>
              <a:t>Modbus TCP</a:t>
            </a:r>
          </a:p>
        </p:txBody>
      </p:sp>
      <p:sp>
        <p:nvSpPr>
          <p:cNvPr id="10" name="Rounded Rectangle 19"/>
          <p:cNvSpPr/>
          <p:nvPr/>
        </p:nvSpPr>
        <p:spPr bwMode="auto">
          <a:xfrm>
            <a:off x="1907704" y="4797152"/>
            <a:ext cx="1080120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solidFill>
                  <a:schemeClr val="bg1"/>
                </a:solidFill>
                <a:latin typeface="Arial" charset="0"/>
              </a:rPr>
              <a:t>EtherNet / IP</a:t>
            </a:r>
          </a:p>
        </p:txBody>
      </p:sp>
      <p:sp>
        <p:nvSpPr>
          <p:cNvPr id="11" name="Rounded Rectangle 48"/>
          <p:cNvSpPr/>
          <p:nvPr/>
        </p:nvSpPr>
        <p:spPr bwMode="auto">
          <a:xfrm>
            <a:off x="1907704" y="3861048"/>
            <a:ext cx="5112568" cy="504056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b="1" dirty="0" smtClean="0">
                <a:solidFill>
                  <a:schemeClr val="bg1"/>
                </a:solidFill>
                <a:latin typeface="Arial" charset="0"/>
              </a:rPr>
              <a:t>Services</a:t>
            </a:r>
            <a:endParaRPr kumimoji="0" lang="de-DE" sz="11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907704" y="4365104"/>
            <a:ext cx="1080120" cy="43204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chemeClr val="bg1"/>
                </a:solidFill>
                <a:latin typeface="Arial" charset="0"/>
              </a:rPr>
              <a:t>Protocol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chemeClr val="bg1"/>
                </a:solidFill>
                <a:latin typeface="Arial" charset="0"/>
              </a:rPr>
              <a:t>Mapping</a:t>
            </a:r>
            <a:endParaRPr kumimoji="0" lang="de-DE" sz="110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987824" y="4365104"/>
            <a:ext cx="1080120" cy="43204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  <a:latin typeface="Arial" charset="0"/>
              </a:rPr>
              <a:t>Protocol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chemeClr val="bg1"/>
                </a:solidFill>
                <a:latin typeface="Arial" charset="0"/>
              </a:rPr>
              <a:t>Mapping</a:t>
            </a:r>
            <a:endParaRPr kumimoji="0" lang="de-DE" sz="110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4067944" y="4365104"/>
            <a:ext cx="2088232" cy="43204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  <a:latin typeface="Arial" charset="0"/>
              </a:rPr>
              <a:t>Protocol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chemeClr val="bg1"/>
                </a:solidFill>
                <a:latin typeface="Arial" charset="0"/>
              </a:rPr>
              <a:t>Mapping</a:t>
            </a:r>
            <a:endParaRPr kumimoji="0" lang="de-DE" sz="110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907704" y="5229200"/>
            <a:ext cx="3240360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TCP / IP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3568" y="4005064"/>
            <a:ext cx="100811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rgbClr val="FD8623"/>
                </a:solidFill>
              </a:rPr>
              <a:t>High Level Services</a:t>
            </a:r>
            <a:endParaRPr lang="en-US" sz="1050" b="1" dirty="0">
              <a:solidFill>
                <a:srgbClr val="FD8623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 rot="10800000">
            <a:off x="683568" y="4365104"/>
            <a:ext cx="115212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10800000">
            <a:off x="683568" y="4797152"/>
            <a:ext cx="115212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10800000">
            <a:off x="683568" y="5229200"/>
            <a:ext cx="115212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83568" y="4869160"/>
            <a:ext cx="100811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rgbClr val="FD8623"/>
                </a:solidFill>
              </a:rPr>
              <a:t>Low Level Services</a:t>
            </a:r>
            <a:endParaRPr lang="en-US" sz="1050" b="1" dirty="0">
              <a:solidFill>
                <a:srgbClr val="FD862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4491553"/>
            <a:ext cx="100811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rgbClr val="FD8623"/>
                </a:solidFill>
              </a:rPr>
              <a:t>Mapping</a:t>
            </a:r>
            <a:endParaRPr lang="en-US" sz="1050" b="1" dirty="0">
              <a:solidFill>
                <a:srgbClr val="FD862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3568" y="5373216"/>
            <a:ext cx="100811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rgbClr val="FD8623"/>
                </a:solidFill>
              </a:rPr>
              <a:t>Transport</a:t>
            </a:r>
            <a:endParaRPr lang="en-US" sz="1050" b="1" dirty="0">
              <a:solidFill>
                <a:srgbClr val="FD8623"/>
              </a:solidFill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5148064" y="5229200"/>
            <a:ext cx="1008112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USB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6156176" y="5229200"/>
            <a:ext cx="864096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Portable Medium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7596336" y="3861048"/>
            <a:ext cx="576064" cy="136815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Arial" charset="0"/>
              </a:rPr>
              <a:t>Security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6156176" y="4365104"/>
            <a:ext cx="864096" cy="864096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Arial" charset="0"/>
              </a:rPr>
              <a:t>Preparation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chemeClr val="bg1"/>
                </a:solidFill>
                <a:latin typeface="Arial" charset="0"/>
              </a:rPr>
              <a:t>Mapping</a:t>
            </a:r>
            <a:endParaRPr kumimoji="0" lang="de-DE" sz="110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60547" y="4644352"/>
            <a:ext cx="172819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98CB4F"/>
                </a:solidFill>
              </a:rPr>
              <a:t>LAYERS</a:t>
            </a:r>
            <a:endParaRPr lang="en-US" sz="1050" b="1" dirty="0">
              <a:solidFill>
                <a:srgbClr val="98CB4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 rot="5400000" flipH="1" flipV="1">
            <a:off x="-288540" y="4761148"/>
            <a:ext cx="1800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Introduction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395536" y="1268760"/>
            <a:ext cx="82804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kern="0" dirty="0" smtClean="0">
                <a:latin typeface="Calibri" pitchFamily="34" charset="0"/>
              </a:rPr>
              <a:t>What are the </a:t>
            </a:r>
            <a:r>
              <a:rPr lang="en-US" sz="2800" b="1" kern="0" dirty="0" smtClean="0">
                <a:latin typeface="Calibri" pitchFamily="34" charset="0"/>
              </a:rPr>
              <a:t>Topics </a:t>
            </a:r>
            <a:r>
              <a:rPr lang="en-US" sz="2800" kern="0" dirty="0" smtClean="0">
                <a:latin typeface="Calibri" pitchFamily="34" charset="0"/>
              </a:rPr>
              <a:t>regarding the </a:t>
            </a:r>
            <a:r>
              <a:rPr lang="en-US" sz="2800" b="1" kern="0" dirty="0" smtClean="0">
                <a:latin typeface="Calibri" pitchFamily="34" charset="0"/>
              </a:rPr>
              <a:t>Big Picture</a:t>
            </a:r>
          </a:p>
          <a:p>
            <a:pPr eaLnBrk="0" hangingPunct="0"/>
            <a:endParaRPr lang="en-US" sz="1000" b="1" kern="0" dirty="0" smtClean="0">
              <a:latin typeface="Calibri" pitchFamily="34" charset="0"/>
            </a:endParaRPr>
          </a:p>
          <a:p>
            <a:pPr eaLnBrk="0" hangingPunct="0"/>
            <a:r>
              <a:rPr lang="en-US" sz="1600" dirty="0" smtClean="0">
                <a:latin typeface="Calibri Light" pitchFamily="34" charset="0"/>
              </a:rPr>
              <a:t>Following an overview of the areas which are important to provide a complete solution</a:t>
            </a:r>
            <a:endParaRPr lang="en-US" sz="1400" kern="0" dirty="0" smtClean="0">
              <a:solidFill>
                <a:schemeClr val="accent1"/>
              </a:solidFill>
              <a:latin typeface="Calibri Light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3563888" y="3861049"/>
            <a:ext cx="792088" cy="172819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Arial" charset="0"/>
              </a:rPr>
              <a:t>Security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355976" y="3861049"/>
            <a:ext cx="792088" cy="172819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Package</a:t>
            </a:r>
          </a:p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Metadata</a:t>
            </a:r>
          </a:p>
        </p:txBody>
      </p:sp>
      <p:sp>
        <p:nvSpPr>
          <p:cNvPr id="7" name="Rounded Rectangle 48"/>
          <p:cNvSpPr/>
          <p:nvPr/>
        </p:nvSpPr>
        <p:spPr bwMode="auto">
          <a:xfrm>
            <a:off x="1835696" y="4437113"/>
            <a:ext cx="1728192" cy="576064"/>
          </a:xfrm>
          <a:prstGeom prst="roundRect">
            <a:avLst>
              <a:gd name="adj" fmla="val 0"/>
            </a:avLst>
          </a:prstGeom>
          <a:solidFill>
            <a:srgbClr val="009C3E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b="1" dirty="0" smtClean="0">
                <a:solidFill>
                  <a:schemeClr val="bg1"/>
                </a:solidFill>
                <a:latin typeface="Arial" charset="0"/>
              </a:rPr>
              <a:t>Service Standard</a:t>
            </a:r>
            <a:endParaRPr kumimoji="0" lang="de-DE" sz="11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148064" y="3861048"/>
            <a:ext cx="1080120" cy="1728191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Arial" charset="0"/>
              </a:rPr>
              <a:t>Tool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Arial" charset="0"/>
              </a:rPr>
              <a:t> Implementation</a:t>
            </a:r>
            <a:endParaRPr kumimoji="0" lang="en-US" sz="110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rot="10800000">
            <a:off x="683568" y="4437113"/>
            <a:ext cx="1152128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10800000">
            <a:off x="683568" y="5013177"/>
            <a:ext cx="115212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83568" y="4005065"/>
            <a:ext cx="86409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rgbClr val="FD8623"/>
                </a:solidFill>
              </a:rPr>
              <a:t>Application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3568" y="5301210"/>
            <a:ext cx="72008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rgbClr val="FD8623"/>
                </a:solidFill>
              </a:rPr>
              <a:t>Transport</a:t>
            </a:r>
            <a:endParaRPr lang="en-US" sz="1050" b="1" dirty="0">
              <a:solidFill>
                <a:srgbClr val="FD862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360547" y="4644353"/>
            <a:ext cx="172819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98CB4F"/>
                </a:solidFill>
              </a:rPr>
              <a:t>LAYERS</a:t>
            </a:r>
            <a:endParaRPr lang="en-US" sz="1050" b="1" dirty="0">
              <a:solidFill>
                <a:srgbClr val="98CB4F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rot="5400000" flipH="1" flipV="1">
            <a:off x="-288540" y="4761149"/>
            <a:ext cx="1800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83568" y="4635570"/>
            <a:ext cx="72008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rgbClr val="FD8623"/>
                </a:solidFill>
              </a:rPr>
              <a:t>Service</a:t>
            </a:r>
          </a:p>
        </p:txBody>
      </p:sp>
      <p:sp>
        <p:nvSpPr>
          <p:cNvPr id="16" name="Rounded Rectangle 48"/>
          <p:cNvSpPr/>
          <p:nvPr/>
        </p:nvSpPr>
        <p:spPr bwMode="auto">
          <a:xfrm>
            <a:off x="1835696" y="5013177"/>
            <a:ext cx="1728192" cy="57606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b="1" dirty="0" smtClean="0">
                <a:solidFill>
                  <a:schemeClr val="bg1"/>
                </a:solidFill>
                <a:latin typeface="Arial" charset="0"/>
              </a:rPr>
              <a:t>Transport / Protocol</a:t>
            </a:r>
          </a:p>
          <a:p>
            <a:pPr algn="ctr"/>
            <a:r>
              <a:rPr lang="en-US" sz="800" i="1" dirty="0" smtClean="0">
                <a:solidFill>
                  <a:schemeClr val="bg1"/>
                </a:solidFill>
                <a:latin typeface="Arial" charset="0"/>
              </a:rPr>
              <a:t>(Not part of Standard)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6228184" y="3861048"/>
            <a:ext cx="1080120" cy="1728191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smtClean="0">
                <a:solidFill>
                  <a:schemeClr val="bg1"/>
                </a:solidFill>
                <a:latin typeface="Arial" charset="0"/>
              </a:rPr>
              <a:t>Target</a:t>
            </a:r>
          </a:p>
          <a:p>
            <a:pPr algn="ctr"/>
            <a:r>
              <a:rPr lang="en-US" sz="1100" smtClean="0">
                <a:solidFill>
                  <a:schemeClr val="bg1"/>
                </a:solidFill>
                <a:latin typeface="Arial" charset="0"/>
              </a:rPr>
              <a:t>Implemention</a:t>
            </a:r>
            <a:endParaRPr kumimoji="0" lang="en-US" sz="1100" i="0" u="none" strike="noStrike" cap="none" normalizeH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Rounded Rectangle 48"/>
          <p:cNvSpPr/>
          <p:nvPr/>
        </p:nvSpPr>
        <p:spPr bwMode="auto">
          <a:xfrm>
            <a:off x="1835696" y="3861049"/>
            <a:ext cx="1728192" cy="57606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b="1" dirty="0" smtClean="0">
                <a:solidFill>
                  <a:schemeClr val="bg1"/>
                </a:solidFill>
                <a:latin typeface="Arial" charset="0"/>
              </a:rPr>
              <a:t>Plattform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i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(Not part of Standard)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 rot="10800000">
            <a:off x="3563888" y="5013176"/>
            <a:ext cx="374441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10800000">
            <a:off x="3563888" y="4437112"/>
            <a:ext cx="374441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1" name="Inhaltsplatzhalter 2"/>
          <p:cNvSpPr>
            <a:spLocks noGrp="1"/>
          </p:cNvSpPr>
          <p:nvPr>
            <p:ph idx="1"/>
          </p:nvPr>
        </p:nvSpPr>
        <p:spPr>
          <a:xfrm>
            <a:off x="395536" y="2852936"/>
            <a:ext cx="8352928" cy="648072"/>
          </a:xfrm>
        </p:spPr>
        <p:txBody>
          <a:bodyPr/>
          <a:lstStyle/>
          <a:p>
            <a:pPr marL="180975" lvl="1">
              <a:buClr>
                <a:schemeClr val="accent1"/>
              </a:buClr>
              <a:buNone/>
            </a:pP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E</a:t>
            </a:r>
            <a:r>
              <a:rPr lang="en-US" sz="1600" dirty="0" smtClean="0">
                <a:solidFill>
                  <a:schemeClr val="accent1"/>
                </a:solidFill>
                <a:latin typeface="Calibri" pitchFamily="34" charset="0"/>
              </a:rPr>
              <a:t>nvironment 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L</a:t>
            </a:r>
            <a:r>
              <a:rPr lang="en-US" sz="1600" dirty="0" smtClean="0">
                <a:solidFill>
                  <a:schemeClr val="accent1"/>
                </a:solidFill>
                <a:latin typeface="Calibri" pitchFamily="34" charset="0"/>
              </a:rPr>
              <a:t>ayers</a:t>
            </a:r>
            <a:endParaRPr lang="en-US" sz="1600" dirty="0" smtClean="0">
              <a:latin typeface="Calibri Light" pitchFamily="34" charset="0"/>
            </a:endParaRPr>
          </a:p>
          <a:p>
            <a:pPr marL="180975" lvl="1">
              <a:buClr>
                <a:schemeClr val="accent1"/>
              </a:buClr>
              <a:buNone/>
            </a:pPr>
            <a:endParaRPr lang="en-US" sz="160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541337" lvl="2">
              <a:buClr>
                <a:schemeClr val="accent1"/>
              </a:buClr>
              <a:buNone/>
            </a:pPr>
            <a:endParaRPr lang="en-US" sz="1200" dirty="0" smtClean="0">
              <a:latin typeface="Calibri" pitchFamily="34" charset="0"/>
            </a:endParaRPr>
          </a:p>
          <a:p>
            <a:pPr marL="541337" lvl="2">
              <a:buClr>
                <a:schemeClr val="accent1"/>
              </a:buClr>
              <a:buNone/>
            </a:pPr>
            <a:endParaRPr lang="en-US" sz="160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Introduction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395536" y="1268760"/>
            <a:ext cx="82804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kern="0" dirty="0" smtClean="0">
                <a:latin typeface="Calibri" pitchFamily="34" charset="0"/>
              </a:rPr>
              <a:t>What we have done till </a:t>
            </a:r>
            <a:r>
              <a:rPr lang="en-US" sz="2800" b="1" kern="0" dirty="0" smtClean="0">
                <a:latin typeface="Calibri" pitchFamily="34" charset="0"/>
              </a:rPr>
              <a:t>Now</a:t>
            </a:r>
          </a:p>
          <a:p>
            <a:pPr eaLnBrk="0" hangingPunct="0"/>
            <a:endParaRPr lang="en-US" sz="1000" b="1" kern="0" dirty="0" smtClean="0">
              <a:latin typeface="Calibri" pitchFamily="34" charset="0"/>
            </a:endParaRPr>
          </a:p>
          <a:p>
            <a:pPr eaLnBrk="0" hangingPunct="0"/>
            <a:r>
              <a:rPr lang="en-US" sz="1600" dirty="0" smtClean="0">
                <a:latin typeface="Calibri Light" pitchFamily="34" charset="0"/>
              </a:rPr>
              <a:t>Status of the current work</a:t>
            </a:r>
            <a:endParaRPr lang="en-US" sz="1400" kern="0" dirty="0" smtClean="0">
              <a:solidFill>
                <a:schemeClr val="accent1"/>
              </a:solidFill>
              <a:latin typeface="Calibri Light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860032" y="3284984"/>
            <a:ext cx="936104" cy="216024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 charset="0"/>
              </a:rPr>
              <a:t>Security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796136" y="3284984"/>
            <a:ext cx="936104" cy="216024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 charset="0"/>
              </a:rPr>
              <a:t>Package</a:t>
            </a: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 charset="0"/>
              </a:rPr>
              <a:t>Metadata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6732240" y="3284984"/>
            <a:ext cx="936104" cy="216024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 charset="0"/>
              </a:rPr>
              <a:t>Tool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 rot="10800000">
            <a:off x="683568" y="3717032"/>
            <a:ext cx="1152128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10800000">
            <a:off x="683567" y="5013176"/>
            <a:ext cx="115212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83568" y="3356992"/>
            <a:ext cx="86409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rgbClr val="FD8623"/>
                </a:solidFill>
              </a:rPr>
              <a:t>Application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3568" y="5013176"/>
            <a:ext cx="72008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rgbClr val="FD8623"/>
                </a:solidFill>
              </a:rPr>
              <a:t>Transport</a:t>
            </a:r>
            <a:endParaRPr lang="en-US" sz="1050" b="1" dirty="0">
              <a:solidFill>
                <a:srgbClr val="FD862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360547" y="4212305"/>
            <a:ext cx="172819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98CB4F"/>
                </a:solidFill>
              </a:rPr>
              <a:t>LAYERS</a:t>
            </a:r>
            <a:endParaRPr lang="en-US" sz="1050" b="1" dirty="0">
              <a:solidFill>
                <a:srgbClr val="98CB4F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rot="5400000" flipH="1" flipV="1">
            <a:off x="-468560" y="4365104"/>
            <a:ext cx="2160241" cy="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8" name="Rounded Rectangle 48"/>
          <p:cNvSpPr/>
          <p:nvPr/>
        </p:nvSpPr>
        <p:spPr bwMode="auto">
          <a:xfrm>
            <a:off x="1619672" y="3284984"/>
            <a:ext cx="3240360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b="1" dirty="0" smtClean="0">
                <a:solidFill>
                  <a:schemeClr val="bg1"/>
                </a:solidFill>
                <a:latin typeface="Arial" charset="0"/>
              </a:rPr>
              <a:t>Plattform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3568" y="3771474"/>
            <a:ext cx="1008112" cy="3231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050" b="1" dirty="0" smtClean="0">
                <a:solidFill>
                  <a:srgbClr val="FD8623"/>
                </a:solidFill>
              </a:rPr>
              <a:t>High Level Services</a:t>
            </a:r>
            <a:endParaRPr lang="en-US" sz="1050" b="1" dirty="0">
              <a:solidFill>
                <a:srgbClr val="FD8623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 rot="10800000">
            <a:off x="683568" y="4149080"/>
            <a:ext cx="115212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rot="10800000">
            <a:off x="683568" y="4581128"/>
            <a:ext cx="115212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83568" y="4644788"/>
            <a:ext cx="1008112" cy="3231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050" b="1" dirty="0" smtClean="0">
                <a:solidFill>
                  <a:srgbClr val="FD8623"/>
                </a:solidFill>
              </a:rPr>
              <a:t>Low Level Services</a:t>
            </a:r>
            <a:endParaRPr lang="en-US" sz="1050" b="1" dirty="0">
              <a:solidFill>
                <a:srgbClr val="FD8623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568" y="4284313"/>
            <a:ext cx="1008112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050" b="1" dirty="0" smtClean="0">
                <a:solidFill>
                  <a:srgbClr val="FD8623"/>
                </a:solidFill>
              </a:rPr>
              <a:t>Mapping</a:t>
            </a:r>
            <a:endParaRPr lang="en-US" sz="1050" b="1" dirty="0">
              <a:solidFill>
                <a:srgbClr val="FD8623"/>
              </a:solidFill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2267744" y="4581128"/>
            <a:ext cx="648072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 charset="0"/>
              </a:rPr>
              <a:t>FTP (S)</a:t>
            </a:r>
          </a:p>
        </p:txBody>
      </p:sp>
      <p:sp>
        <p:nvSpPr>
          <p:cNvPr id="41" name="Rounded Rectangle 19"/>
          <p:cNvSpPr/>
          <p:nvPr/>
        </p:nvSpPr>
        <p:spPr bwMode="auto">
          <a:xfrm>
            <a:off x="2915816" y="4581128"/>
            <a:ext cx="1296144" cy="432048"/>
          </a:xfrm>
          <a:prstGeom prst="roundRect">
            <a:avLst>
              <a:gd name="adj" fmla="val 1393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900" b="1" dirty="0" smtClean="0">
                <a:solidFill>
                  <a:schemeClr val="bg1"/>
                </a:solidFill>
                <a:latin typeface="Arial" charset="0"/>
              </a:rPr>
              <a:t>Modbus TCP</a:t>
            </a:r>
          </a:p>
        </p:txBody>
      </p:sp>
      <p:sp>
        <p:nvSpPr>
          <p:cNvPr id="42" name="Rounded Rectangle 19"/>
          <p:cNvSpPr/>
          <p:nvPr/>
        </p:nvSpPr>
        <p:spPr bwMode="auto">
          <a:xfrm>
            <a:off x="1619672" y="4581128"/>
            <a:ext cx="648072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900" b="1" dirty="0" smtClean="0">
                <a:solidFill>
                  <a:schemeClr val="bg1"/>
                </a:solidFill>
                <a:latin typeface="Arial" charset="0"/>
              </a:rPr>
              <a:t>EtherNet/IP</a:t>
            </a:r>
          </a:p>
        </p:txBody>
      </p:sp>
      <p:sp>
        <p:nvSpPr>
          <p:cNvPr id="43" name="Rounded Rectangle 48"/>
          <p:cNvSpPr/>
          <p:nvPr/>
        </p:nvSpPr>
        <p:spPr bwMode="auto">
          <a:xfrm>
            <a:off x="1619672" y="3717032"/>
            <a:ext cx="3240360" cy="43204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b="1" dirty="0" smtClean="0">
                <a:solidFill>
                  <a:schemeClr val="bg1"/>
                </a:solidFill>
                <a:latin typeface="Arial" charset="0"/>
              </a:rPr>
              <a:t>Services</a:t>
            </a:r>
            <a:endParaRPr kumimoji="0" lang="de-DE" sz="9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1619672" y="4149080"/>
            <a:ext cx="720080" cy="43204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b="1" dirty="0" smtClean="0">
                <a:solidFill>
                  <a:schemeClr val="bg1"/>
                </a:solidFill>
                <a:latin typeface="Arial" charset="0"/>
              </a:rPr>
              <a:t>Protocol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b="1" dirty="0" smtClean="0">
                <a:solidFill>
                  <a:schemeClr val="bg1"/>
                </a:solidFill>
                <a:latin typeface="Arial" charset="0"/>
              </a:rPr>
              <a:t>Mapping</a:t>
            </a:r>
            <a:endParaRPr kumimoji="0" lang="de-DE" sz="9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619672" y="5013176"/>
            <a:ext cx="1944216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>
                <a:solidFill>
                  <a:schemeClr val="bg1"/>
                </a:solidFill>
                <a:latin typeface="Arial" charset="0"/>
              </a:rPr>
              <a:t>TCP / IP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3563888" y="5013176"/>
            <a:ext cx="648072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 charset="0"/>
              </a:rPr>
              <a:t>USB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4211960" y="5013176"/>
            <a:ext cx="648072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 charset="0"/>
              </a:rPr>
              <a:t>Portable Medium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4211960" y="4149080"/>
            <a:ext cx="648072" cy="864096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 charset="0"/>
              </a:rPr>
              <a:t>Preparation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b="1" dirty="0" smtClean="0">
                <a:solidFill>
                  <a:schemeClr val="bg1"/>
                </a:solidFill>
                <a:latin typeface="Arial" charset="0"/>
              </a:rPr>
              <a:t>Mapping</a:t>
            </a:r>
            <a:endParaRPr kumimoji="0" lang="de-DE" sz="9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2267744" y="4149080"/>
            <a:ext cx="648072" cy="43204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b="1" dirty="0" smtClean="0">
                <a:solidFill>
                  <a:schemeClr val="bg1"/>
                </a:solidFill>
                <a:latin typeface="Arial" charset="0"/>
              </a:rPr>
              <a:t>Protocol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b="1" dirty="0" smtClean="0">
                <a:solidFill>
                  <a:schemeClr val="bg1"/>
                </a:solidFill>
                <a:latin typeface="Arial" charset="0"/>
              </a:rPr>
              <a:t>Mapping</a:t>
            </a:r>
            <a:endParaRPr kumimoji="0" lang="de-DE" sz="9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2915816" y="4149080"/>
            <a:ext cx="1296144" cy="43204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b="1" dirty="0" smtClean="0">
                <a:solidFill>
                  <a:schemeClr val="bg1"/>
                </a:solidFill>
                <a:latin typeface="Arial" charset="0"/>
              </a:rPr>
              <a:t>Protocol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b="1" dirty="0" smtClean="0">
                <a:solidFill>
                  <a:schemeClr val="bg1"/>
                </a:solidFill>
                <a:latin typeface="Arial" charset="0"/>
              </a:rPr>
              <a:t>Mapping</a:t>
            </a:r>
            <a:endParaRPr kumimoji="0" lang="de-DE" sz="9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668344" y="3284984"/>
            <a:ext cx="936104" cy="216024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Arial" charset="0"/>
              </a:rPr>
              <a:t>Target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1619672" y="3717032"/>
            <a:ext cx="3240360" cy="432048"/>
          </a:xfrm>
          <a:prstGeom prst="roundRect">
            <a:avLst>
              <a:gd name="adj" fmla="val 693"/>
            </a:avLst>
          </a:prstGeom>
          <a:solidFill>
            <a:srgbClr val="FD8623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Standardized Services Definition</a:t>
            </a:r>
            <a:r>
              <a:rPr lang="en-US" sz="1000" b="1" dirty="0" smtClean="0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First Draft</a:t>
            </a:r>
          </a:p>
        </p:txBody>
      </p:sp>
      <p:pic>
        <p:nvPicPr>
          <p:cNvPr id="62" name="Picture 61" descr="Pencil_white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1680" y="3789040"/>
            <a:ext cx="216024" cy="21440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 bwMode="auto">
          <a:xfrm rot="10800000">
            <a:off x="4860032" y="3717032"/>
            <a:ext cx="374441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10800000">
            <a:off x="4860032" y="5013176"/>
            <a:ext cx="374441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66" name="Rounded Rectangle 65"/>
          <p:cNvSpPr/>
          <p:nvPr/>
        </p:nvSpPr>
        <p:spPr bwMode="auto">
          <a:xfrm>
            <a:off x="5796136" y="3284984"/>
            <a:ext cx="936104" cy="2160240"/>
          </a:xfrm>
          <a:prstGeom prst="roundRect">
            <a:avLst>
              <a:gd name="adj" fmla="val 693"/>
            </a:avLst>
          </a:prstGeom>
          <a:solidFill>
            <a:srgbClr val="FD8623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Standardized Package Metadata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600" b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First Draft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6732240" y="3284984"/>
            <a:ext cx="936104" cy="2160240"/>
          </a:xfrm>
          <a:prstGeom prst="roundRect">
            <a:avLst>
              <a:gd name="adj" fmla="val 693"/>
            </a:avLst>
          </a:prstGeom>
          <a:solidFill>
            <a:srgbClr val="00BDF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Common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Tool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600" b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Prototype</a:t>
            </a:r>
          </a:p>
        </p:txBody>
      </p:sp>
      <p:pic>
        <p:nvPicPr>
          <p:cNvPr id="70" name="Picture 69" descr="Machines_white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04248" y="3356992"/>
            <a:ext cx="256236" cy="256236"/>
          </a:xfrm>
          <a:prstGeom prst="rect">
            <a:avLst/>
          </a:prstGeom>
        </p:spPr>
      </p:pic>
      <p:pic>
        <p:nvPicPr>
          <p:cNvPr id="71" name="Picture 70" descr="Pencil_white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3356992"/>
            <a:ext cx="216024" cy="214400"/>
          </a:xfrm>
          <a:prstGeom prst="rect">
            <a:avLst/>
          </a:prstGeom>
        </p:spPr>
      </p:pic>
      <p:sp>
        <p:nvSpPr>
          <p:cNvPr id="72" name="Rounded Rectangle 71"/>
          <p:cNvSpPr/>
          <p:nvPr/>
        </p:nvSpPr>
        <p:spPr bwMode="auto">
          <a:xfrm>
            <a:off x="2915816" y="4149080"/>
            <a:ext cx="1296144" cy="864096"/>
          </a:xfrm>
          <a:prstGeom prst="roundRect">
            <a:avLst>
              <a:gd name="adj" fmla="val 693"/>
            </a:avLst>
          </a:prstGeom>
          <a:solidFill>
            <a:srgbClr val="FD8623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Annex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Arial" charset="0"/>
              </a:rPr>
              <a:t>Modbus TCP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600" b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First Draft</a:t>
            </a:r>
          </a:p>
        </p:txBody>
      </p:sp>
      <p:pic>
        <p:nvPicPr>
          <p:cNvPr id="73" name="Picture 72" descr="Pencil_white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4221088"/>
            <a:ext cx="216024" cy="214400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 bwMode="auto">
          <a:xfrm>
            <a:off x="2267744" y="4149080"/>
            <a:ext cx="648072" cy="864096"/>
          </a:xfrm>
          <a:prstGeom prst="roundRect">
            <a:avLst>
              <a:gd name="adj" fmla="val 693"/>
            </a:avLst>
          </a:prstGeom>
          <a:solidFill>
            <a:srgbClr val="FD8623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Annex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Arial" charset="0"/>
              </a:rPr>
              <a:t>FTP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600" b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 work</a:t>
            </a:r>
          </a:p>
        </p:txBody>
      </p:sp>
      <p:pic>
        <p:nvPicPr>
          <p:cNvPr id="76" name="Picture 75" descr="Pencil_white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4221088"/>
            <a:ext cx="216024" cy="214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6" grpId="0" animBg="1"/>
      <p:bldP spid="63" grpId="0" animBg="1"/>
      <p:bldP spid="72" grpId="0" animBg="1"/>
      <p:bldP spid="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4644008" y="3068960"/>
            <a:ext cx="1512168" cy="936104"/>
          </a:xfrm>
          <a:prstGeom prst="rect">
            <a:avLst/>
          </a:prstGeom>
          <a:noFill/>
          <a:ln w="19050">
            <a:solidFill>
              <a:schemeClr val="bg2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Definitions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395536" y="1268760"/>
            <a:ext cx="82804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kern="0" dirty="0" smtClean="0">
                <a:latin typeface="Calibri" pitchFamily="34" charset="0"/>
              </a:rPr>
              <a:t>What kind of </a:t>
            </a:r>
            <a:r>
              <a:rPr lang="en-US" sz="2800" b="1" kern="0" dirty="0" smtClean="0">
                <a:latin typeface="Calibri" pitchFamily="34" charset="0"/>
              </a:rPr>
              <a:t>Target Objects</a:t>
            </a:r>
            <a:r>
              <a:rPr lang="en-US" sz="2800" kern="0" dirty="0" smtClean="0">
                <a:latin typeface="Calibri" pitchFamily="34" charset="0"/>
              </a:rPr>
              <a:t> exist</a:t>
            </a:r>
          </a:p>
          <a:p>
            <a:pPr eaLnBrk="0" hangingPunct="0"/>
            <a:endParaRPr lang="en-US" sz="1000" b="1" kern="0" dirty="0" smtClean="0">
              <a:latin typeface="Calibri" pitchFamily="34" charset="0"/>
            </a:endParaRPr>
          </a:p>
          <a:p>
            <a:pPr eaLnBrk="0" hangingPunct="0"/>
            <a:r>
              <a:rPr lang="en-US" sz="1600" dirty="0" smtClean="0">
                <a:latin typeface="Calibri Light" pitchFamily="34" charset="0"/>
              </a:rPr>
              <a:t>Describes the differences between the target object types to have a common understanding</a:t>
            </a:r>
            <a:endParaRPr lang="en-US" sz="1400" kern="0" dirty="0" smtClean="0">
              <a:solidFill>
                <a:schemeClr val="accent1"/>
              </a:solidFill>
              <a:latin typeface="Calibri Light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483768" y="2924944"/>
            <a:ext cx="2160240" cy="2664296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Device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915816" y="4653136"/>
            <a:ext cx="1008112" cy="504056"/>
          </a:xfrm>
          <a:prstGeom prst="rect">
            <a:avLst/>
          </a:prstGeom>
          <a:solidFill>
            <a:srgbClr val="FD8623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43808" y="4725144"/>
            <a:ext cx="1008112" cy="504056"/>
          </a:xfrm>
          <a:prstGeom prst="rect">
            <a:avLst/>
          </a:prstGeom>
          <a:solidFill>
            <a:srgbClr val="FD8623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71800" y="4797152"/>
            <a:ext cx="1008112" cy="504056"/>
          </a:xfrm>
          <a:prstGeom prst="rect">
            <a:avLst/>
          </a:prstGeom>
          <a:solidFill>
            <a:srgbClr val="FD8623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Component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600" b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ID or Name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004048" y="3212976"/>
            <a:ext cx="1008112" cy="504056"/>
          </a:xfrm>
          <a:prstGeom prst="rect">
            <a:avLst/>
          </a:prstGeom>
          <a:solidFill>
            <a:srgbClr val="C02555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800" i="1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932040" y="3284984"/>
            <a:ext cx="1008112" cy="504056"/>
          </a:xfrm>
          <a:prstGeom prst="rect">
            <a:avLst/>
          </a:prstGeom>
          <a:solidFill>
            <a:srgbClr val="C02555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800" i="1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860032" y="3356992"/>
            <a:ext cx="1008112" cy="504056"/>
          </a:xfrm>
          <a:prstGeom prst="rect">
            <a:avLst/>
          </a:prstGeom>
          <a:solidFill>
            <a:srgbClr val="C02555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charset="0"/>
              </a:rPr>
              <a:t>Module</a:t>
            </a:r>
          </a:p>
          <a:p>
            <a:pPr algn="ctr"/>
            <a:endParaRPr lang="en-US" sz="600" b="1" dirty="0" smtClean="0">
              <a:solidFill>
                <a:schemeClr val="bg1"/>
              </a:solidFill>
              <a:latin typeface="Arial" charset="0"/>
            </a:endParaRPr>
          </a:p>
          <a:p>
            <a:pPr algn="ctr"/>
            <a:r>
              <a:rPr lang="en-US" sz="800" i="1" dirty="0" smtClean="0">
                <a:solidFill>
                  <a:schemeClr val="bg1"/>
                </a:solidFill>
                <a:latin typeface="Arial" charset="0"/>
              </a:rPr>
              <a:t>ID or Address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076056" y="5229200"/>
            <a:ext cx="1008112" cy="504056"/>
          </a:xfrm>
          <a:prstGeom prst="rect">
            <a:avLst/>
          </a:prstGeom>
          <a:solidFill>
            <a:srgbClr val="00BDF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charset="0"/>
              </a:rPr>
              <a:t>Sub Target</a:t>
            </a:r>
          </a:p>
          <a:p>
            <a:pPr algn="ctr"/>
            <a:endParaRPr lang="en-US" sz="600" b="1" dirty="0" smtClean="0">
              <a:solidFill>
                <a:schemeClr val="bg1"/>
              </a:solidFill>
              <a:latin typeface="Arial" charset="0"/>
            </a:endParaRPr>
          </a:p>
          <a:p>
            <a:pPr algn="ctr"/>
            <a:r>
              <a:rPr lang="en-US" sz="800" i="1" dirty="0" smtClean="0">
                <a:solidFill>
                  <a:schemeClr val="bg1"/>
                </a:solidFill>
                <a:latin typeface="Arial" charset="0"/>
              </a:rPr>
              <a:t>Address</a:t>
            </a:r>
          </a:p>
        </p:txBody>
      </p:sp>
      <p:cxnSp>
        <p:nvCxnSpPr>
          <p:cNvPr id="17" name="Straight Connector 41"/>
          <p:cNvCxnSpPr>
            <a:endCxn id="16" idx="0"/>
          </p:cNvCxnSpPr>
          <p:nvPr/>
        </p:nvCxnSpPr>
        <p:spPr bwMode="auto">
          <a:xfrm rot="5400000">
            <a:off x="5472100" y="5121188"/>
            <a:ext cx="216024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5292080" y="4149080"/>
            <a:ext cx="1008112" cy="504056"/>
          </a:xfrm>
          <a:prstGeom prst="rect">
            <a:avLst/>
          </a:prstGeom>
          <a:solidFill>
            <a:srgbClr val="00BDF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charset="0"/>
              </a:rPr>
              <a:t>Sub Target</a:t>
            </a:r>
          </a:p>
          <a:p>
            <a:pPr algn="ctr"/>
            <a:endParaRPr lang="en-US" sz="600" b="1" dirty="0" smtClean="0">
              <a:solidFill>
                <a:schemeClr val="bg1"/>
              </a:solidFill>
              <a:latin typeface="Arial" charset="0"/>
            </a:endParaRPr>
          </a:p>
          <a:p>
            <a:pPr algn="ctr"/>
            <a:r>
              <a:rPr lang="en-US" sz="800" i="1" dirty="0" smtClean="0">
                <a:solidFill>
                  <a:schemeClr val="bg1"/>
                </a:solidFill>
                <a:latin typeface="Arial" charset="0"/>
              </a:rPr>
              <a:t>Address</a:t>
            </a:r>
          </a:p>
        </p:txBody>
      </p:sp>
      <p:cxnSp>
        <p:nvCxnSpPr>
          <p:cNvPr id="22" name="Straight Connector 41"/>
          <p:cNvCxnSpPr>
            <a:endCxn id="21" idx="2"/>
          </p:cNvCxnSpPr>
          <p:nvPr/>
        </p:nvCxnSpPr>
        <p:spPr bwMode="auto">
          <a:xfrm flipV="1">
            <a:off x="4644008" y="4653136"/>
            <a:ext cx="1152128" cy="360040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716016" y="4653136"/>
            <a:ext cx="9361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Calibri Light" pitchFamily="34" charset="0"/>
              </a:rPr>
              <a:t>Is connected via Network</a:t>
            </a:r>
            <a:endParaRPr lang="en-US" sz="1000" dirty="0">
              <a:solidFill>
                <a:schemeClr val="tx1"/>
              </a:solidFill>
              <a:latin typeface="Calibri Light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915816" y="3356992"/>
            <a:ext cx="1008112" cy="504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  <a:latin typeface="Arial" charset="0"/>
              </a:rPr>
              <a:t>Target Core</a:t>
            </a:r>
            <a:endParaRPr lang="en-US" sz="1000" b="1" dirty="0" smtClean="0">
              <a:solidFill>
                <a:schemeClr val="bg2"/>
              </a:solidFill>
              <a:latin typeface="Arial" charset="0"/>
            </a:endParaRPr>
          </a:p>
          <a:p>
            <a:pPr algn="ctr"/>
            <a:endParaRPr lang="en-US" sz="600" b="1" dirty="0" smtClean="0">
              <a:solidFill>
                <a:schemeClr val="bg2"/>
              </a:solidFill>
              <a:latin typeface="Arial" charset="0"/>
            </a:endParaRPr>
          </a:p>
          <a:p>
            <a:pPr algn="ctr"/>
            <a:r>
              <a:rPr lang="en-US" sz="800" i="1" dirty="0" smtClean="0">
                <a:solidFill>
                  <a:schemeClr val="bg2"/>
                </a:solidFill>
                <a:latin typeface="Arial" charset="0"/>
              </a:rPr>
              <a:t>Address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44208" y="2708920"/>
            <a:ext cx="2448272" cy="1550031"/>
          </a:xfrm>
          <a:prstGeom prst="rect">
            <a:avLst/>
          </a:prstGeom>
          <a:noFill/>
          <a:ln>
            <a:solidFill>
              <a:srgbClr val="C02555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dirty="0" smtClean="0">
                <a:solidFill>
                  <a:srgbClr val="C02555"/>
                </a:solidFill>
                <a:latin typeface="Calibri" pitchFamily="34" charset="0"/>
              </a:rPr>
              <a:t>Module</a:t>
            </a:r>
          </a:p>
          <a:p>
            <a:r>
              <a:rPr lang="en-US" sz="1000" dirty="0" smtClean="0">
                <a:latin typeface="Calibri Light" pitchFamily="34" charset="0"/>
              </a:rPr>
              <a:t>is </a:t>
            </a:r>
            <a:r>
              <a:rPr lang="en-US" sz="1000" dirty="0" smtClean="0">
                <a:solidFill>
                  <a:srgbClr val="C02555"/>
                </a:solidFill>
                <a:latin typeface="Calibri Light" pitchFamily="34" charset="0"/>
              </a:rPr>
              <a:t>attached</a:t>
            </a:r>
            <a:r>
              <a:rPr lang="en-US" sz="1000" dirty="0" smtClean="0">
                <a:latin typeface="Calibri Light" pitchFamily="34" charset="0"/>
              </a:rPr>
              <a:t> (external) to the target or extends a target system.</a:t>
            </a:r>
          </a:p>
          <a:p>
            <a:endParaRPr lang="en-US" sz="400" dirty="0" smtClean="0">
              <a:latin typeface="Calibri Light" pitchFamily="34" charset="0"/>
            </a:endParaRPr>
          </a:p>
          <a:p>
            <a:r>
              <a:rPr lang="en-US" sz="1000" dirty="0" smtClean="0">
                <a:solidFill>
                  <a:srgbClr val="C02555"/>
                </a:solidFill>
                <a:latin typeface="Calibri Light" pitchFamily="34" charset="0"/>
                <a:sym typeface="Wingdings 3"/>
              </a:rPr>
              <a:t></a:t>
            </a:r>
            <a:r>
              <a:rPr lang="en-US" sz="1000" dirty="0" smtClean="0">
                <a:latin typeface="Calibri Light" pitchFamily="34" charset="0"/>
                <a:sym typeface="Wingdings 3"/>
              </a:rPr>
              <a:t>The ID or </a:t>
            </a:r>
            <a:r>
              <a:rPr lang="en-US" sz="1000" dirty="0" smtClean="0">
                <a:solidFill>
                  <a:srgbClr val="C02555"/>
                </a:solidFill>
                <a:latin typeface="Calibri Light" pitchFamily="34" charset="0"/>
                <a:sym typeface="Wingdings 3"/>
              </a:rPr>
              <a:t>address is dynamic </a:t>
            </a:r>
            <a:r>
              <a:rPr lang="en-US" sz="1000" dirty="0" smtClean="0">
                <a:latin typeface="Calibri Light" pitchFamily="34" charset="0"/>
                <a:sym typeface="Wingdings 3"/>
              </a:rPr>
              <a:t>and can be different from one system to another. The address </a:t>
            </a:r>
            <a:r>
              <a:rPr lang="en-US" sz="1000" dirty="0" smtClean="0">
                <a:solidFill>
                  <a:srgbClr val="C02555"/>
                </a:solidFill>
                <a:latin typeface="Calibri Light" pitchFamily="34" charset="0"/>
                <a:sym typeface="Wingdings 3"/>
              </a:rPr>
              <a:t>only known on customer side</a:t>
            </a:r>
            <a:r>
              <a:rPr lang="en-US" sz="1000" dirty="0" smtClean="0">
                <a:latin typeface="Calibri Light" pitchFamily="34" charset="0"/>
                <a:sym typeface="Wingdings 3"/>
              </a:rPr>
              <a:t>.</a:t>
            </a:r>
          </a:p>
          <a:p>
            <a:r>
              <a:rPr lang="en-US" sz="1000" dirty="0" smtClean="0">
                <a:latin typeface="Calibri Light" pitchFamily="34" charset="0"/>
                <a:sym typeface="Wingdings 3"/>
              </a:rPr>
              <a:t/>
            </a:r>
            <a:br>
              <a:rPr lang="en-US" sz="1000" dirty="0" smtClean="0">
                <a:latin typeface="Calibri Light" pitchFamily="34" charset="0"/>
                <a:sym typeface="Wingdings 3"/>
              </a:rPr>
            </a:br>
            <a:r>
              <a:rPr lang="en-US" sz="1000" dirty="0" smtClean="0">
                <a:solidFill>
                  <a:srgbClr val="C02555"/>
                </a:solidFill>
                <a:latin typeface="Calibri Light" pitchFamily="34" charset="0"/>
                <a:sym typeface="Wingdings 3"/>
              </a:rPr>
              <a:t>E.g.: </a:t>
            </a:r>
            <a:r>
              <a:rPr lang="en-US" sz="1000" dirty="0" smtClean="0">
                <a:latin typeface="Calibri Light" pitchFamily="34" charset="0"/>
                <a:sym typeface="Wingdings 3"/>
              </a:rPr>
              <a:t>a module can be plugged in at different slots</a:t>
            </a:r>
            <a:endParaRPr lang="en-US" sz="1000" dirty="0" smtClean="0">
              <a:latin typeface="Calibri Light" pitchFamily="34" charset="0"/>
            </a:endParaRPr>
          </a:p>
        </p:txBody>
      </p:sp>
      <p:cxnSp>
        <p:nvCxnSpPr>
          <p:cNvPr id="33" name="Straight Connector 41"/>
          <p:cNvCxnSpPr>
            <a:stCxn id="31" idx="2"/>
            <a:endCxn id="5" idx="0"/>
          </p:cNvCxnSpPr>
          <p:nvPr/>
        </p:nvCxnSpPr>
        <p:spPr bwMode="auto">
          <a:xfrm rot="5400000">
            <a:off x="3023828" y="4257092"/>
            <a:ext cx="792088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1"/>
          <p:cNvCxnSpPr>
            <a:stCxn id="31" idx="3"/>
            <a:endCxn id="11" idx="1"/>
          </p:cNvCxnSpPr>
          <p:nvPr/>
        </p:nvCxnSpPr>
        <p:spPr bwMode="auto">
          <a:xfrm>
            <a:off x="3923928" y="3609020"/>
            <a:ext cx="936104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gradFill flip="none" rotWithShape="1">
              <a:gsLst>
                <a:gs pos="0">
                  <a:schemeClr val="bg1"/>
                </a:gs>
                <a:gs pos="30000">
                  <a:schemeClr val="bg1"/>
                </a:gs>
                <a:gs pos="71000">
                  <a:schemeClr val="bg1"/>
                </a:gs>
                <a:gs pos="76000">
                  <a:schemeClr val="bg1"/>
                </a:gs>
                <a:gs pos="78000">
                  <a:schemeClr val="bg2"/>
                </a:gs>
              </a:gsLst>
              <a:lin ang="0" scaled="1"/>
              <a:tileRect/>
            </a:gra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3491880" y="4149080"/>
            <a:ext cx="5040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Calibri Light" pitchFamily="34" charset="0"/>
              </a:rPr>
              <a:t>Is part of Target</a:t>
            </a:r>
            <a:endParaRPr lang="en-US" sz="1000" dirty="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95936" y="3265239"/>
            <a:ext cx="57606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Calibri Light" pitchFamily="34" charset="0"/>
              </a:rPr>
              <a:t>Is attached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alibri Light" pitchFamily="34" charset="0"/>
              </a:rPr>
              <a:t>to Target</a:t>
            </a:r>
            <a:endParaRPr lang="en-US" sz="1000" dirty="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44208" y="4337114"/>
            <a:ext cx="2448272" cy="1550031"/>
          </a:xfrm>
          <a:prstGeom prst="rect">
            <a:avLst/>
          </a:prstGeom>
          <a:noFill/>
          <a:ln>
            <a:solidFill>
              <a:srgbClr val="00BDF2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dirty="0" smtClean="0">
                <a:solidFill>
                  <a:srgbClr val="00BDF2"/>
                </a:solidFill>
                <a:latin typeface="Calibri" pitchFamily="34" charset="0"/>
              </a:rPr>
              <a:t>Sub Target</a:t>
            </a:r>
          </a:p>
          <a:p>
            <a:r>
              <a:rPr lang="en-US" sz="1000" dirty="0" smtClean="0">
                <a:latin typeface="Calibri Light" pitchFamily="34" charset="0"/>
              </a:rPr>
              <a:t>is external and </a:t>
            </a:r>
            <a:r>
              <a:rPr lang="en-US" sz="1000" dirty="0" smtClean="0">
                <a:solidFill>
                  <a:srgbClr val="00BDF2"/>
                </a:solidFill>
                <a:latin typeface="Calibri Light" pitchFamily="34" charset="0"/>
              </a:rPr>
              <a:t>located in a network </a:t>
            </a:r>
            <a:r>
              <a:rPr lang="en-US" sz="1000" dirty="0" smtClean="0">
                <a:latin typeface="Calibri Light" pitchFamily="34" charset="0"/>
              </a:rPr>
              <a:t>connected (behind) to the target system.</a:t>
            </a:r>
          </a:p>
          <a:p>
            <a:endParaRPr lang="en-US" sz="400" dirty="0" smtClean="0">
              <a:latin typeface="Calibri Light" pitchFamily="34" charset="0"/>
            </a:endParaRPr>
          </a:p>
          <a:p>
            <a:r>
              <a:rPr lang="en-US" sz="1000" dirty="0" smtClean="0">
                <a:solidFill>
                  <a:srgbClr val="00BDF2"/>
                </a:solidFill>
                <a:latin typeface="Calibri Light" pitchFamily="34" charset="0"/>
                <a:sym typeface="Wingdings 3"/>
              </a:rPr>
              <a:t></a:t>
            </a:r>
            <a:r>
              <a:rPr lang="en-US" sz="1000" dirty="0" smtClean="0">
                <a:latin typeface="Calibri Light" pitchFamily="34" charset="0"/>
                <a:sym typeface="Wingdings 3"/>
              </a:rPr>
              <a:t>The sub target is </a:t>
            </a:r>
            <a:r>
              <a:rPr lang="en-US" sz="1000" dirty="0" smtClean="0">
                <a:solidFill>
                  <a:srgbClr val="00BDF2"/>
                </a:solidFill>
                <a:latin typeface="Calibri Light" pitchFamily="34" charset="0"/>
                <a:sym typeface="Wingdings 3"/>
              </a:rPr>
              <a:t>completely independent </a:t>
            </a:r>
            <a:r>
              <a:rPr lang="en-US" sz="1000" dirty="0" smtClean="0">
                <a:latin typeface="Calibri Light" pitchFamily="34" charset="0"/>
                <a:sym typeface="Wingdings 3"/>
              </a:rPr>
              <a:t>and has its </a:t>
            </a:r>
            <a:r>
              <a:rPr lang="en-US" sz="1000" dirty="0" smtClean="0">
                <a:solidFill>
                  <a:srgbClr val="00BDF2"/>
                </a:solidFill>
                <a:latin typeface="Calibri Light" pitchFamily="34" charset="0"/>
                <a:sym typeface="Wingdings 3"/>
              </a:rPr>
              <a:t>own network address</a:t>
            </a:r>
            <a:r>
              <a:rPr lang="en-US" sz="1000" dirty="0" smtClean="0">
                <a:latin typeface="Calibri Light" pitchFamily="34" charset="0"/>
                <a:sym typeface="Wingdings 3"/>
              </a:rPr>
              <a:t>.</a:t>
            </a:r>
          </a:p>
          <a:p>
            <a:r>
              <a:rPr lang="en-US" sz="1000" dirty="0" smtClean="0">
                <a:latin typeface="Calibri Light" pitchFamily="34" charset="0"/>
                <a:sym typeface="Wingdings 3"/>
              </a:rPr>
              <a:t/>
            </a:r>
            <a:br>
              <a:rPr lang="en-US" sz="1000" dirty="0" smtClean="0">
                <a:latin typeface="Calibri Light" pitchFamily="34" charset="0"/>
                <a:sym typeface="Wingdings 3"/>
              </a:rPr>
            </a:br>
            <a:r>
              <a:rPr lang="en-US" sz="1000" dirty="0" smtClean="0">
                <a:solidFill>
                  <a:srgbClr val="00BDF2"/>
                </a:solidFill>
                <a:latin typeface="Calibri Light" pitchFamily="34" charset="0"/>
                <a:sym typeface="Wingdings 3"/>
              </a:rPr>
              <a:t>E.g.: </a:t>
            </a:r>
            <a:r>
              <a:rPr lang="en-US" sz="1000" dirty="0" smtClean="0">
                <a:latin typeface="Calibri Light" pitchFamily="34" charset="0"/>
                <a:sym typeface="Wingdings 3"/>
              </a:rPr>
              <a:t>a second device is connected to the target within a network which can only be accessed via the target device itself</a:t>
            </a:r>
            <a:endParaRPr lang="en-US" sz="1000" dirty="0" smtClean="0">
              <a:latin typeface="Calibri Light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1520" y="2708921"/>
            <a:ext cx="2016224" cy="1703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</a:rPr>
              <a:t>Target Core </a:t>
            </a:r>
            <a:endParaRPr lang="en-US" sz="12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alibri Light" pitchFamily="34" charset="0"/>
              </a:rPr>
              <a:t>represents</a:t>
            </a:r>
            <a:r>
              <a:rPr lang="en-US" sz="1000" dirty="0" smtClean="0">
                <a:latin typeface="Calibri Light" pitchFamily="34" charset="0"/>
              </a:rPr>
              <a:t> the main device </a:t>
            </a:r>
            <a:r>
              <a:rPr lang="en-US" sz="1000" dirty="0" smtClean="0">
                <a:latin typeface="Calibri Light" pitchFamily="34" charset="0"/>
              </a:rPr>
              <a:t>without any component, module, etc.</a:t>
            </a:r>
            <a:endParaRPr lang="en-US" sz="1000" dirty="0" smtClean="0">
              <a:latin typeface="Calibri Light" pitchFamily="34" charset="0"/>
            </a:endParaRPr>
          </a:p>
          <a:p>
            <a:endParaRPr lang="en-US" sz="400" dirty="0" smtClean="0">
              <a:solidFill>
                <a:schemeClr val="tx1"/>
              </a:solidFill>
              <a:latin typeface="Calibri Light" pitchFamily="34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alibri Light" pitchFamily="34" charset="0"/>
                <a:sym typeface="Wingdings 3"/>
              </a:rPr>
              <a:t></a:t>
            </a:r>
            <a:r>
              <a:rPr lang="en-US" sz="1000" dirty="0" smtClean="0">
                <a:latin typeface="Calibri Light" pitchFamily="34" charset="0"/>
                <a:sym typeface="Wingdings 3"/>
              </a:rPr>
              <a:t>The address is unique in the network.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alibri Light" pitchFamily="34" charset="0"/>
                <a:sym typeface="Wingdings 3"/>
              </a:rPr>
              <a:t></a:t>
            </a:r>
            <a:r>
              <a:rPr lang="en-US" sz="1000" dirty="0" smtClean="0">
                <a:latin typeface="Calibri Light" pitchFamily="34" charset="0"/>
                <a:sym typeface="Wingdings 3"/>
              </a:rPr>
              <a:t>The target can have components, modules or sub targets, but it is not required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alibri Light" pitchFamily="34" charset="0"/>
                <a:sym typeface="Wingdings 3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Calibri Light" pitchFamily="34" charset="0"/>
                <a:sym typeface="Wingdings 3"/>
              </a:rPr>
            </a:br>
            <a:r>
              <a:rPr lang="en-US" sz="1000" dirty="0" smtClean="0">
                <a:solidFill>
                  <a:schemeClr val="tx1"/>
                </a:solidFill>
                <a:latin typeface="Calibri Light" pitchFamily="34" charset="0"/>
                <a:sym typeface="Wingdings 3"/>
              </a:rPr>
              <a:t>E.g.: </a:t>
            </a:r>
            <a:r>
              <a:rPr lang="en-US" sz="1000" dirty="0" smtClean="0">
                <a:latin typeface="Calibri Light" pitchFamily="34" charset="0"/>
                <a:sym typeface="Wingdings 3"/>
              </a:rPr>
              <a:t>it’s the device itself</a:t>
            </a:r>
            <a:endParaRPr lang="en-US" sz="1000" dirty="0" smtClean="0">
              <a:latin typeface="Calibri Light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1520" y="4481130"/>
            <a:ext cx="2016224" cy="1396142"/>
          </a:xfrm>
          <a:prstGeom prst="rect">
            <a:avLst/>
          </a:prstGeom>
          <a:noFill/>
          <a:ln>
            <a:solidFill>
              <a:srgbClr val="FD8623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dirty="0" smtClean="0">
                <a:solidFill>
                  <a:srgbClr val="FD8623"/>
                </a:solidFill>
                <a:latin typeface="Calibri" pitchFamily="34" charset="0"/>
              </a:rPr>
              <a:t>Component</a:t>
            </a:r>
          </a:p>
          <a:p>
            <a:r>
              <a:rPr lang="en-US" sz="1000" dirty="0" smtClean="0">
                <a:solidFill>
                  <a:srgbClr val="FD8623"/>
                </a:solidFill>
                <a:latin typeface="Calibri Light" pitchFamily="34" charset="0"/>
              </a:rPr>
              <a:t>is part </a:t>
            </a:r>
            <a:r>
              <a:rPr lang="en-US" sz="1000" dirty="0" smtClean="0">
                <a:latin typeface="Calibri Light" pitchFamily="34" charset="0"/>
              </a:rPr>
              <a:t>(internal) of the target system.</a:t>
            </a:r>
          </a:p>
          <a:p>
            <a:endParaRPr lang="en-US" sz="400" dirty="0" smtClean="0">
              <a:latin typeface="Calibri Light" pitchFamily="34" charset="0"/>
            </a:endParaRPr>
          </a:p>
          <a:p>
            <a:r>
              <a:rPr lang="en-US" sz="1000" dirty="0" smtClean="0">
                <a:solidFill>
                  <a:srgbClr val="FD8623"/>
                </a:solidFill>
                <a:latin typeface="Calibri Light" pitchFamily="34" charset="0"/>
                <a:sym typeface="Wingdings 3"/>
              </a:rPr>
              <a:t></a:t>
            </a:r>
            <a:r>
              <a:rPr lang="en-US" sz="1000" dirty="0" smtClean="0">
                <a:latin typeface="Calibri Light" pitchFamily="34" charset="0"/>
                <a:sym typeface="Wingdings 3"/>
              </a:rPr>
              <a:t>The name or </a:t>
            </a:r>
            <a:r>
              <a:rPr lang="en-US" sz="1000" dirty="0" smtClean="0">
                <a:solidFill>
                  <a:srgbClr val="FD8623"/>
                </a:solidFill>
                <a:latin typeface="Calibri Light" pitchFamily="34" charset="0"/>
                <a:sym typeface="Wingdings 3"/>
              </a:rPr>
              <a:t>ID is fixed </a:t>
            </a:r>
            <a:r>
              <a:rPr lang="en-US" sz="1000" dirty="0" smtClean="0">
                <a:latin typeface="Calibri Light" pitchFamily="34" charset="0"/>
                <a:sym typeface="Wingdings 3"/>
              </a:rPr>
              <a:t>at delivery state of the package and </a:t>
            </a:r>
            <a:r>
              <a:rPr lang="en-US" sz="1000" dirty="0" smtClean="0">
                <a:solidFill>
                  <a:srgbClr val="FD8623"/>
                </a:solidFill>
                <a:latin typeface="Calibri Light" pitchFamily="34" charset="0"/>
                <a:sym typeface="Wingdings 3"/>
              </a:rPr>
              <a:t>won’t change</a:t>
            </a:r>
            <a:r>
              <a:rPr lang="en-US" sz="1000" dirty="0" smtClean="0">
                <a:latin typeface="Calibri Light" pitchFamily="34" charset="0"/>
                <a:sym typeface="Wingdings 3"/>
              </a:rPr>
              <a:t> during the life cycle of the device.</a:t>
            </a:r>
          </a:p>
          <a:p>
            <a:r>
              <a:rPr lang="en-US" sz="1000" dirty="0" smtClean="0">
                <a:latin typeface="Calibri Light" pitchFamily="34" charset="0"/>
                <a:sym typeface="Wingdings 3"/>
              </a:rPr>
              <a:t/>
            </a:r>
            <a:br>
              <a:rPr lang="en-US" sz="1000" dirty="0" smtClean="0">
                <a:latin typeface="Calibri Light" pitchFamily="34" charset="0"/>
                <a:sym typeface="Wingdings 3"/>
              </a:rPr>
            </a:br>
            <a:r>
              <a:rPr lang="en-US" sz="1000" dirty="0" smtClean="0">
                <a:solidFill>
                  <a:srgbClr val="FD8623"/>
                </a:solidFill>
                <a:latin typeface="Calibri Light" pitchFamily="34" charset="0"/>
                <a:sym typeface="Wingdings 3"/>
              </a:rPr>
              <a:t>E.g.: </a:t>
            </a:r>
            <a:r>
              <a:rPr lang="en-US" sz="1000" dirty="0" smtClean="0">
                <a:latin typeface="Calibri Light" pitchFamily="34" charset="0"/>
                <a:sym typeface="Wingdings 3"/>
              </a:rPr>
              <a:t>can be a communication stack</a:t>
            </a:r>
            <a:endParaRPr lang="en-US" sz="1000" dirty="0" smtClean="0">
              <a:latin typeface="Calibri Light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59832" y="4437112"/>
            <a:ext cx="360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Calibri Light" pitchFamily="34" charset="0"/>
              </a:rPr>
              <a:t>0 … *</a:t>
            </a:r>
            <a:endParaRPr lang="en-US" sz="1000" dirty="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83968" y="3645024"/>
            <a:ext cx="360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Calibri Light" pitchFamily="34" charset="0"/>
              </a:rPr>
              <a:t>0 … *</a:t>
            </a:r>
            <a:endParaRPr lang="en-US" sz="1000" dirty="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16016" y="5085184"/>
            <a:ext cx="3600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latin typeface="Calibri Light" pitchFamily="34" charset="0"/>
              </a:rPr>
              <a:t>0 … *</a:t>
            </a:r>
            <a:endParaRPr lang="en-US" sz="1000" dirty="0">
              <a:latin typeface="Calibri Ligh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 animBg="1"/>
      <p:bldP spid="9" grpId="0" animBg="1"/>
      <p:bldP spid="10" grpId="0" animBg="1"/>
      <p:bldP spid="13" grpId="0" animBg="1"/>
      <p:bldP spid="14" grpId="0" animBg="1"/>
      <p:bldP spid="11" grpId="0" animBg="1"/>
      <p:bldP spid="16" grpId="0" animBg="1"/>
      <p:bldP spid="21" grpId="0" animBg="1"/>
      <p:bldP spid="30" grpId="0"/>
      <p:bldP spid="31" grpId="0" animBg="1"/>
      <p:bldP spid="32" grpId="0" animBg="1"/>
      <p:bldP spid="53" grpId="0"/>
      <p:bldP spid="55" grpId="0"/>
      <p:bldP spid="58" grpId="0" animBg="1"/>
      <p:bldP spid="60" grpId="0" animBg="1"/>
      <p:bldP spid="61" grpId="0" animBg="1"/>
      <p:bldP spid="63" grpId="0"/>
      <p:bldP spid="64" grpId="0"/>
      <p:bldP spid="65" grpId="0"/>
    </p:bldLst>
  </p:timing>
</p:sld>
</file>

<file path=ppt/theme/theme1.xml><?xml version="1.0" encoding="utf-8"?>
<a:theme xmlns:a="http://schemas.openxmlformats.org/drawingml/2006/main" name="SE08_EN">
  <a:themeElements>
    <a:clrScheme name="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solidFill>
            <a:srgbClr val="C02555"/>
          </a:solidFill>
          <a:prstDash val="sysDash"/>
          <a:headEnd type="none" w="sm" len="sm"/>
          <a:tailEnd type="none" w="sm" len="sm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1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500</Words>
  <Application>Microsoft Office PowerPoint</Application>
  <PresentationFormat>On-screen Show (4:3)</PresentationFormat>
  <Paragraphs>191</Paragraphs>
  <Slides>9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SE08_EN</vt:lpstr>
      <vt:lpstr>Introduction</vt:lpstr>
      <vt:lpstr>Slide 2</vt:lpstr>
      <vt:lpstr>Slide 3</vt:lpstr>
      <vt:lpstr>Working Areas</vt:lpstr>
      <vt:lpstr>Slide 5</vt:lpstr>
      <vt:lpstr>Slide 6</vt:lpstr>
      <vt:lpstr>Slide 7</vt:lpstr>
      <vt:lpstr>Definitions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Release Planning</dc:title>
  <dc:creator>mharnisc</dc:creator>
  <cp:lastModifiedBy>Michael</cp:lastModifiedBy>
  <cp:revision>1500</cp:revision>
  <dcterms:created xsi:type="dcterms:W3CDTF">2012-03-05T12:03:18Z</dcterms:created>
  <dcterms:modified xsi:type="dcterms:W3CDTF">2014-02-28T08:52:46Z</dcterms:modified>
</cp:coreProperties>
</file>