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509" r:id="rId3"/>
    <p:sldId id="544" r:id="rId4"/>
    <p:sldId id="551" r:id="rId5"/>
    <p:sldId id="546" r:id="rId6"/>
    <p:sldId id="550" r:id="rId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2555"/>
    <a:srgbClr val="00BDF2"/>
    <a:srgbClr val="009C3E"/>
    <a:srgbClr val="FD8623"/>
    <a:srgbClr val="00A651"/>
    <a:srgbClr val="98CB4F"/>
    <a:srgbClr val="FCEEF2"/>
    <a:srgbClr val="F6CEDA"/>
    <a:srgbClr val="E7EFE8"/>
    <a:srgbClr val="EDF3E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6" autoAdjust="0"/>
    <p:restoredTop sz="95568" autoAdjust="0"/>
  </p:normalViewPr>
  <p:slideViewPr>
    <p:cSldViewPr>
      <p:cViewPr varScale="1">
        <p:scale>
          <a:sx n="109" d="100"/>
          <a:sy n="109" d="100"/>
        </p:scale>
        <p:origin x="-18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261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BA78B028-CCD5-4149-AECA-D68EA73C8A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Cliquez pour modifier les styles du texte du masque</a:t>
            </a:r>
          </a:p>
          <a:p>
            <a:pPr lvl="1"/>
            <a:r>
              <a:rPr lang="en-GB" noProof="0" smtClean="0"/>
              <a:t>Deuxième niveau</a:t>
            </a:r>
          </a:p>
          <a:p>
            <a:pPr lvl="2"/>
            <a:r>
              <a:rPr lang="en-GB" noProof="0" smtClean="0"/>
              <a:t>Troisième niveau</a:t>
            </a:r>
          </a:p>
          <a:p>
            <a:pPr lvl="3"/>
            <a:r>
              <a:rPr lang="en-GB" noProof="0" smtClean="0"/>
              <a:t>Quatrième niveau</a:t>
            </a:r>
          </a:p>
          <a:p>
            <a:pPr lvl="4"/>
            <a:r>
              <a:rPr lang="en-GB" noProof="0" smtClean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11B0F1AC-D378-4434-9038-BF40866990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6B74C-6634-4DC4-9E09-02E5DA6C49BC}" type="slidenum">
              <a:rPr lang="en-GB" smtClean="0"/>
              <a:pPr>
                <a:defRPr/>
              </a:pPr>
              <a:t>1</a:t>
            </a:fld>
            <a:endParaRPr lang="en-GB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überschrift">
    <p:bg>
      <p:bgPr>
        <a:solidFill>
          <a:srgbClr val="00B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Abschnittsüberschrift">
    <p:bg>
      <p:bgPr>
        <a:solidFill>
          <a:srgbClr val="00B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3501008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869160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Abschnittsüberschrift">
    <p:bg>
      <p:bgPr>
        <a:solidFill>
          <a:srgbClr val="FD86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3501008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869160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Abschnittsüberschrift">
    <p:bg>
      <p:bgPr>
        <a:solidFill>
          <a:srgbClr val="C02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3501008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869160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661988" eaLnBrk="0" hangingPunct="0">
              <a:defRPr/>
            </a:pPr>
            <a:r>
              <a:rPr lang="en-GB" sz="800" dirty="0">
                <a:solidFill>
                  <a:schemeClr val="bg1">
                    <a:lumMod val="65000"/>
                  </a:schemeClr>
                </a:solidFill>
                <a:cs typeface="+mn-cs"/>
              </a:rPr>
              <a:t>Schneider Electric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661988" eaLnBrk="0" hangingPunct="0">
              <a:defRPr/>
            </a:pPr>
            <a:fld id="{D96BA5E5-D642-4DE1-A4E6-F07138F88C8F}" type="slidenum">
              <a:rPr lang="fr-FR" sz="800">
                <a:cs typeface="+mn-cs"/>
              </a:rPr>
              <a:pPr defTabSz="661988" eaLnBrk="0" hangingPunct="0">
                <a:defRPr/>
              </a:pPr>
              <a:t>‹#›</a:t>
            </a:fld>
            <a:endParaRPr lang="fr-FR" sz="800" dirty="0"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First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325563" y="6577013"/>
            <a:ext cx="194925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defTabSz="661988" eaLnBrk="0" hangingPunct="0">
              <a:defRPr/>
            </a:pPr>
            <a:r>
              <a:rPr lang="en-GB" sz="800" dirty="0">
                <a:solidFill>
                  <a:schemeClr val="bg1">
                    <a:lumMod val="65000"/>
                  </a:schemeClr>
                </a:solidFill>
                <a:cs typeface="+mn-cs"/>
              </a:rPr>
              <a:t>– </a:t>
            </a:r>
            <a:r>
              <a:rPr lang="en-GB" sz="800" dirty="0" smtClean="0">
                <a:solidFill>
                  <a:schemeClr val="bg1">
                    <a:lumMod val="65000"/>
                  </a:schemeClr>
                </a:solidFill>
                <a:cs typeface="+mn-cs"/>
              </a:rPr>
              <a:t>Industry Business – </a:t>
            </a:r>
            <a:r>
              <a:rPr lang="en-US" sz="800" kern="12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+mn-ea"/>
                <a:cs typeface="+mn-cs"/>
              </a:rPr>
              <a:t>System</a:t>
            </a:r>
            <a:r>
              <a:rPr lang="en-US" sz="800" dirty="0" smtClean="0">
                <a:solidFill>
                  <a:schemeClr val="bg2"/>
                </a:solidFill>
              </a:rPr>
              <a:t> </a:t>
            </a:r>
            <a:r>
              <a:rPr lang="en-US" sz="800" kern="12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+mn-ea"/>
                <a:cs typeface="+mn-cs"/>
              </a:rPr>
              <a:t>Consistency</a:t>
            </a:r>
            <a:endParaRPr lang="en-GB" sz="800" kern="1200" dirty="0">
              <a:solidFill>
                <a:schemeClr val="bg1">
                  <a:lumMod val="65000"/>
                </a:schemeClr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58" r:id="rId2"/>
    <p:sldLayoutId id="2147483859" r:id="rId3"/>
    <p:sldLayoutId id="2147483869" r:id="rId4"/>
    <p:sldLayoutId id="2147483870" r:id="rId5"/>
    <p:sldLayoutId id="2147483871" r:id="rId6"/>
    <p:sldLayoutId id="2147483872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●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●"/>
        <a:defRPr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●"/>
        <a:defRPr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620688"/>
            <a:ext cx="8280400" cy="1512167"/>
          </a:xfrm>
        </p:spPr>
        <p:txBody>
          <a:bodyPr/>
          <a:lstStyle/>
          <a:p>
            <a:pPr eaLnBrk="1" hangingPunct="1"/>
            <a:r>
              <a:rPr lang="en-US" sz="4400" dirty="0" smtClean="0"/>
              <a:t>One FW Tool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5013176"/>
            <a:ext cx="4968875" cy="1440012"/>
          </a:xfrm>
        </p:spPr>
        <p:txBody>
          <a:bodyPr/>
          <a:lstStyle/>
          <a:p>
            <a:pPr eaLnBrk="1" hangingPunct="1"/>
            <a:r>
              <a:rPr lang="en-US" sz="1800" dirty="0" smtClean="0"/>
              <a:t>FW Update and Download</a:t>
            </a:r>
          </a:p>
          <a:p>
            <a:pPr eaLnBrk="1" hangingPunct="1"/>
            <a:r>
              <a:rPr lang="en-US" sz="1800" i="1" dirty="0" smtClean="0"/>
              <a:t>February 2014</a:t>
            </a:r>
          </a:p>
          <a:p>
            <a:pPr eaLnBrk="1" hangingPunct="1"/>
            <a:endParaRPr lang="en-US" sz="1200" i="1" dirty="0" smtClean="0"/>
          </a:p>
          <a:p>
            <a:pPr eaLnBrk="1" hangingPunct="1"/>
            <a:r>
              <a:rPr lang="en-US" sz="1200" i="1" dirty="0" smtClean="0"/>
              <a:t>Michael Harnischfeger</a:t>
            </a:r>
          </a:p>
          <a:p>
            <a:pPr eaLnBrk="1" hangingPunct="1"/>
            <a:endParaRPr lang="en-US" sz="1600" dirty="0" smtClean="0"/>
          </a:p>
        </p:txBody>
      </p:sp>
      <p:pic>
        <p:nvPicPr>
          <p:cNvPr id="5" name="Picture 4" descr="flat-screen_white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2060848"/>
            <a:ext cx="2704509" cy="2704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7544" y="1963713"/>
          <a:ext cx="8136904" cy="20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686"/>
                <a:gridCol w="955891"/>
                <a:gridCol w="1627807"/>
                <a:gridCol w="468052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Version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Date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Author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Changes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332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V01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25.02.2014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alibri Light" pitchFamily="34" charset="0"/>
                        </a:rPr>
                        <a:t>M. Harnischfeger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alibri Light" pitchFamily="34" charset="0"/>
                        </a:rPr>
                        <a:t>First draft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V02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26.02.2014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alibri Light" pitchFamily="34" charset="0"/>
                        </a:rPr>
                        <a:t>M. Harnischfeger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alibri Light" pitchFamily="34" charset="0"/>
                        </a:rPr>
                        <a:t>Rework </a:t>
                      </a:r>
                      <a:r>
                        <a:rPr lang="en-US" sz="1000" smtClean="0">
                          <a:latin typeface="Calibri Light" pitchFamily="34" charset="0"/>
                        </a:rPr>
                        <a:t>after feedback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baseline="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</a:tbl>
          </a:graphicData>
        </a:graphic>
      </p:graphicFrame>
      <p:sp>
        <p:nvSpPr>
          <p:cNvPr id="4" name="Titel 1"/>
          <p:cNvSpPr txBox="1">
            <a:spLocks/>
          </p:cNvSpPr>
          <p:nvPr/>
        </p:nvSpPr>
        <p:spPr bwMode="auto">
          <a:xfrm>
            <a:off x="395536" y="1268760"/>
            <a:ext cx="82804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Version History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Document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One FW Tool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What are the </a:t>
            </a:r>
            <a:r>
              <a:rPr lang="en-US" sz="2800" b="1" kern="0" dirty="0" smtClean="0">
                <a:latin typeface="Calibri" pitchFamily="34" charset="0"/>
              </a:rPr>
              <a:t>Core</a:t>
            </a:r>
            <a:r>
              <a:rPr lang="en-US" sz="2800" kern="0" dirty="0" smtClean="0">
                <a:latin typeface="Calibri" pitchFamily="34" charset="0"/>
              </a:rPr>
              <a:t> </a:t>
            </a:r>
            <a:r>
              <a:rPr lang="en-US" sz="2800" b="1" kern="0" dirty="0" smtClean="0">
                <a:latin typeface="Calibri" pitchFamily="34" charset="0"/>
              </a:rPr>
              <a:t>Features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924944"/>
            <a:ext cx="2808312" cy="219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1691680" y="3429000"/>
            <a:ext cx="2160240" cy="1296144"/>
          </a:xfrm>
          <a:prstGeom prst="rect">
            <a:avLst/>
          </a:prstGeom>
          <a:solidFill>
            <a:schemeClr val="bg1"/>
          </a:solidFill>
          <a:ln w="28575">
            <a:solidFill>
              <a:srgbClr val="FD8623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b="1" dirty="0" smtClean="0">
                <a:solidFill>
                  <a:srgbClr val="FD8623"/>
                </a:solidFill>
                <a:latin typeface="Calibri" pitchFamily="34" charset="0"/>
              </a:rPr>
              <a:t>Device Configurations</a:t>
            </a:r>
          </a:p>
          <a:p>
            <a:r>
              <a:rPr lang="en-US" sz="1100" dirty="0" smtClean="0">
                <a:solidFill>
                  <a:srgbClr val="FD8623"/>
                </a:solidFill>
                <a:latin typeface="Calibri Light" pitchFamily="34" charset="0"/>
              </a:rPr>
              <a:t>Allow to create and manage </a:t>
            </a:r>
          </a:p>
          <a:p>
            <a:r>
              <a:rPr lang="en-US" sz="1100" dirty="0" smtClean="0">
                <a:solidFill>
                  <a:srgbClr val="FD8623"/>
                </a:solidFill>
                <a:latin typeface="Calibri Light" pitchFamily="34" charset="0"/>
              </a:rPr>
              <a:t>device configurations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rgbClr val="FD8623"/>
              </a:solidFill>
              <a:latin typeface="Calibri Light" pitchFamily="34" charset="0"/>
            </a:endParaRPr>
          </a:p>
          <a:p>
            <a:pPr marL="715963">
              <a:buFontTx/>
              <a:buChar char="-"/>
              <a:tabLst>
                <a:tab pos="715963" algn="l"/>
              </a:tabLst>
            </a:pPr>
            <a:r>
              <a:rPr lang="en-US" sz="1100" dirty="0" smtClean="0">
                <a:solidFill>
                  <a:srgbClr val="FD8623"/>
                </a:solidFill>
                <a:latin typeface="Calibri Light" pitchFamily="34" charset="0"/>
              </a:rPr>
              <a:t>Online or offline</a:t>
            </a:r>
          </a:p>
          <a:p>
            <a:pPr marL="715963">
              <a:buFontTx/>
              <a:buChar char="-"/>
              <a:tabLst>
                <a:tab pos="715963" algn="l"/>
              </a:tabLst>
            </a:pPr>
            <a:r>
              <a:rPr lang="en-US" sz="1100" dirty="0" smtClean="0">
                <a:solidFill>
                  <a:srgbClr val="FD8623"/>
                </a:solidFill>
                <a:latin typeface="Calibri Light" pitchFamily="34" charset="0"/>
              </a:rPr>
              <a:t>Versioning</a:t>
            </a:r>
          </a:p>
          <a:p>
            <a:pPr marL="715963">
              <a:buFontTx/>
              <a:buChar char="-"/>
              <a:tabLst>
                <a:tab pos="715963" algn="l"/>
              </a:tabLst>
            </a:pPr>
            <a:r>
              <a:rPr lang="en-US" sz="1100" dirty="0" smtClean="0">
                <a:solidFill>
                  <a:srgbClr val="FD8623"/>
                </a:solidFill>
                <a:latin typeface="Calibri Light" pitchFamily="34" charset="0"/>
              </a:rPr>
              <a:t>Multiple repositories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20072" y="3429000"/>
            <a:ext cx="2016224" cy="1296144"/>
          </a:xfrm>
          <a:prstGeom prst="rect">
            <a:avLst/>
          </a:prstGeom>
          <a:solidFill>
            <a:schemeClr val="bg1"/>
          </a:solidFill>
          <a:ln w="28575">
            <a:solidFill>
              <a:srgbClr val="FD8623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1100" b="1" dirty="0" smtClean="0">
                <a:solidFill>
                  <a:srgbClr val="FD8623"/>
                </a:solidFill>
                <a:latin typeface="Calibri" pitchFamily="34" charset="0"/>
              </a:rPr>
              <a:t>Package Repository</a:t>
            </a:r>
          </a:p>
          <a:p>
            <a:pPr algn="r"/>
            <a:r>
              <a:rPr lang="en-US" sz="1100" dirty="0" smtClean="0">
                <a:solidFill>
                  <a:srgbClr val="FD8623"/>
                </a:solidFill>
                <a:latin typeface="Calibri Light" pitchFamily="34" charset="0"/>
              </a:rPr>
              <a:t>Allow to manage </a:t>
            </a:r>
          </a:p>
          <a:p>
            <a:pPr algn="r"/>
            <a:r>
              <a:rPr lang="en-US" sz="1100" dirty="0" smtClean="0">
                <a:solidFill>
                  <a:srgbClr val="FD8623"/>
                </a:solidFill>
                <a:latin typeface="Calibri Light" pitchFamily="34" charset="0"/>
              </a:rPr>
              <a:t>firmware packages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rgbClr val="FD8623"/>
              </a:solidFill>
              <a:latin typeface="Calibri Light" pitchFamily="34" charset="0"/>
            </a:endParaRPr>
          </a:p>
          <a:p>
            <a:pPr>
              <a:buFontTx/>
              <a:buChar char="-"/>
            </a:pPr>
            <a:r>
              <a:rPr lang="en-US" sz="1100" dirty="0" smtClean="0">
                <a:solidFill>
                  <a:srgbClr val="FD8623"/>
                </a:solidFill>
                <a:latin typeface="Calibri Light" pitchFamily="34" charset="0"/>
              </a:rPr>
              <a:t>Local or extern</a:t>
            </a:r>
          </a:p>
          <a:p>
            <a:pPr>
              <a:buFontTx/>
              <a:buChar char="-"/>
            </a:pPr>
            <a:r>
              <a:rPr lang="en-US" sz="1100" dirty="0" smtClean="0">
                <a:solidFill>
                  <a:srgbClr val="FD8623"/>
                </a:solidFill>
                <a:latin typeface="Calibri Light" pitchFamily="34" charset="0"/>
              </a:rPr>
              <a:t>Multiple repositories</a:t>
            </a:r>
          </a:p>
          <a:p>
            <a:endParaRPr lang="en-US" sz="1100" dirty="0" smtClean="0">
              <a:solidFill>
                <a:srgbClr val="FD8623"/>
              </a:solidFill>
              <a:latin typeface="Calibri Light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35896" y="2420888"/>
            <a:ext cx="1944216" cy="864096"/>
          </a:xfrm>
          <a:prstGeom prst="rect">
            <a:avLst/>
          </a:prstGeom>
          <a:solidFill>
            <a:schemeClr val="bg1"/>
          </a:solidFill>
          <a:ln w="28575">
            <a:solidFill>
              <a:srgbClr val="009C3E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9C3E"/>
                </a:solidFill>
                <a:effectLst/>
                <a:latin typeface="Calibri" pitchFamily="34" charset="0"/>
              </a:rPr>
              <a:t>Auto Update Check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9C3E"/>
                </a:solidFill>
                <a:latin typeface="Calibri Light" pitchFamily="34" charset="0"/>
              </a:rPr>
              <a:t>Allow to register product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9C3E"/>
                </a:solidFill>
                <a:latin typeface="Calibri Light" pitchFamily="34" charset="0"/>
              </a:rPr>
              <a:t>for update check with SESU</a:t>
            </a:r>
          </a:p>
        </p:txBody>
      </p:sp>
      <p:pic>
        <p:nvPicPr>
          <p:cNvPr id="16" name="Picture 15" descr="SE_pictogram_Machines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3501008"/>
            <a:ext cx="288032" cy="288032"/>
          </a:xfrm>
          <a:prstGeom prst="rect">
            <a:avLst/>
          </a:prstGeom>
        </p:spPr>
      </p:pic>
      <p:pic>
        <p:nvPicPr>
          <p:cNvPr id="17" name="Picture 16" descr="SE_pictogram_Box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2080" y="3501008"/>
            <a:ext cx="256237" cy="256237"/>
          </a:xfrm>
          <a:prstGeom prst="rect">
            <a:avLst/>
          </a:prstGeom>
        </p:spPr>
      </p:pic>
      <p:sp>
        <p:nvSpPr>
          <p:cNvPr id="19" name="Can 18"/>
          <p:cNvSpPr/>
          <p:nvPr/>
        </p:nvSpPr>
        <p:spPr bwMode="auto">
          <a:xfrm>
            <a:off x="1979712" y="4149080"/>
            <a:ext cx="360040" cy="432048"/>
          </a:xfrm>
          <a:prstGeom prst="can">
            <a:avLst/>
          </a:prstGeom>
          <a:ln w="28575">
            <a:solidFill>
              <a:srgbClr val="FD8623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rgbClr val="FD8623"/>
              </a:solidFill>
              <a:effectLst/>
              <a:latin typeface="Arial" charset="0"/>
            </a:endParaRPr>
          </a:p>
        </p:txBody>
      </p:sp>
      <p:pic>
        <p:nvPicPr>
          <p:cNvPr id="20" name="Picture 19" descr="SE_pictogram_Services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20072" y="2492896"/>
            <a:ext cx="263185" cy="24911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8100392" y="3645024"/>
            <a:ext cx="792088" cy="10801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alibri" pitchFamily="34" charset="0"/>
              </a:rPr>
              <a:t>External </a:t>
            </a:r>
          </a:p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2"/>
                </a:solidFill>
                <a:latin typeface="Calibri Light" pitchFamily="34" charset="0"/>
              </a:rPr>
              <a:t>Repository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chemeClr val="bg2"/>
              </a:solidFill>
              <a:latin typeface="Calibri Light" pitchFamily="34" charset="0"/>
            </a:endParaRPr>
          </a:p>
        </p:txBody>
      </p:sp>
      <p:sp>
        <p:nvSpPr>
          <p:cNvPr id="11" name="Can 10"/>
          <p:cNvSpPr/>
          <p:nvPr/>
        </p:nvSpPr>
        <p:spPr bwMode="auto">
          <a:xfrm>
            <a:off x="6660232" y="4149080"/>
            <a:ext cx="360040" cy="432048"/>
          </a:xfrm>
          <a:prstGeom prst="can">
            <a:avLst/>
          </a:prstGeom>
          <a:ln w="28575">
            <a:solidFill>
              <a:srgbClr val="FD8623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Can 21"/>
          <p:cNvSpPr/>
          <p:nvPr/>
        </p:nvSpPr>
        <p:spPr bwMode="auto">
          <a:xfrm>
            <a:off x="8316416" y="4149080"/>
            <a:ext cx="360040" cy="432048"/>
          </a:xfrm>
          <a:prstGeom prst="can">
            <a:avLst/>
          </a:prstGeom>
          <a:ln w="28575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endCxn id="22" idx="2"/>
          </p:cNvCxnSpPr>
          <p:nvPr/>
        </p:nvCxnSpPr>
        <p:spPr bwMode="auto">
          <a:xfrm>
            <a:off x="7236296" y="4365104"/>
            <a:ext cx="10801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156176" y="1844824"/>
            <a:ext cx="1152128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alibri" pitchFamily="34" charset="0"/>
              </a:rPr>
              <a:t>SESU</a:t>
            </a:r>
          </a:p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2"/>
                </a:solidFill>
                <a:latin typeface="Calibri Light" pitchFamily="34" charset="0"/>
              </a:rPr>
              <a:t>Local Tool</a:t>
            </a:r>
          </a:p>
        </p:txBody>
      </p:sp>
      <p:cxnSp>
        <p:nvCxnSpPr>
          <p:cNvPr id="28" name="Straight Arrow Connector 27"/>
          <p:cNvCxnSpPr>
            <a:stCxn id="12" idx="0"/>
            <a:endCxn id="27" idx="1"/>
          </p:cNvCxnSpPr>
          <p:nvPr/>
        </p:nvCxnSpPr>
        <p:spPr bwMode="auto">
          <a:xfrm rot="5400000" flipH="1" flipV="1">
            <a:off x="5220072" y="1484784"/>
            <a:ext cx="324036" cy="154817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27"/>
          <p:cNvCxnSpPr>
            <a:stCxn id="27" idx="2"/>
          </p:cNvCxnSpPr>
          <p:nvPr/>
        </p:nvCxnSpPr>
        <p:spPr bwMode="auto">
          <a:xfrm rot="5400000">
            <a:off x="6192180" y="2888940"/>
            <a:ext cx="108012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6156176" y="908720"/>
            <a:ext cx="1152128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alibri" pitchFamily="34" charset="0"/>
              </a:rPr>
              <a:t>SESU</a:t>
            </a:r>
          </a:p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2"/>
                </a:solidFill>
                <a:latin typeface="Calibri Light" pitchFamily="34" charset="0"/>
              </a:rPr>
              <a:t>Global Platform</a:t>
            </a:r>
          </a:p>
        </p:txBody>
      </p:sp>
      <p:cxnSp>
        <p:nvCxnSpPr>
          <p:cNvPr id="43" name="Straight Arrow Connector 27"/>
          <p:cNvCxnSpPr>
            <a:stCxn id="42" idx="2"/>
            <a:endCxn id="27" idx="0"/>
          </p:cNvCxnSpPr>
          <p:nvPr/>
        </p:nvCxnSpPr>
        <p:spPr bwMode="auto">
          <a:xfrm rot="5400000">
            <a:off x="6516216" y="1628800"/>
            <a:ext cx="432048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ysDot"/>
            <a:round/>
            <a:headEnd type="arrow" w="med" len="med"/>
            <a:tailEnd type="arrow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4644008" y="1916832"/>
            <a:ext cx="93610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latin typeface="Calibri Light" pitchFamily="34" charset="0"/>
              </a:rPr>
              <a:t>Register Product</a:t>
            </a:r>
            <a:endParaRPr lang="en-US" sz="1000" dirty="0">
              <a:latin typeface="Calibri Light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76256" y="1484784"/>
            <a:ext cx="5760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latin typeface="Calibri Light" pitchFamily="34" charset="0"/>
              </a:rPr>
              <a:t>Check for Updates</a:t>
            </a:r>
            <a:endParaRPr lang="en-US" sz="1000" dirty="0">
              <a:latin typeface="Calibri Light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04248" y="2636912"/>
            <a:ext cx="6480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latin typeface="Calibri Light" pitchFamily="34" charset="0"/>
              </a:rPr>
              <a:t>Download</a:t>
            </a:r>
          </a:p>
          <a:p>
            <a:r>
              <a:rPr lang="en-US" sz="1000" dirty="0" smtClean="0">
                <a:latin typeface="Calibri Light" pitchFamily="34" charset="0"/>
              </a:rPr>
              <a:t>Package</a:t>
            </a:r>
            <a:endParaRPr lang="en-US" sz="1000" dirty="0">
              <a:latin typeface="Calibri Light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763688" y="4941168"/>
            <a:ext cx="2664296" cy="129614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b="1" dirty="0" smtClean="0">
                <a:solidFill>
                  <a:srgbClr val="0070C0"/>
                </a:solidFill>
                <a:latin typeface="Calibri" pitchFamily="34" charset="0"/>
              </a:rPr>
              <a:t>Network Access </a:t>
            </a:r>
            <a:endParaRPr lang="en-US" sz="1100" dirty="0" smtClean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sz="1100" dirty="0" smtClean="0">
                <a:solidFill>
                  <a:srgbClr val="0070C0"/>
                </a:solidFill>
                <a:latin typeface="Calibri Light" pitchFamily="34" charset="0"/>
              </a:rPr>
              <a:t>Plug-in concept for enabling </a:t>
            </a:r>
          </a:p>
          <a:p>
            <a:r>
              <a:rPr lang="en-US" sz="1100" dirty="0" smtClean="0">
                <a:solidFill>
                  <a:srgbClr val="0070C0"/>
                </a:solidFill>
                <a:latin typeface="Calibri Light" pitchFamily="34" charset="0"/>
              </a:rPr>
              <a:t>access to communication protocols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rgbClr val="0070C0"/>
              </a:solidFill>
              <a:latin typeface="Calibri Light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644008" y="4941168"/>
            <a:ext cx="2304256" cy="1296144"/>
          </a:xfrm>
          <a:prstGeom prst="rect">
            <a:avLst/>
          </a:prstGeom>
          <a:solidFill>
            <a:schemeClr val="bg1"/>
          </a:solidFill>
          <a:ln w="28575">
            <a:solidFill>
              <a:srgbClr val="C02555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b="1" dirty="0" smtClean="0">
                <a:solidFill>
                  <a:srgbClr val="C02555"/>
                </a:solidFill>
                <a:latin typeface="Calibri" pitchFamily="34" charset="0"/>
              </a:rPr>
              <a:t>Firmware Loaders</a:t>
            </a:r>
            <a:endParaRPr lang="en-US" sz="1100" dirty="0" smtClean="0">
              <a:solidFill>
                <a:srgbClr val="C02555"/>
              </a:solidFill>
              <a:latin typeface="Calibri" pitchFamily="34" charset="0"/>
            </a:endParaRPr>
          </a:p>
          <a:p>
            <a:r>
              <a:rPr lang="en-US" sz="1100" dirty="0" smtClean="0">
                <a:solidFill>
                  <a:srgbClr val="C02555"/>
                </a:solidFill>
                <a:latin typeface="Calibri Light" pitchFamily="34" charset="0"/>
              </a:rPr>
              <a:t>Plug-in concept for integrating firmware loaders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rgbClr val="C02555"/>
              </a:solidFill>
              <a:latin typeface="Calibri Light" pitchFamily="34" charset="0"/>
            </a:endParaRPr>
          </a:p>
        </p:txBody>
      </p:sp>
      <p:cxnSp>
        <p:nvCxnSpPr>
          <p:cNvPr id="54" name="Straight Arrow Connector 27"/>
          <p:cNvCxnSpPr>
            <a:stCxn id="9" idx="1"/>
            <a:endCxn id="51" idx="1"/>
          </p:cNvCxnSpPr>
          <p:nvPr/>
        </p:nvCxnSpPr>
        <p:spPr bwMode="auto">
          <a:xfrm rot="10800000" flipH="1" flipV="1">
            <a:off x="1691680" y="4077072"/>
            <a:ext cx="72008" cy="1512168"/>
          </a:xfrm>
          <a:prstGeom prst="bentConnector3">
            <a:avLst>
              <a:gd name="adj1" fmla="val -1647223"/>
            </a:avLst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39552" y="3780329"/>
            <a:ext cx="1080120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latin typeface="Calibri" pitchFamily="34" charset="0"/>
              </a:rPr>
              <a:t>Generate Configuration</a:t>
            </a:r>
          </a:p>
          <a:p>
            <a:endParaRPr lang="en-US" sz="200" dirty="0" smtClean="0">
              <a:latin typeface="Calibri Light" pitchFamily="34" charset="0"/>
            </a:endParaRPr>
          </a:p>
          <a:p>
            <a:r>
              <a:rPr lang="en-US" sz="800" dirty="0" smtClean="0">
                <a:latin typeface="Calibri Light" pitchFamily="34" charset="0"/>
              </a:rPr>
              <a:t> - Scan / Discovery</a:t>
            </a:r>
          </a:p>
          <a:p>
            <a:r>
              <a:rPr lang="en-US" sz="800" dirty="0" smtClean="0">
                <a:latin typeface="Calibri Light" pitchFamily="34" charset="0"/>
              </a:rPr>
              <a:t>- Get Device Information</a:t>
            </a:r>
            <a:endParaRPr lang="en-US" sz="800" dirty="0">
              <a:latin typeface="Calibri Light" pitchFamily="34" charset="0"/>
            </a:endParaRPr>
          </a:p>
        </p:txBody>
      </p:sp>
      <p:pic>
        <p:nvPicPr>
          <p:cNvPr id="14" name="Picture 13" descr="SE_pictogram_Puzzle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82035" y="5013176"/>
            <a:ext cx="373941" cy="206946"/>
          </a:xfrm>
          <a:prstGeom prst="rect">
            <a:avLst/>
          </a:prstGeom>
        </p:spPr>
      </p:pic>
      <p:pic>
        <p:nvPicPr>
          <p:cNvPr id="61" name="Picture 60" descr="SE_pictogram_Puzzle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02315" y="5013176"/>
            <a:ext cx="373941" cy="206946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 bwMode="auto">
          <a:xfrm>
            <a:off x="4716016" y="5589240"/>
            <a:ext cx="576064" cy="576064"/>
          </a:xfrm>
          <a:prstGeom prst="rect">
            <a:avLst/>
          </a:prstGeom>
          <a:solidFill>
            <a:srgbClr val="C02555"/>
          </a:solidFill>
          <a:ln w="19050">
            <a:noFill/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New</a:t>
            </a:r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Standard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1"/>
                </a:solidFill>
                <a:latin typeface="Arial" charset="0"/>
              </a:rPr>
              <a:t>Plug-in</a:t>
            </a:r>
            <a:endParaRPr lang="en-US" sz="8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65" name="Picture 64" descr="Puzzle_white2.em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34388" y="5589240"/>
            <a:ext cx="157692" cy="192689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 bwMode="auto">
          <a:xfrm>
            <a:off x="5652120" y="5589240"/>
            <a:ext cx="576064" cy="576064"/>
          </a:xfrm>
          <a:prstGeom prst="rect">
            <a:avLst/>
          </a:prstGeom>
          <a:solidFill>
            <a:srgbClr val="C02555"/>
          </a:solidFill>
          <a:ln w="19050">
            <a:noFill/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Unity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Loader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1"/>
                </a:solidFill>
                <a:latin typeface="Arial" charset="0"/>
              </a:rPr>
              <a:t>Plug-in</a:t>
            </a:r>
            <a:endParaRPr lang="en-US" sz="8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67" name="Picture 66" descr="Puzzle_white2.em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0492" y="5589240"/>
            <a:ext cx="157692" cy="192689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 bwMode="auto">
          <a:xfrm>
            <a:off x="6300192" y="5589240"/>
            <a:ext cx="576064" cy="576064"/>
          </a:xfrm>
          <a:prstGeom prst="rect">
            <a:avLst/>
          </a:prstGeom>
          <a:solidFill>
            <a:srgbClr val="C02555"/>
          </a:solidFill>
          <a:ln w="19050">
            <a:noFill/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ANY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LOADER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1"/>
                </a:solidFill>
                <a:latin typeface="Arial" charset="0"/>
              </a:rPr>
              <a:t>Plug-in</a:t>
            </a:r>
            <a:endParaRPr lang="en-US" sz="8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69" name="Picture 68" descr="Puzzle_white2.em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18564" y="5589240"/>
            <a:ext cx="157692" cy="192689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 bwMode="auto">
          <a:xfrm>
            <a:off x="1835696" y="5589240"/>
            <a:ext cx="576064" cy="576064"/>
          </a:xfrm>
          <a:prstGeom prst="rect">
            <a:avLst/>
          </a:prstGeom>
          <a:solidFill>
            <a:srgbClr val="0070C0"/>
          </a:solidFill>
          <a:ln w="19050">
            <a:noFill/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Modbus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TCP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1"/>
                </a:solidFill>
                <a:latin typeface="Arial" charset="0"/>
              </a:rPr>
              <a:t>Plug-in</a:t>
            </a:r>
            <a:endParaRPr lang="en-US" sz="8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71" name="Picture 70" descr="Puzzle_white2.em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54068" y="5589240"/>
            <a:ext cx="157692" cy="192689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72" name="Rectangle 71"/>
          <p:cNvSpPr/>
          <p:nvPr/>
        </p:nvSpPr>
        <p:spPr bwMode="auto">
          <a:xfrm>
            <a:off x="3131840" y="5589240"/>
            <a:ext cx="576064" cy="576064"/>
          </a:xfrm>
          <a:prstGeom prst="rect">
            <a:avLst/>
          </a:prstGeom>
          <a:solidFill>
            <a:srgbClr val="0070C0"/>
          </a:solidFill>
          <a:ln w="19050">
            <a:noFill/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FTP</a:t>
            </a:r>
            <a:endParaRPr lang="en-US" sz="800" i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1"/>
                </a:solidFill>
                <a:latin typeface="Arial" charset="0"/>
              </a:rPr>
              <a:t>Plug-in</a:t>
            </a:r>
            <a:endParaRPr lang="en-US" sz="8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73" name="Picture 72" descr="Puzzle_white2.em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50212" y="5589240"/>
            <a:ext cx="157692" cy="192689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74" name="Rectangle 73"/>
          <p:cNvSpPr/>
          <p:nvPr/>
        </p:nvSpPr>
        <p:spPr bwMode="auto">
          <a:xfrm>
            <a:off x="3779912" y="5589240"/>
            <a:ext cx="576064" cy="576064"/>
          </a:xfrm>
          <a:prstGeom prst="rect">
            <a:avLst/>
          </a:prstGeom>
          <a:solidFill>
            <a:srgbClr val="0070C0"/>
          </a:solidFill>
          <a:ln w="19050">
            <a:noFill/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USB</a:t>
            </a:r>
            <a:endParaRPr lang="en-US" sz="800" i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1"/>
                </a:solidFill>
                <a:latin typeface="Arial" charset="0"/>
              </a:rPr>
              <a:t>Plug-in</a:t>
            </a:r>
            <a:endParaRPr lang="en-US" sz="8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75" name="Picture 74" descr="Puzzle_white2.em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98284" y="5589240"/>
            <a:ext cx="157692" cy="192689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77" name="Rectangle 76"/>
          <p:cNvSpPr/>
          <p:nvPr/>
        </p:nvSpPr>
        <p:spPr bwMode="auto">
          <a:xfrm>
            <a:off x="2483768" y="5589240"/>
            <a:ext cx="576064" cy="576064"/>
          </a:xfrm>
          <a:prstGeom prst="rect">
            <a:avLst/>
          </a:prstGeom>
          <a:solidFill>
            <a:srgbClr val="0070C0"/>
          </a:solidFill>
          <a:ln w="19050">
            <a:noFill/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EtherNet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/IP</a:t>
            </a:r>
            <a:endParaRPr lang="en-US" sz="800" i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1"/>
                </a:solidFill>
                <a:latin typeface="Arial" charset="0"/>
              </a:rPr>
              <a:t>Plug-in</a:t>
            </a:r>
            <a:endParaRPr lang="en-US" sz="8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78" name="Picture 77" descr="Puzzle_white2.em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02140" y="5589240"/>
            <a:ext cx="157692" cy="192689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44" name="TextBox 43"/>
          <p:cNvSpPr txBox="1"/>
          <p:nvPr/>
        </p:nvSpPr>
        <p:spPr>
          <a:xfrm>
            <a:off x="7020272" y="5445224"/>
            <a:ext cx="1728192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smtClean="0">
                <a:latin typeface="Calibri" pitchFamily="34" charset="0"/>
              </a:rPr>
              <a:t>Firmware Loader Plug-in</a:t>
            </a:r>
          </a:p>
          <a:p>
            <a:r>
              <a:rPr lang="en-US" sz="1000" dirty="0" smtClean="0">
                <a:latin typeface="Calibri Light" pitchFamily="34" charset="0"/>
              </a:rPr>
              <a:t>Contains:</a:t>
            </a:r>
          </a:p>
          <a:p>
            <a:r>
              <a:rPr lang="en-US" sz="1000" dirty="0" smtClean="0">
                <a:latin typeface="Calibri Light" pitchFamily="34" charset="0"/>
              </a:rPr>
              <a:t> - Loading mechanism </a:t>
            </a:r>
          </a:p>
          <a:p>
            <a:r>
              <a:rPr lang="en-US" sz="1000" dirty="0" smtClean="0">
                <a:latin typeface="Calibri Light" pitchFamily="34" charset="0"/>
              </a:rPr>
              <a:t>    (incl. its logic and behavior)</a:t>
            </a:r>
          </a:p>
          <a:p>
            <a:r>
              <a:rPr lang="en-US" sz="1000" dirty="0" smtClean="0">
                <a:latin typeface="Calibri Light" pitchFamily="34" charset="0"/>
              </a:rPr>
              <a:t> - Dedicated User Interface</a:t>
            </a:r>
            <a:endParaRPr lang="en-US" sz="1000" dirty="0">
              <a:latin typeface="Calibri Ligh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9" grpId="0" animBg="1"/>
      <p:bldP spid="21" grpId="0" animBg="1"/>
      <p:bldP spid="11" grpId="0" animBg="1"/>
      <p:bldP spid="22" grpId="0" animBg="1"/>
      <p:bldP spid="51" grpId="0" animBg="1"/>
      <p:bldP spid="53" grpId="0" animBg="1"/>
      <p:bldP spid="58" grpId="0"/>
      <p:bldP spid="62" grpId="0" animBg="1"/>
      <p:bldP spid="66" grpId="0" animBg="1"/>
      <p:bldP spid="68" grpId="0" animBg="1"/>
      <p:bldP spid="70" grpId="0" animBg="1"/>
      <p:bldP spid="72" grpId="0" animBg="1"/>
      <p:bldP spid="74" grpId="0" animBg="1"/>
      <p:bldP spid="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One FW Tool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What else is </a:t>
            </a:r>
            <a:r>
              <a:rPr lang="en-US" sz="2800" b="1" kern="0" dirty="0" smtClean="0">
                <a:latin typeface="Calibri" pitchFamily="34" charset="0"/>
              </a:rPr>
              <a:t>Possible</a:t>
            </a: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dirty="0" smtClean="0">
                <a:latin typeface="Calibri Light" pitchFamily="34" charset="0"/>
              </a:rPr>
              <a:t>The tool can provide further features as added value</a:t>
            </a:r>
            <a:endParaRPr lang="en-US" sz="1600" kern="0" dirty="0" smtClean="0">
              <a:solidFill>
                <a:schemeClr val="accent1"/>
              </a:solidFill>
              <a:latin typeface="Calibri Light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708920"/>
            <a:ext cx="2808312" cy="219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5148064" y="3212976"/>
            <a:ext cx="1800200" cy="12961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Server Functionality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2"/>
                </a:solidFill>
                <a:latin typeface="Calibri Light" pitchFamily="34" charset="0"/>
              </a:rPr>
              <a:t>Host  Web Service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2"/>
                </a:solidFill>
                <a:latin typeface="Calibri Light" pitchFamily="34" charset="0"/>
              </a:rPr>
              <a:t>Or ASP </a:t>
            </a:r>
            <a:r>
              <a:rPr lang="en-US" sz="1100" dirty="0" err="1" smtClean="0">
                <a:solidFill>
                  <a:schemeClr val="bg2"/>
                </a:solidFill>
                <a:latin typeface="Calibri Light" pitchFamily="34" charset="0"/>
              </a:rPr>
              <a:t>.Net</a:t>
            </a:r>
            <a:r>
              <a:rPr lang="en-US" sz="1100" dirty="0" smtClean="0">
                <a:solidFill>
                  <a:schemeClr val="bg2"/>
                </a:solidFill>
                <a:latin typeface="Calibri Light" pitchFamily="34" charset="0"/>
              </a:rPr>
              <a:t> Server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51720" y="3212976"/>
            <a:ext cx="1800200" cy="12961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Developer Area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2"/>
                </a:solidFill>
                <a:latin typeface="Calibri Light" pitchFamily="34" charset="0"/>
              </a:rPr>
              <a:t>Support creating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2"/>
                </a:solidFill>
                <a:latin typeface="Calibri Light" pitchFamily="34" charset="0"/>
              </a:rPr>
              <a:t>and publishing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2"/>
                </a:solidFill>
                <a:latin typeface="Calibri Light" pitchFamily="34" charset="0"/>
              </a:rPr>
              <a:t> firmware packages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5157192"/>
            <a:ext cx="1238790" cy="96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 bwMode="auto">
          <a:xfrm>
            <a:off x="6156176" y="5373216"/>
            <a:ext cx="1872208" cy="648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Client Functionality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2"/>
                </a:solidFill>
                <a:latin typeface="Calibri Light" pitchFamily="34" charset="0"/>
              </a:rPr>
              <a:t>Consume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2"/>
                </a:solidFill>
                <a:latin typeface="Calibri Light" pitchFamily="34" charset="0"/>
              </a:rPr>
              <a:t>Web Service</a:t>
            </a:r>
          </a:p>
        </p:txBody>
      </p:sp>
      <p:sp>
        <p:nvSpPr>
          <p:cNvPr id="14" name="Can 13"/>
          <p:cNvSpPr/>
          <p:nvPr/>
        </p:nvSpPr>
        <p:spPr bwMode="auto">
          <a:xfrm>
            <a:off x="6156176" y="3877952"/>
            <a:ext cx="432048" cy="504056"/>
          </a:xfrm>
          <a:prstGeom prst="can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endCxn id="14" idx="3"/>
          </p:cNvCxnSpPr>
          <p:nvPr/>
        </p:nvCxnSpPr>
        <p:spPr bwMode="auto">
          <a:xfrm rot="5400000" flipH="1" flipV="1">
            <a:off x="5876596" y="4877612"/>
            <a:ext cx="99120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0800000">
            <a:off x="6588224" y="4093976"/>
            <a:ext cx="72008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34818" name="Picture 2" descr="https://www.google.com/intl/de/chrome/assets/consumer/images/browser/mobile/mobile-chrome-her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3733936"/>
            <a:ext cx="1366174" cy="919200"/>
          </a:xfrm>
          <a:prstGeom prst="rect">
            <a:avLst/>
          </a:prstGeom>
          <a:noFill/>
        </p:spPr>
      </p:pic>
      <p:grpSp>
        <p:nvGrpSpPr>
          <p:cNvPr id="15" name="Group 29"/>
          <p:cNvGrpSpPr/>
          <p:nvPr/>
        </p:nvGrpSpPr>
        <p:grpSpPr>
          <a:xfrm>
            <a:off x="711188" y="3068960"/>
            <a:ext cx="504056" cy="792088"/>
            <a:chOff x="827584" y="3068960"/>
            <a:chExt cx="504056" cy="792088"/>
          </a:xfrm>
        </p:grpSpPr>
        <p:sp>
          <p:nvSpPr>
            <p:cNvPr id="17" name="Flowchart: Delay 16"/>
            <p:cNvSpPr/>
            <p:nvPr/>
          </p:nvSpPr>
          <p:spPr bwMode="auto">
            <a:xfrm rot="16200000">
              <a:off x="827584" y="3356992"/>
              <a:ext cx="504056" cy="504056"/>
            </a:xfrm>
            <a:prstGeom prst="flowChartDelay">
              <a:avLst/>
            </a:prstGeom>
            <a:ln w="28575">
              <a:solidFill>
                <a:srgbClr val="C02555"/>
              </a:solidFill>
              <a:prstDash val="solid"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de-DE" sz="1000" b="1" dirty="0" err="1" smtClean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899592" y="3068960"/>
              <a:ext cx="360040" cy="360040"/>
            </a:xfrm>
            <a:prstGeom prst="ellipse">
              <a:avLst/>
            </a:prstGeom>
            <a:ln w="28575">
              <a:solidFill>
                <a:srgbClr val="C02555"/>
              </a:solidFill>
              <a:prstDash val="solid"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67172" y="3861048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C02555"/>
                </a:solidFill>
              </a:rPr>
              <a:t>Developer</a:t>
            </a:r>
            <a:endParaRPr lang="de-DE" sz="1200" b="1" dirty="0">
              <a:solidFill>
                <a:srgbClr val="C02555"/>
              </a:solidFill>
            </a:endParaRPr>
          </a:p>
        </p:txBody>
      </p:sp>
      <p:sp>
        <p:nvSpPr>
          <p:cNvPr id="20" name="Folded Corner 19"/>
          <p:cNvSpPr/>
          <p:nvPr/>
        </p:nvSpPr>
        <p:spPr bwMode="auto">
          <a:xfrm>
            <a:off x="630796" y="4212704"/>
            <a:ext cx="576064" cy="504056"/>
          </a:xfrm>
          <a:prstGeom prst="foldedCorner">
            <a:avLst>
              <a:gd name="adj" fmla="val 17852"/>
            </a:avLst>
          </a:prstGeom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1" name="Folded Corner 20"/>
          <p:cNvSpPr/>
          <p:nvPr/>
        </p:nvSpPr>
        <p:spPr bwMode="auto">
          <a:xfrm>
            <a:off x="711188" y="4293096"/>
            <a:ext cx="576064" cy="504056"/>
          </a:xfrm>
          <a:prstGeom prst="foldedCorner">
            <a:avLst>
              <a:gd name="adj" fmla="val 17852"/>
            </a:avLst>
          </a:prstGeom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4" name="Folded Corner 23"/>
          <p:cNvSpPr/>
          <p:nvPr/>
        </p:nvSpPr>
        <p:spPr bwMode="auto">
          <a:xfrm>
            <a:off x="783196" y="4365104"/>
            <a:ext cx="576064" cy="504056"/>
          </a:xfrm>
          <a:prstGeom prst="foldedCorner">
            <a:avLst>
              <a:gd name="adj" fmla="val 17852"/>
            </a:avLst>
          </a:prstGeom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Firmware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b="1" dirty="0" smtClean="0">
                <a:solidFill>
                  <a:schemeClr val="tx1"/>
                </a:solidFill>
                <a:latin typeface="Arial" charset="0"/>
              </a:rPr>
              <a:t>Data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chemeClr val="bg2"/>
                </a:solidFill>
                <a:latin typeface="Arial" charset="0"/>
              </a:rPr>
              <a:t>Files</a:t>
            </a:r>
            <a:endParaRPr kumimoji="0" lang="en-US" sz="6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1575284" y="3645024"/>
            <a:ext cx="260412" cy="432048"/>
          </a:xfrm>
          <a:prstGeom prst="rightArrow">
            <a:avLst/>
          </a:prstGeom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1" name="Picture 30" descr="SE_pictogram_Tools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1880" y="3284984"/>
            <a:ext cx="288032" cy="298889"/>
          </a:xfrm>
          <a:prstGeom prst="rect">
            <a:avLst/>
          </a:prstGeom>
        </p:spPr>
      </p:pic>
      <p:pic>
        <p:nvPicPr>
          <p:cNvPr id="32" name="Picture 31" descr="SE_pictogram_integration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20072" y="3284984"/>
            <a:ext cx="288032" cy="259721"/>
          </a:xfrm>
          <a:prstGeom prst="rect">
            <a:avLst/>
          </a:prstGeom>
        </p:spPr>
      </p:pic>
      <p:pic>
        <p:nvPicPr>
          <p:cNvPr id="33" name="Picture 32" descr="SE_pictogram_integration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68344" y="5445224"/>
            <a:ext cx="288032" cy="259721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 bwMode="auto">
          <a:xfrm>
            <a:off x="2987824" y="4725144"/>
            <a:ext cx="2520280" cy="7920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Browsing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2"/>
                </a:solidFill>
                <a:latin typeface="Calibri Light" pitchFamily="34" charset="0"/>
              </a:rPr>
              <a:t>Browse through the repository of available firmware versions on global platform</a:t>
            </a:r>
          </a:p>
        </p:txBody>
      </p:sp>
      <p:pic>
        <p:nvPicPr>
          <p:cNvPr id="34" name="Picture 33" descr="SE_pictogram_Earth_Europe-Africa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48064" y="4797152"/>
            <a:ext cx="288373" cy="289058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 bwMode="auto">
          <a:xfrm>
            <a:off x="2987824" y="5805264"/>
            <a:ext cx="1080120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alibri" pitchFamily="34" charset="0"/>
              </a:rPr>
              <a:t>SESU</a:t>
            </a:r>
          </a:p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2"/>
                </a:solidFill>
                <a:latin typeface="Calibri Light" pitchFamily="34" charset="0"/>
              </a:rPr>
              <a:t>Global Platform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283968" y="5805264"/>
            <a:ext cx="1080120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alibri" pitchFamily="34" charset="0"/>
              </a:rPr>
              <a:t>=S= Web Site</a:t>
            </a:r>
          </a:p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2"/>
                </a:solidFill>
                <a:latin typeface="Calibri Light" pitchFamily="34" charset="0"/>
              </a:rPr>
              <a:t>Global Platform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rot="16200000" flipH="1">
            <a:off x="4658494" y="5646762"/>
            <a:ext cx="26064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6200000" flipH="1">
            <a:off x="3434358" y="5646762"/>
            <a:ext cx="26064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3" grpId="0" animBg="1"/>
      <p:bldP spid="14" grpId="0" animBg="1"/>
      <p:bldP spid="19" grpId="0"/>
      <p:bldP spid="20" grpId="0" animBg="1"/>
      <p:bldP spid="21" grpId="0" animBg="1"/>
      <p:bldP spid="24" grpId="0" animBg="1"/>
      <p:bldP spid="25" grpId="1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One FW Tool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What are the </a:t>
            </a:r>
            <a:r>
              <a:rPr lang="en-US" sz="2800" b="1" kern="0" dirty="0" smtClean="0">
                <a:latin typeface="Calibri" pitchFamily="34" charset="0"/>
              </a:rPr>
              <a:t>Benefits</a:t>
            </a:r>
            <a:r>
              <a:rPr lang="en-US" sz="2800" kern="0" dirty="0" smtClean="0">
                <a:latin typeface="Calibri" pitchFamily="34" charset="0"/>
              </a:rPr>
              <a:t> for our </a:t>
            </a:r>
            <a:r>
              <a:rPr lang="en-US" sz="2800" b="1" kern="0" dirty="0" smtClean="0">
                <a:latin typeface="Calibri" pitchFamily="34" charset="0"/>
              </a:rPr>
              <a:t>Customer</a:t>
            </a: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The tool will be the center of working with =S= firmware</a:t>
            </a:r>
            <a:endParaRPr lang="en-US" sz="1400" kern="0" dirty="0" smtClean="0">
              <a:solidFill>
                <a:schemeClr val="accent1"/>
              </a:solidFill>
              <a:latin typeface="Calibri Light" pitchFamily="34" charset="0"/>
            </a:endParaRP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95536" y="2708920"/>
            <a:ext cx="8352928" cy="3600400"/>
          </a:xfrm>
        </p:spPr>
        <p:txBody>
          <a:bodyPr/>
          <a:lstStyle/>
          <a:p>
            <a:pPr marL="180975" lvl="1">
              <a:buClr>
                <a:schemeClr val="accent1"/>
              </a:buClr>
              <a:buNone/>
            </a:pP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U</a:t>
            </a: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nique 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E</a:t>
            </a: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xperience</a:t>
            </a:r>
            <a:r>
              <a:rPr lang="en-US" sz="1600" dirty="0" smtClean="0">
                <a:latin typeface="Calibri Light" pitchFamily="34" charset="0"/>
              </a:rPr>
              <a:t>, one tool for all =S= devices </a:t>
            </a:r>
          </a:p>
          <a:p>
            <a:pPr marL="180975" lvl="1">
              <a:buClr>
                <a:schemeClr val="accent1"/>
              </a:buClr>
              <a:buNone/>
            </a:pPr>
            <a:r>
              <a:rPr lang="en-US" sz="1600" dirty="0" smtClean="0">
                <a:latin typeface="Calibri Light" pitchFamily="34" charset="0"/>
              </a:rPr>
              <a:t>		independent of a </a:t>
            </a: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new device </a:t>
            </a:r>
            <a:r>
              <a:rPr lang="en-US" sz="1600" dirty="0" smtClean="0">
                <a:latin typeface="Calibri Light" pitchFamily="34" charset="0"/>
              </a:rPr>
              <a:t>or  </a:t>
            </a: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legacy device</a:t>
            </a:r>
          </a:p>
          <a:p>
            <a:pPr marL="180975" lvl="1">
              <a:buClr>
                <a:schemeClr val="accent1"/>
              </a:buClr>
              <a:buNone/>
            </a:pPr>
            <a:endParaRPr lang="en-US" sz="1600" dirty="0" smtClean="0">
              <a:solidFill>
                <a:srgbClr val="00BDF2"/>
              </a:solidFill>
              <a:latin typeface="Calibri Light" pitchFamily="34" charset="0"/>
            </a:endParaRPr>
          </a:p>
          <a:p>
            <a:pPr marL="180975" lvl="1">
              <a:buClr>
                <a:schemeClr val="accent1"/>
              </a:buClr>
              <a:buNone/>
            </a:pP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C</a:t>
            </a: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omplete 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S</a:t>
            </a: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upport and 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A</a:t>
            </a: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ssistance</a:t>
            </a:r>
            <a:r>
              <a:rPr lang="en-US" sz="1600" dirty="0" smtClean="0">
                <a:latin typeface="Calibri Light" pitchFamily="34" charset="0"/>
              </a:rPr>
              <a:t>, through the complete life cycle of the firmware from </a:t>
            </a:r>
          </a:p>
          <a:p>
            <a:pPr marL="180975" lvl="1">
              <a:buClr>
                <a:schemeClr val="accent1"/>
              </a:buClr>
              <a:buNone/>
            </a:pPr>
            <a:r>
              <a:rPr lang="en-US" sz="1600" dirty="0" smtClean="0">
                <a:latin typeface="Calibri Light" pitchFamily="34" charset="0"/>
              </a:rPr>
              <a:t>		</a:t>
            </a: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Receiving</a:t>
            </a:r>
            <a:r>
              <a:rPr lang="en-US" sz="1600" dirty="0" smtClean="0">
                <a:latin typeface="Calibri Light" pitchFamily="34" charset="0"/>
              </a:rPr>
              <a:t> the firmware from =S=, </a:t>
            </a:r>
          </a:p>
          <a:p>
            <a:pPr marL="180975" lvl="1">
              <a:buClr>
                <a:schemeClr val="accent1"/>
              </a:buClr>
              <a:buNone/>
            </a:pPr>
            <a:r>
              <a:rPr lang="en-US" sz="1600" dirty="0" smtClean="0">
                <a:latin typeface="Calibri Light" pitchFamily="34" charset="0"/>
              </a:rPr>
              <a:t>		</a:t>
            </a: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Managing</a:t>
            </a:r>
            <a:r>
              <a:rPr lang="en-US" sz="1600" dirty="0" smtClean="0">
                <a:latin typeface="Calibri Light" pitchFamily="34" charset="0"/>
              </a:rPr>
              <a:t> the firmware downloads,</a:t>
            </a:r>
          </a:p>
          <a:p>
            <a:pPr marL="180975" lvl="1">
              <a:buClr>
                <a:schemeClr val="accent1"/>
              </a:buClr>
              <a:buNone/>
            </a:pPr>
            <a:r>
              <a:rPr lang="en-US" sz="1600" dirty="0" smtClean="0">
                <a:latin typeface="Calibri Light" pitchFamily="34" charset="0"/>
              </a:rPr>
              <a:t>		</a:t>
            </a: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Loading</a:t>
            </a:r>
            <a:r>
              <a:rPr lang="en-US" sz="1600" dirty="0" smtClean="0">
                <a:latin typeface="Calibri Light" pitchFamily="34" charset="0"/>
              </a:rPr>
              <a:t> the firmware to a device</a:t>
            </a:r>
            <a:endParaRPr lang="en-US" sz="160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180975" lvl="1">
              <a:buClr>
                <a:schemeClr val="accent1"/>
              </a:buClr>
              <a:buNone/>
            </a:pPr>
            <a:endParaRPr lang="en-US" sz="160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180975" lvl="1">
              <a:buClr>
                <a:schemeClr val="accent1"/>
              </a:buClr>
              <a:buNone/>
            </a:pPr>
            <a:endParaRPr lang="en-US" sz="160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541337" lvl="2">
              <a:buClr>
                <a:schemeClr val="accent1"/>
              </a:buClr>
              <a:buNone/>
            </a:pPr>
            <a:endParaRPr lang="en-US" sz="1200" dirty="0" smtClean="0">
              <a:latin typeface="Calibri" pitchFamily="34" charset="0"/>
            </a:endParaRPr>
          </a:p>
          <a:p>
            <a:pPr marL="541337" lvl="2">
              <a:buClr>
                <a:schemeClr val="accent1"/>
              </a:buClr>
              <a:buNone/>
            </a:pPr>
            <a:endParaRPr lang="en-US" sz="160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One FW Tool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What will be possible in </a:t>
            </a:r>
            <a:r>
              <a:rPr lang="en-US" sz="2800" b="1" kern="0" dirty="0" smtClean="0">
                <a:latin typeface="Calibri" pitchFamily="34" charset="0"/>
              </a:rPr>
              <a:t>Future</a:t>
            </a: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The tool can be extended outside of the firmware scope</a:t>
            </a:r>
            <a:endParaRPr lang="en-US" sz="1400" kern="0" dirty="0" smtClean="0">
              <a:solidFill>
                <a:schemeClr val="accent1"/>
              </a:solidFill>
              <a:latin typeface="Calibri Light" pitchFamily="34" charset="0"/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395536" y="2708920"/>
            <a:ext cx="8352928" cy="3600400"/>
          </a:xfrm>
        </p:spPr>
        <p:txBody>
          <a:bodyPr/>
          <a:lstStyle/>
          <a:p>
            <a:pPr marL="180975" lvl="1">
              <a:buClr>
                <a:schemeClr val="accent1"/>
              </a:buClr>
              <a:buNone/>
            </a:pP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N</a:t>
            </a: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ot 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L</a:t>
            </a: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imited to 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F</a:t>
            </a: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irmware</a:t>
            </a:r>
            <a:r>
              <a:rPr lang="en-US" sz="1600" dirty="0" smtClean="0">
                <a:latin typeface="Calibri Light" pitchFamily="34" charset="0"/>
              </a:rPr>
              <a:t>, based on the flexibility of the </a:t>
            </a: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new service </a:t>
            </a:r>
            <a:r>
              <a:rPr lang="en-US" sz="1600" dirty="0" smtClean="0">
                <a:latin typeface="Calibri Light" pitchFamily="34" charset="0"/>
              </a:rPr>
              <a:t>and </a:t>
            </a: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package definition</a:t>
            </a:r>
            <a:r>
              <a:rPr lang="en-US" sz="1600" dirty="0" smtClean="0">
                <a:latin typeface="Calibri Light" pitchFamily="34" charset="0"/>
              </a:rPr>
              <a:t>.</a:t>
            </a:r>
          </a:p>
          <a:p>
            <a:pPr marL="180975" lvl="1">
              <a:buClr>
                <a:schemeClr val="accent1"/>
              </a:buClr>
              <a:buNone/>
            </a:pPr>
            <a:r>
              <a:rPr lang="en-US" sz="1600" dirty="0" smtClean="0">
                <a:latin typeface="Calibri Light" pitchFamily="34" charset="0"/>
              </a:rPr>
              <a:t>		The tool can also be used for:</a:t>
            </a:r>
            <a:endParaRPr lang="en-US" sz="1600" dirty="0" smtClean="0">
              <a:solidFill>
                <a:srgbClr val="00BDF2"/>
              </a:solidFill>
              <a:latin typeface="Calibri Light" pitchFamily="34" charset="0"/>
              <a:sym typeface="Wingdings 3"/>
            </a:endParaRPr>
          </a:p>
          <a:p>
            <a:pPr marL="180975" lvl="1">
              <a:buClr>
                <a:schemeClr val="accent1"/>
              </a:buClr>
              <a:buNone/>
            </a:pPr>
            <a:r>
              <a:rPr lang="en-US" sz="1600" dirty="0" smtClean="0">
                <a:latin typeface="Calibri Light" pitchFamily="34" charset="0"/>
                <a:sym typeface="Wingdings 3"/>
              </a:rPr>
              <a:t> 			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  <a:sym typeface="Wingdings 3"/>
              </a:rPr>
              <a:t>L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oading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Applications</a:t>
            </a:r>
          </a:p>
          <a:p>
            <a:pPr marL="180975" lvl="1">
              <a:buClr>
                <a:schemeClr val="accent1"/>
              </a:buClr>
              <a:buNone/>
            </a:pPr>
            <a:r>
              <a:rPr lang="en-US" sz="1600" dirty="0" smtClean="0">
                <a:latin typeface="Calibri Light" pitchFamily="34" charset="0"/>
              </a:rPr>
              <a:t>			</a:t>
            </a:r>
            <a:r>
              <a:rPr lang="en-US" sz="1600" dirty="0" smtClean="0">
                <a:latin typeface="Calibri Light" pitchFamily="34" charset="0"/>
                <a:sym typeface="Wingdings 3"/>
              </a:rPr>
              <a:t>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  <a:sym typeface="Wingdings 3"/>
              </a:rPr>
              <a:t>Loading Devices Configurations</a:t>
            </a:r>
          </a:p>
          <a:p>
            <a:pPr marL="180975" lvl="1">
              <a:buClr>
                <a:schemeClr val="accent1"/>
              </a:buClr>
              <a:buNone/>
            </a:pPr>
            <a:endParaRPr lang="en-US" sz="160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180975" lvl="1">
              <a:buClr>
                <a:schemeClr val="accent1"/>
              </a:buClr>
              <a:buNone/>
            </a:pP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H</a:t>
            </a: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andle all kind of 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D</a:t>
            </a: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evice related 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D</a:t>
            </a: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ata</a:t>
            </a:r>
            <a:r>
              <a:rPr lang="en-US" sz="1600" dirty="0" smtClean="0">
                <a:latin typeface="Calibri Light" pitchFamily="34" charset="0"/>
              </a:rPr>
              <a:t>, with the help of the </a:t>
            </a: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repository concept </a:t>
            </a:r>
            <a:r>
              <a:rPr lang="en-US" sz="1600" dirty="0" smtClean="0">
                <a:latin typeface="Calibri Light" pitchFamily="34" charset="0"/>
              </a:rPr>
              <a:t>it is possible to 		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manage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all device relevant information</a:t>
            </a:r>
            <a:r>
              <a:rPr lang="en-US" sz="1600" dirty="0" smtClean="0">
                <a:latin typeface="Calibri Light" pitchFamily="34" charset="0"/>
              </a:rPr>
              <a:t>, data and files</a:t>
            </a:r>
          </a:p>
          <a:p>
            <a:pPr marL="180975" lvl="1">
              <a:buClr>
                <a:schemeClr val="accent1"/>
              </a:buClr>
              <a:buNone/>
            </a:pPr>
            <a:endParaRPr lang="en-US" sz="1600" dirty="0" smtClean="0">
              <a:latin typeface="Calibri Light" pitchFamily="34" charset="0"/>
            </a:endParaRPr>
          </a:p>
          <a:p>
            <a:pPr marL="180975" lvl="1">
              <a:buClr>
                <a:schemeClr val="accent1"/>
              </a:buClr>
              <a:buNone/>
            </a:pP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E</a:t>
            </a: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xtensibility</a:t>
            </a:r>
            <a:r>
              <a:rPr lang="en-US" sz="1600" dirty="0" smtClean="0">
                <a:latin typeface="Calibri Light" pitchFamily="34" charset="0"/>
              </a:rPr>
              <a:t>, through the </a:t>
            </a: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modular approach </a:t>
            </a:r>
            <a:r>
              <a:rPr lang="en-US" sz="1600" dirty="0" smtClean="0">
                <a:latin typeface="Calibri Light" pitchFamily="34" charset="0"/>
              </a:rPr>
              <a:t>the tool can be extended by new communication and firmware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loader</a:t>
            </a:r>
            <a:r>
              <a:rPr lang="en-US" sz="1600" dirty="0" smtClean="0">
                <a:latin typeface="Calibri Light" pitchFamily="34" charset="0"/>
              </a:rPr>
              <a:t> (also legacy)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plug-ins</a:t>
            </a:r>
            <a:r>
              <a:rPr lang="en-US" sz="1600" dirty="0" smtClean="0">
                <a:latin typeface="Calibri Light" pitchFamily="34" charset="0"/>
              </a:rPr>
              <a:t> or other functionalities.</a:t>
            </a:r>
          </a:p>
          <a:p>
            <a:pPr marL="180975" lvl="1">
              <a:buClr>
                <a:schemeClr val="accent1"/>
              </a:buClr>
              <a:buNone/>
            </a:pPr>
            <a:endParaRPr lang="en-US" sz="1600" dirty="0" smtClean="0">
              <a:latin typeface="Calibri Light" pitchFamily="34" charset="0"/>
            </a:endParaRPr>
          </a:p>
          <a:p>
            <a:pPr marL="180975" lvl="1">
              <a:buClr>
                <a:schemeClr val="accent1"/>
              </a:buClr>
              <a:buNone/>
            </a:pPr>
            <a:endParaRPr lang="en-US" sz="1600" dirty="0" smtClean="0">
              <a:solidFill>
                <a:schemeClr val="accent1"/>
              </a:solidFill>
              <a:latin typeface="Calibri Light" pitchFamily="34" charset="0"/>
            </a:endParaRPr>
          </a:p>
          <a:p>
            <a:pPr marL="180975" lvl="1">
              <a:buClr>
                <a:schemeClr val="accent1"/>
              </a:buClr>
              <a:buNone/>
            </a:pPr>
            <a:endParaRPr lang="en-US" sz="160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180975" lvl="1">
              <a:buClr>
                <a:schemeClr val="accent1"/>
              </a:buClr>
              <a:buNone/>
            </a:pPr>
            <a:endParaRPr lang="en-US" sz="160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541337" lvl="2">
              <a:buClr>
                <a:schemeClr val="accent1"/>
              </a:buClr>
              <a:buNone/>
            </a:pPr>
            <a:endParaRPr lang="en-US" sz="1200" dirty="0" smtClean="0">
              <a:latin typeface="Calibri" pitchFamily="34" charset="0"/>
            </a:endParaRPr>
          </a:p>
          <a:p>
            <a:pPr marL="541337" lvl="2">
              <a:buClr>
                <a:schemeClr val="accent1"/>
              </a:buClr>
              <a:buNone/>
            </a:pPr>
            <a:endParaRPr lang="en-US" sz="160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solidFill>
            <a:srgbClr val="C02555"/>
          </a:solidFill>
          <a:prstDash val="sysDash"/>
          <a:headEnd type="none" w="sm" len="sm"/>
          <a:tailEnd type="none" w="sm" len="sm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309</Words>
  <Application>Microsoft Office PowerPoint</Application>
  <PresentationFormat>On-screen Show (4:3)</PresentationFormat>
  <Paragraphs>149</Paragraphs>
  <Slides>6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SE08_EN</vt:lpstr>
      <vt:lpstr>One FW Tool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 Planning</dc:title>
  <dc:creator>mharnisc</dc:creator>
  <cp:lastModifiedBy>Michael</cp:lastModifiedBy>
  <cp:revision>1496</cp:revision>
  <dcterms:created xsi:type="dcterms:W3CDTF">2012-03-05T12:03:18Z</dcterms:created>
  <dcterms:modified xsi:type="dcterms:W3CDTF">2014-03-05T09:49:40Z</dcterms:modified>
</cp:coreProperties>
</file>