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509" r:id="rId3"/>
    <p:sldId id="544" r:id="rId4"/>
    <p:sldId id="552" r:id="rId5"/>
    <p:sldId id="554" r:id="rId6"/>
    <p:sldId id="555" r:id="rId7"/>
    <p:sldId id="557" r:id="rId8"/>
    <p:sldId id="556" r:id="rId9"/>
    <p:sldId id="562" r:id="rId10"/>
    <p:sldId id="560" r:id="rId11"/>
    <p:sldId id="561" r:id="rId1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623"/>
    <a:srgbClr val="C02555"/>
    <a:srgbClr val="009C3E"/>
    <a:srgbClr val="00BDF2"/>
    <a:srgbClr val="00A651"/>
    <a:srgbClr val="98CB4F"/>
    <a:srgbClr val="FCEEF2"/>
    <a:srgbClr val="F6CEDA"/>
    <a:srgbClr val="E7EFE8"/>
    <a:srgbClr val="EDF3E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 autoAdjust="0"/>
    <p:restoredTop sz="95568" autoAdjust="0"/>
  </p:normalViewPr>
  <p:slideViewPr>
    <p:cSldViewPr>
      <p:cViewPr>
        <p:scale>
          <a:sx n="120" d="100"/>
          <a:sy n="120" d="100"/>
        </p:scale>
        <p:origin x="-15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61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BA78B028-CCD5-4149-AECA-D68EA73C8A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Cliquez pour modifier les styles du texte du masque</a:t>
            </a:r>
          </a:p>
          <a:p>
            <a:pPr lvl="1"/>
            <a:r>
              <a:rPr lang="en-GB" noProof="0" smtClean="0"/>
              <a:t>Deuxième niveau</a:t>
            </a:r>
          </a:p>
          <a:p>
            <a:pPr lvl="2"/>
            <a:r>
              <a:rPr lang="en-GB" noProof="0" smtClean="0"/>
              <a:t>Troisième niveau</a:t>
            </a:r>
          </a:p>
          <a:p>
            <a:pPr lvl="3"/>
            <a:r>
              <a:rPr lang="en-GB" noProof="0" smtClean="0"/>
              <a:t>Quatrième niveau</a:t>
            </a:r>
          </a:p>
          <a:p>
            <a:pPr lvl="4"/>
            <a:r>
              <a:rPr lang="en-GB" noProof="0" smtClean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11B0F1AC-D378-4434-9038-BF40866990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6B74C-6634-4DC4-9E09-02E5DA6C49BC}" type="slidenum">
              <a:rPr lang="en-GB" smtClean="0"/>
              <a:pPr>
                <a:defRPr/>
              </a:pPr>
              <a:t>1</a:t>
            </a:fld>
            <a:endParaRPr lang="en-GB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0F1AC-D378-4434-9038-BF40866990B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überschrift">
    <p:bg>
      <p:bgPr>
        <a:solidFill>
          <a:srgbClr val="00B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Abschnittsüberschrift">
    <p:bg>
      <p:bgPr>
        <a:solidFill>
          <a:srgbClr val="00B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3501008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869160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Abschnittsüberschrift">
    <p:bg>
      <p:bgPr>
        <a:solidFill>
          <a:srgbClr val="FD86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3501008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869160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Abschnittsüberschrift">
    <p:bg>
      <p:bgPr>
        <a:solidFill>
          <a:srgbClr val="C0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3501008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869160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661988" eaLnBrk="0" hangingPunct="0">
              <a:defRPr/>
            </a:pPr>
            <a:r>
              <a:rPr lang="en-GB" sz="800" dirty="0">
                <a:solidFill>
                  <a:schemeClr val="bg1">
                    <a:lumMod val="65000"/>
                  </a:schemeClr>
                </a:solidFill>
                <a:cs typeface="+mn-cs"/>
              </a:rPr>
              <a:t>Schneider Electric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661988" eaLnBrk="0" hangingPunct="0">
              <a:defRPr/>
            </a:pPr>
            <a:fld id="{D96BA5E5-D642-4DE1-A4E6-F07138F88C8F}" type="slidenum">
              <a:rPr lang="fr-FR" sz="800">
                <a:cs typeface="+mn-cs"/>
              </a:rPr>
              <a:pPr defTabSz="661988" eaLnBrk="0" hangingPunct="0">
                <a:defRPr/>
              </a:pPr>
              <a:t>‹#›</a:t>
            </a:fld>
            <a:endParaRPr lang="fr-FR" sz="800" dirty="0"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First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325563" y="6577013"/>
            <a:ext cx="194925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defTabSz="661988" eaLnBrk="0" hangingPunct="0">
              <a:defRPr/>
            </a:pPr>
            <a:r>
              <a:rPr lang="en-GB" sz="800" dirty="0">
                <a:solidFill>
                  <a:schemeClr val="bg1">
                    <a:lumMod val="65000"/>
                  </a:schemeClr>
                </a:solidFill>
                <a:cs typeface="+mn-cs"/>
              </a:rPr>
              <a:t>– </a:t>
            </a:r>
            <a:r>
              <a:rPr lang="en-GB" sz="800" dirty="0" smtClean="0">
                <a:solidFill>
                  <a:schemeClr val="bg1">
                    <a:lumMod val="65000"/>
                  </a:schemeClr>
                </a:solidFill>
                <a:cs typeface="+mn-cs"/>
              </a:rPr>
              <a:t>Industry Business – </a:t>
            </a:r>
            <a:r>
              <a:rPr lang="en-US" sz="800" kern="12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+mn-ea"/>
                <a:cs typeface="+mn-cs"/>
              </a:rPr>
              <a:t>System</a:t>
            </a:r>
            <a:r>
              <a:rPr lang="en-US" sz="800" dirty="0" smtClean="0">
                <a:solidFill>
                  <a:schemeClr val="bg2"/>
                </a:solidFill>
              </a:rPr>
              <a:t> </a:t>
            </a:r>
            <a:r>
              <a:rPr lang="en-US" sz="800" kern="12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+mn-ea"/>
                <a:cs typeface="+mn-cs"/>
              </a:rPr>
              <a:t>Consistency</a:t>
            </a:r>
            <a:endParaRPr lang="en-GB" sz="800" kern="1200" dirty="0">
              <a:solidFill>
                <a:schemeClr val="bg1">
                  <a:lumMod val="65000"/>
                </a:schemeClr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58" r:id="rId2"/>
    <p:sldLayoutId id="2147483859" r:id="rId3"/>
    <p:sldLayoutId id="2147483869" r:id="rId4"/>
    <p:sldLayoutId id="2147483870" r:id="rId5"/>
    <p:sldLayoutId id="2147483871" r:id="rId6"/>
    <p:sldLayoutId id="2147483872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●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●"/>
        <a:defRPr>
          <a:solidFill>
            <a:schemeClr val="bg2"/>
          </a:solidFill>
          <a:latin typeface="+mn-lt"/>
        </a:defRPr>
      </a:lvl2pPr>
      <a:lvl3pPr marL="901700" indent="-841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●"/>
        <a:defRPr>
          <a:solidFill>
            <a:schemeClr val="bg2"/>
          </a:solidFill>
          <a:latin typeface="+mn-lt"/>
        </a:defRPr>
      </a:lvl3pPr>
      <a:lvl4pPr marL="17510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5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620688"/>
            <a:ext cx="8280400" cy="1512167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Packages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5013176"/>
            <a:ext cx="4968875" cy="1584176"/>
          </a:xfrm>
        </p:spPr>
        <p:txBody>
          <a:bodyPr/>
          <a:lstStyle/>
          <a:p>
            <a:pPr eaLnBrk="1" hangingPunct="1"/>
            <a:r>
              <a:rPr lang="en-US" sz="1800" dirty="0" smtClean="0"/>
              <a:t>FW Update and Download</a:t>
            </a:r>
          </a:p>
          <a:p>
            <a:pPr eaLnBrk="1" hangingPunct="1"/>
            <a:r>
              <a:rPr lang="en-US" sz="1800" i="1" dirty="0" smtClean="0"/>
              <a:t>February 2014</a:t>
            </a:r>
          </a:p>
          <a:p>
            <a:pPr eaLnBrk="1" hangingPunct="1"/>
            <a:endParaRPr lang="en-US" sz="1200" i="1" dirty="0" smtClean="0"/>
          </a:p>
          <a:p>
            <a:pPr eaLnBrk="1" hangingPunct="1"/>
            <a:r>
              <a:rPr lang="en-US" sz="1200" i="1" dirty="0" err="1" smtClean="0"/>
              <a:t>Herwig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Jahn</a:t>
            </a:r>
            <a:endParaRPr lang="en-US" sz="1200" i="1" dirty="0" smtClean="0"/>
          </a:p>
          <a:p>
            <a:pPr eaLnBrk="1" hangingPunct="1"/>
            <a:r>
              <a:rPr lang="en-US" sz="1200" i="1" dirty="0" smtClean="0"/>
              <a:t>Roland </a:t>
            </a:r>
            <a:r>
              <a:rPr lang="en-US" sz="1200" i="1" smtClean="0"/>
              <a:t>Stumpf</a:t>
            </a:r>
            <a:endParaRPr lang="en-US" sz="1200" i="1" dirty="0" smtClean="0"/>
          </a:p>
          <a:p>
            <a:pPr eaLnBrk="1" hangingPunct="1"/>
            <a:r>
              <a:rPr lang="en-US" sz="1200" i="1" dirty="0" smtClean="0"/>
              <a:t>Michael Harnischfeger</a:t>
            </a:r>
          </a:p>
          <a:p>
            <a:pPr eaLnBrk="1" hangingPunct="1"/>
            <a:endParaRPr lang="en-US" sz="1600" dirty="0" smtClean="0"/>
          </a:p>
        </p:txBody>
      </p:sp>
      <p:pic>
        <p:nvPicPr>
          <p:cNvPr id="6" name="Picture 5" descr="Packaging_white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1916832"/>
            <a:ext cx="3712621" cy="2887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Packages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How is the </a:t>
            </a:r>
            <a:r>
              <a:rPr lang="en-US" sz="2800" b="1" kern="0" dirty="0" smtClean="0">
                <a:latin typeface="Calibri" pitchFamily="34" charset="0"/>
              </a:rPr>
              <a:t>Package Frame </a:t>
            </a:r>
            <a:r>
              <a:rPr lang="en-US" sz="2800" kern="0" dirty="0" smtClean="0">
                <a:latin typeface="Calibri" pitchFamily="34" charset="0"/>
              </a:rPr>
              <a:t>defined</a:t>
            </a:r>
            <a:endParaRPr lang="en-US" sz="2800" b="1" kern="0" dirty="0" smtClean="0">
              <a:latin typeface="Calibri" pitchFamily="34" charset="0"/>
            </a:endParaRP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There are some rules to follow for creating a package frame.</a:t>
            </a:r>
          </a:p>
          <a:p>
            <a:pPr eaLnBrk="0" hangingPunct="0"/>
            <a:endParaRPr lang="en-US" sz="1600" kern="0" dirty="0" smtClean="0">
              <a:solidFill>
                <a:schemeClr val="accent1"/>
              </a:solidFill>
              <a:latin typeface="Calibri Light" pitchFamily="34" charset="0"/>
            </a:endParaRPr>
          </a:p>
          <a:p>
            <a:pPr eaLnBrk="0" hangingPunct="0"/>
            <a:endParaRPr lang="en-US" sz="1600" kern="0" dirty="0" smtClean="0">
              <a:solidFill>
                <a:schemeClr val="accent1"/>
              </a:solidFill>
              <a:latin typeface="Calibri Light" pitchFamily="34" charset="0"/>
            </a:endParaRPr>
          </a:p>
          <a:p>
            <a:pPr eaLnBrk="0" hangingPunct="0"/>
            <a:endParaRPr lang="en-US" sz="14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96136" y="4293096"/>
            <a:ext cx="1224136" cy="1656184"/>
          </a:xfrm>
          <a:prstGeom prst="rect">
            <a:avLst/>
          </a:prstGeom>
          <a:solidFill>
            <a:srgbClr val="FD8623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</a:rPr>
              <a:t>Customer Package </a:t>
            </a:r>
          </a:p>
          <a:p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•"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79712" y="4293096"/>
            <a:ext cx="1224136" cy="1656184"/>
          </a:xfrm>
          <a:prstGeom prst="rect">
            <a:avLst/>
          </a:prstGeom>
          <a:solidFill>
            <a:srgbClr val="00A65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=S=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Package </a:t>
            </a:r>
            <a:endParaRPr lang="en-US" sz="1100" b="1" dirty="0" smtClean="0">
              <a:solidFill>
                <a:schemeClr val="bg1"/>
              </a:solidFill>
            </a:endParaRPr>
          </a:p>
          <a:p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•"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Folded Corner 10"/>
          <p:cNvSpPr/>
          <p:nvPr/>
        </p:nvSpPr>
        <p:spPr bwMode="auto">
          <a:xfrm>
            <a:off x="6084168" y="5301208"/>
            <a:ext cx="567680" cy="432048"/>
          </a:xfrm>
          <a:prstGeom prst="foldedCorner">
            <a:avLst>
              <a:gd name="adj" fmla="val 33872"/>
            </a:avLst>
          </a:prstGeom>
          <a:solidFill>
            <a:srgbClr val="00A65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i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67744" y="4797152"/>
            <a:ext cx="6480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A651"/>
                </a:solidFill>
                <a:effectLst/>
                <a:latin typeface="Arial" charset="0"/>
              </a:rPr>
              <a:t>Package</a:t>
            </a:r>
            <a:r>
              <a:rPr kumimoji="0" lang="en-US" sz="800" b="1" i="0" u="none" strike="noStrike" cap="none" normalizeH="0" dirty="0" smtClean="0">
                <a:ln>
                  <a:noFill/>
                </a:ln>
                <a:solidFill>
                  <a:srgbClr val="00A651"/>
                </a:solidFill>
                <a:effectLst/>
                <a:latin typeface="Arial" charset="0"/>
              </a:rPr>
              <a:t> Metadata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rgbClr val="00A65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084168" y="4797152"/>
            <a:ext cx="6480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FD8623"/>
                </a:solidFill>
                <a:effectLst/>
                <a:latin typeface="Arial" charset="0"/>
              </a:rPr>
              <a:t>Package</a:t>
            </a:r>
            <a:r>
              <a:rPr kumimoji="0" lang="en-US" sz="800" b="1" i="0" u="none" strike="noStrike" cap="none" normalizeH="0" dirty="0" smtClean="0">
                <a:ln>
                  <a:noFill/>
                </a:ln>
                <a:solidFill>
                  <a:srgbClr val="FD8623"/>
                </a:solidFill>
                <a:effectLst/>
                <a:latin typeface="Arial" charset="0"/>
              </a:rPr>
              <a:t> Metadata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rgbClr val="FD8623"/>
              </a:solidFill>
              <a:effectLst/>
              <a:latin typeface="Arial" charset="0"/>
            </a:endParaRPr>
          </a:p>
        </p:txBody>
      </p:sp>
      <p:sp>
        <p:nvSpPr>
          <p:cNvPr id="14" name="Folded Corner 13"/>
          <p:cNvSpPr/>
          <p:nvPr/>
        </p:nvSpPr>
        <p:spPr bwMode="auto">
          <a:xfrm>
            <a:off x="6156176" y="5373216"/>
            <a:ext cx="567680" cy="432048"/>
          </a:xfrm>
          <a:prstGeom prst="foldedCorner">
            <a:avLst>
              <a:gd name="adj" fmla="val 33872"/>
            </a:avLst>
          </a:prstGeom>
          <a:solidFill>
            <a:srgbClr val="00A65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i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Folded Corner 14"/>
          <p:cNvSpPr/>
          <p:nvPr/>
        </p:nvSpPr>
        <p:spPr bwMode="auto">
          <a:xfrm>
            <a:off x="6228184" y="5445224"/>
            <a:ext cx="567680" cy="432048"/>
          </a:xfrm>
          <a:prstGeom prst="foldedCorner">
            <a:avLst>
              <a:gd name="adj" fmla="val 33872"/>
            </a:avLst>
          </a:prstGeom>
          <a:solidFill>
            <a:srgbClr val="00A65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=S=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Package</a:t>
            </a:r>
          </a:p>
        </p:txBody>
      </p:sp>
      <p:sp>
        <p:nvSpPr>
          <p:cNvPr id="16" name="Folded Corner 15"/>
          <p:cNvSpPr/>
          <p:nvPr/>
        </p:nvSpPr>
        <p:spPr bwMode="auto">
          <a:xfrm>
            <a:off x="2267744" y="5301208"/>
            <a:ext cx="567680" cy="432048"/>
          </a:xfrm>
          <a:prstGeom prst="foldedCorner">
            <a:avLst>
              <a:gd name="adj" fmla="val 33872"/>
            </a:avLst>
          </a:prstGeom>
          <a:solidFill>
            <a:srgbClr val="00BDF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i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" name="Folded Corner 16"/>
          <p:cNvSpPr/>
          <p:nvPr/>
        </p:nvSpPr>
        <p:spPr bwMode="auto">
          <a:xfrm>
            <a:off x="2339752" y="5373216"/>
            <a:ext cx="567680" cy="432048"/>
          </a:xfrm>
          <a:prstGeom prst="foldedCorner">
            <a:avLst>
              <a:gd name="adj" fmla="val 33872"/>
            </a:avLst>
          </a:prstGeom>
          <a:solidFill>
            <a:srgbClr val="00BDF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i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8" name="Folded Corner 17"/>
          <p:cNvSpPr/>
          <p:nvPr/>
        </p:nvSpPr>
        <p:spPr bwMode="auto">
          <a:xfrm>
            <a:off x="2411760" y="5445224"/>
            <a:ext cx="567680" cy="432048"/>
          </a:xfrm>
          <a:prstGeom prst="foldedCorner">
            <a:avLst>
              <a:gd name="adj" fmla="val 33872"/>
            </a:avLst>
          </a:prstGeom>
          <a:solidFill>
            <a:srgbClr val="00BDF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Firmware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Files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3563888" y="4653136"/>
            <a:ext cx="18722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2555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3707904" y="4869160"/>
            <a:ext cx="165618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C02555"/>
                </a:solidFill>
                <a:latin typeface="Calibri" pitchFamily="34" charset="0"/>
              </a:rPr>
              <a:t>Metadata File Name is fixed</a:t>
            </a:r>
            <a:endParaRPr lang="en-US" sz="400" i="1" dirty="0" smtClean="0">
              <a:solidFill>
                <a:srgbClr val="C02555"/>
              </a:solidFill>
              <a:latin typeface="Calibri" pitchFamily="34" charset="0"/>
            </a:endParaRPr>
          </a:p>
          <a:p>
            <a:pPr algn="ctr"/>
            <a:r>
              <a:rPr lang="en-US" sz="1000" i="1" dirty="0" smtClean="0">
                <a:latin typeface="Calibri Light" pitchFamily="34" charset="0"/>
              </a:rPr>
              <a:t>“PackageMetadata.xml”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63888" y="5400218"/>
            <a:ext cx="936104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b="1" dirty="0" smtClean="0">
                <a:solidFill>
                  <a:srgbClr val="C02555"/>
                </a:solidFill>
                <a:latin typeface="Calibri" pitchFamily="34" charset="0"/>
              </a:rPr>
              <a:t>Can be any File</a:t>
            </a:r>
            <a:endParaRPr lang="en-US" sz="1000" i="1" dirty="0" smtClean="0">
              <a:solidFill>
                <a:srgbClr val="C02555"/>
              </a:solidFill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en-US" sz="1000" i="1" dirty="0" smtClean="0">
                <a:latin typeface="Calibri" pitchFamily="34" charset="0"/>
              </a:rPr>
              <a:t> Binary files</a:t>
            </a:r>
          </a:p>
          <a:p>
            <a:pPr>
              <a:buFontTx/>
              <a:buChar char="-"/>
            </a:pPr>
            <a:r>
              <a:rPr lang="en-US" sz="1000" i="1" dirty="0" smtClean="0">
                <a:latin typeface="Calibri" pitchFamily="34" charset="0"/>
              </a:rPr>
              <a:t> Script file, etc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21640" y="4293096"/>
            <a:ext cx="1728192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2555"/>
                </a:solidFill>
                <a:latin typeface="Calibri" pitchFamily="34" charset="0"/>
              </a:rPr>
              <a:t>File Naming Syntax</a:t>
            </a:r>
            <a:endParaRPr lang="en-US" sz="200" i="1" dirty="0" smtClean="0">
              <a:solidFill>
                <a:srgbClr val="C02555"/>
              </a:solidFill>
              <a:latin typeface="Calibri" pitchFamily="34" charset="0"/>
            </a:endParaRPr>
          </a:p>
          <a:p>
            <a:pPr algn="ctr"/>
            <a:r>
              <a:rPr lang="en-US" sz="1000" i="1" dirty="0" smtClean="0">
                <a:latin typeface="Calibri Light" pitchFamily="34" charset="0"/>
              </a:rPr>
              <a:t>[Product ID] _ [Version] .zip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rot="5400000">
            <a:off x="4139952" y="5733256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3563888" y="5229200"/>
            <a:ext cx="18722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2555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3563888" y="5949280"/>
            <a:ext cx="86409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2555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4644008" y="5394702"/>
            <a:ext cx="936104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b="1" dirty="0" smtClean="0">
                <a:solidFill>
                  <a:srgbClr val="C02555"/>
                </a:solidFill>
                <a:latin typeface="Calibri" pitchFamily="34" charset="0"/>
              </a:rPr>
              <a:t>Must be 1..n</a:t>
            </a:r>
          </a:p>
          <a:p>
            <a:r>
              <a:rPr lang="en-US" sz="1100" b="1" i="1" dirty="0" smtClean="0">
                <a:solidFill>
                  <a:srgbClr val="C02555"/>
                </a:solidFill>
                <a:latin typeface="Calibri" pitchFamily="34" charset="0"/>
              </a:rPr>
              <a:t>=S= Packages</a:t>
            </a:r>
            <a:endParaRPr lang="en-US" sz="1000" i="1" dirty="0" smtClean="0">
              <a:latin typeface="Calibri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4644008" y="5949280"/>
            <a:ext cx="79208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2555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3" name="Down Arrow 52"/>
          <p:cNvSpPr/>
          <p:nvPr/>
        </p:nvSpPr>
        <p:spPr bwMode="auto">
          <a:xfrm rot="16200000">
            <a:off x="5454098" y="4383106"/>
            <a:ext cx="252028" cy="144016"/>
          </a:xfrm>
          <a:prstGeom prst="downArrow">
            <a:avLst/>
          </a:prstGeom>
          <a:ln w="19050">
            <a:solidFill>
              <a:srgbClr val="C02555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Down Arrow 54"/>
          <p:cNvSpPr/>
          <p:nvPr/>
        </p:nvSpPr>
        <p:spPr bwMode="auto">
          <a:xfrm rot="16200000">
            <a:off x="5454098" y="4923166"/>
            <a:ext cx="252028" cy="144016"/>
          </a:xfrm>
          <a:prstGeom prst="downArrow">
            <a:avLst/>
          </a:prstGeom>
          <a:ln w="19050">
            <a:solidFill>
              <a:srgbClr val="C02555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Down Arrow 55"/>
          <p:cNvSpPr/>
          <p:nvPr/>
        </p:nvSpPr>
        <p:spPr bwMode="auto">
          <a:xfrm rot="16200000">
            <a:off x="5454098" y="5571238"/>
            <a:ext cx="252028" cy="144016"/>
          </a:xfrm>
          <a:prstGeom prst="downArrow">
            <a:avLst/>
          </a:prstGeom>
          <a:ln w="19050">
            <a:solidFill>
              <a:srgbClr val="C02555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Down Arrow 56"/>
          <p:cNvSpPr/>
          <p:nvPr/>
        </p:nvSpPr>
        <p:spPr bwMode="auto">
          <a:xfrm rot="5400000">
            <a:off x="3293858" y="4419110"/>
            <a:ext cx="252028" cy="144016"/>
          </a:xfrm>
          <a:prstGeom prst="downArrow">
            <a:avLst/>
          </a:prstGeom>
          <a:ln w="19050">
            <a:solidFill>
              <a:srgbClr val="C02555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Down Arrow 58"/>
          <p:cNvSpPr/>
          <p:nvPr/>
        </p:nvSpPr>
        <p:spPr bwMode="auto">
          <a:xfrm rot="5400000">
            <a:off x="3293858" y="4923166"/>
            <a:ext cx="252028" cy="144016"/>
          </a:xfrm>
          <a:prstGeom prst="downArrow">
            <a:avLst/>
          </a:prstGeom>
          <a:ln w="19050">
            <a:solidFill>
              <a:srgbClr val="C02555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Down Arrow 59"/>
          <p:cNvSpPr/>
          <p:nvPr/>
        </p:nvSpPr>
        <p:spPr bwMode="auto">
          <a:xfrm rot="5400000">
            <a:off x="3293858" y="5571238"/>
            <a:ext cx="252028" cy="144016"/>
          </a:xfrm>
          <a:prstGeom prst="downArrow">
            <a:avLst/>
          </a:prstGeom>
          <a:ln w="19050">
            <a:solidFill>
              <a:srgbClr val="C02555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Inhaltsplatzhalter 2"/>
          <p:cNvSpPr>
            <a:spLocks noGrp="1"/>
          </p:cNvSpPr>
          <p:nvPr>
            <p:ph idx="1"/>
          </p:nvPr>
        </p:nvSpPr>
        <p:spPr>
          <a:xfrm>
            <a:off x="395536" y="2708920"/>
            <a:ext cx="8568952" cy="3600400"/>
          </a:xfrm>
        </p:spPr>
        <p:txBody>
          <a:bodyPr/>
          <a:lstStyle/>
          <a:p>
            <a:pPr marL="361950" lvl="1">
              <a:buClr>
                <a:schemeClr val="accent1"/>
              </a:buClr>
              <a:defRPr/>
            </a:pPr>
            <a:r>
              <a:rPr lang="en-US" sz="1600" dirty="0" smtClean="0">
                <a:latin typeface="Calibri Light" pitchFamily="34" charset="0"/>
              </a:rPr>
              <a:t>Only 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one</a:t>
            </a:r>
            <a:r>
              <a:rPr lang="en-US" sz="1600" dirty="0" smtClean="0">
                <a:latin typeface="Calibri Light" pitchFamily="34" charset="0"/>
              </a:rPr>
              <a:t> zipped 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file</a:t>
            </a:r>
            <a:endParaRPr lang="en-US" sz="1600" dirty="0" smtClean="0">
              <a:latin typeface="Calibri Light" pitchFamily="34" charset="0"/>
            </a:endParaRPr>
          </a:p>
          <a:p>
            <a:pPr marL="361950" lvl="1">
              <a:buClr>
                <a:schemeClr val="accent1"/>
              </a:buClr>
              <a:defRPr/>
            </a:pPr>
            <a:r>
              <a:rPr lang="en-US" sz="1600" dirty="0" smtClean="0">
                <a:latin typeface="Calibri Light" pitchFamily="34" charset="0"/>
              </a:rPr>
              <a:t>Package format is</a:t>
            </a:r>
            <a:r>
              <a:rPr lang="en-US" sz="1600" dirty="0" smtClean="0">
                <a:latin typeface="Calibri Light" pitchFamily="34" charset="0"/>
                <a:sym typeface="Wingdings 3"/>
              </a:rPr>
              <a:t> 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.zip</a:t>
            </a:r>
            <a:endParaRPr lang="en-US" sz="1600" dirty="0" smtClean="0">
              <a:latin typeface="Calibri Light" pitchFamily="34" charset="0"/>
            </a:endParaRPr>
          </a:p>
          <a:p>
            <a:pPr marL="361950" lvl="1">
              <a:buClr>
                <a:schemeClr val="accent1"/>
              </a:buClr>
              <a:defRPr/>
            </a:pP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Naming is fixed</a:t>
            </a:r>
            <a:r>
              <a:rPr lang="en-US" sz="1600" dirty="0" smtClean="0">
                <a:latin typeface="Calibri Light" pitchFamily="34" charset="0"/>
              </a:rPr>
              <a:t>, </a:t>
            </a:r>
            <a:r>
              <a:rPr lang="en-US" sz="1400" dirty="0" smtClean="0">
                <a:latin typeface="Calibri Light" pitchFamily="34" charset="0"/>
                <a:sym typeface="Wingdings 3"/>
              </a:rPr>
              <a:t>the version has no pre character like ‘”V1.1” e.g. ATV71H4_1.1.zip </a:t>
            </a:r>
            <a:endParaRPr lang="en-US" sz="1600" dirty="0" smtClean="0">
              <a:latin typeface="Calibri Light" pitchFamily="34" charset="0"/>
              <a:sym typeface="Wingdings 3"/>
            </a:endParaRPr>
          </a:p>
          <a:p>
            <a:pPr marL="361950" lvl="1">
              <a:buClr>
                <a:schemeClr val="accent1"/>
              </a:buClr>
              <a:defRPr/>
            </a:pP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Metadata File required</a:t>
            </a: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latin typeface="Calibri Light" pitchFamily="34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45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Packages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What about the </a:t>
            </a:r>
            <a:r>
              <a:rPr lang="en-US" sz="2800" b="1" kern="0" dirty="0" smtClean="0">
                <a:latin typeface="Calibri" pitchFamily="34" charset="0"/>
              </a:rPr>
              <a:t>Extensibility</a:t>
            </a: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Is the packaging approach limited to the firmware scope?</a:t>
            </a:r>
            <a:endParaRPr lang="en-US" sz="14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95536" y="2708920"/>
            <a:ext cx="8568952" cy="3600400"/>
          </a:xfrm>
        </p:spPr>
        <p:txBody>
          <a:bodyPr/>
          <a:lstStyle/>
          <a:p>
            <a:pPr marL="180975" lvl="1">
              <a:buClr>
                <a:schemeClr val="accent1"/>
              </a:buClr>
              <a:buNone/>
            </a:pP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P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ackaging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A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pproach</a:t>
            </a:r>
            <a:r>
              <a:rPr lang="en-US" sz="1600" dirty="0" smtClean="0">
                <a:latin typeface="Calibri Light" pitchFamily="34" charset="0"/>
              </a:rPr>
              <a:t>, </a:t>
            </a:r>
            <a:r>
              <a:rPr lang="en-US" sz="1600" smtClean="0">
                <a:latin typeface="Calibri Light" pitchFamily="34" charset="0"/>
              </a:rPr>
              <a:t>is </a:t>
            </a:r>
            <a:r>
              <a:rPr lang="en-US" sz="1600" smtClean="0">
                <a:solidFill>
                  <a:srgbClr val="C02555"/>
                </a:solidFill>
                <a:latin typeface="Calibri Light" pitchFamily="34" charset="0"/>
              </a:rPr>
              <a:t>not 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limited </a:t>
            </a:r>
            <a:r>
              <a:rPr lang="en-US" sz="1600" dirty="0" smtClean="0">
                <a:latin typeface="Calibri Light" pitchFamily="34" charset="0"/>
              </a:rPr>
              <a:t>to the 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firmware</a:t>
            </a:r>
            <a:r>
              <a:rPr lang="en-US" sz="1600" dirty="0" smtClean="0">
                <a:latin typeface="Calibri Light" pitchFamily="34" charset="0"/>
              </a:rPr>
              <a:t> scope.</a:t>
            </a: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		</a:t>
            </a:r>
            <a:r>
              <a:rPr lang="en-US" sz="1600" dirty="0" smtClean="0">
                <a:latin typeface="Calibri Light" pitchFamily="34" charset="0"/>
              </a:rPr>
              <a:t>The packaging standard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can already handle </a:t>
            </a:r>
            <a:r>
              <a:rPr lang="en-US" sz="1600" dirty="0" smtClean="0">
                <a:latin typeface="Calibri Light" pitchFamily="34" charset="0"/>
              </a:rPr>
              <a:t>in the current definition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different device specific </a:t>
            </a:r>
            <a:r>
              <a:rPr lang="en-US" sz="1600" dirty="0" smtClean="0">
                <a:latin typeface="Calibri Light" pitchFamily="34" charset="0"/>
              </a:rPr>
              <a:t>	content and data. It can …</a:t>
            </a:r>
          </a:p>
          <a:p>
            <a:pPr marL="180975" lvl="1">
              <a:buClr>
                <a:schemeClr val="accent1"/>
              </a:buClr>
              <a:buNone/>
            </a:pPr>
            <a:endParaRPr lang="en-US" sz="800" dirty="0" smtClean="0">
              <a:latin typeface="Calibri Light" pitchFamily="34" charset="0"/>
            </a:endParaRP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		</a:t>
            </a:r>
            <a:r>
              <a:rPr lang="en-US" sz="1600" dirty="0" smtClean="0">
                <a:latin typeface="Calibri Light" pitchFamily="34" charset="0"/>
                <a:sym typeface="Wingdings 3"/>
              </a:rPr>
              <a:t></a:t>
            </a:r>
            <a:r>
              <a:rPr lang="en-US" sz="1600" dirty="0" smtClean="0">
                <a:solidFill>
                  <a:srgbClr val="FD8623"/>
                </a:solidFill>
                <a:latin typeface="Calibri Light" pitchFamily="34" charset="0"/>
              </a:rPr>
              <a:t>Describing</a:t>
            </a:r>
            <a:r>
              <a:rPr lang="en-US" sz="1600" dirty="0" smtClean="0">
                <a:latin typeface="Calibri Light" pitchFamily="34" charset="0"/>
              </a:rPr>
              <a:t> the </a:t>
            </a:r>
            <a:r>
              <a:rPr lang="en-US" sz="1600" dirty="0" smtClean="0">
                <a:solidFill>
                  <a:srgbClr val="FD8623"/>
                </a:solidFill>
                <a:latin typeface="Calibri Light" pitchFamily="34" charset="0"/>
              </a:rPr>
              <a:t>any content </a:t>
            </a:r>
            <a:r>
              <a:rPr lang="en-US" sz="1600" dirty="0" smtClean="0">
                <a:latin typeface="Calibri Light" pitchFamily="34" charset="0"/>
              </a:rPr>
              <a:t>which can loaded to a device that includes application 		data or configuration files</a:t>
            </a:r>
          </a:p>
          <a:p>
            <a:pPr marL="180975" lvl="1">
              <a:buClr>
                <a:schemeClr val="accent1"/>
              </a:buClr>
              <a:buNone/>
            </a:pPr>
            <a:endParaRPr lang="en-US" sz="800" dirty="0" smtClean="0">
              <a:latin typeface="Calibri Light" pitchFamily="34" charset="0"/>
            </a:endParaRP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		</a:t>
            </a:r>
            <a:r>
              <a:rPr lang="en-US" sz="1600" dirty="0" smtClean="0">
                <a:latin typeface="Calibri Light" pitchFamily="34" charset="0"/>
                <a:sym typeface="Wingdings 3"/>
              </a:rPr>
              <a:t> </a:t>
            </a:r>
            <a:r>
              <a:rPr lang="en-US" sz="1600" dirty="0" smtClean="0">
                <a:solidFill>
                  <a:srgbClr val="FD8623"/>
                </a:solidFill>
                <a:latin typeface="Calibri Light" pitchFamily="34" charset="0"/>
              </a:rPr>
              <a:t>Packing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smtClean="0">
                <a:solidFill>
                  <a:srgbClr val="FD8623"/>
                </a:solidFill>
                <a:latin typeface="Calibri Light" pitchFamily="34" charset="0"/>
              </a:rPr>
              <a:t>any file </a:t>
            </a:r>
            <a:r>
              <a:rPr lang="en-US" sz="1600" dirty="0" smtClean="0">
                <a:latin typeface="Calibri Light" pitchFamily="34" charset="0"/>
              </a:rPr>
              <a:t>including the content description</a:t>
            </a:r>
          </a:p>
          <a:p>
            <a:pPr marL="180975" lvl="1">
              <a:buClr>
                <a:schemeClr val="accent1"/>
              </a:buClr>
              <a:buNone/>
            </a:pPr>
            <a:endParaRPr lang="en-US" sz="1600" dirty="0" smtClean="0">
              <a:latin typeface="Calibri Light" pitchFamily="34" charset="0"/>
            </a:endParaRP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		</a:t>
            </a:r>
            <a:r>
              <a:rPr lang="en-US" sz="1600" dirty="0" smtClean="0">
                <a:latin typeface="Calibri Light" pitchFamily="34" charset="0"/>
              </a:rPr>
              <a:t>For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new requirements </a:t>
            </a:r>
            <a:r>
              <a:rPr lang="en-US" sz="1600" dirty="0" smtClean="0">
                <a:latin typeface="Calibri Light" pitchFamily="34" charset="0"/>
              </a:rPr>
              <a:t>the standard can be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enhanced</a:t>
            </a:r>
            <a:r>
              <a:rPr lang="en-US" sz="1600" dirty="0" smtClean="0">
                <a:latin typeface="Calibri Light" pitchFamily="34" charset="0"/>
              </a:rPr>
              <a:t> while keep the backward 	compatibility.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7544" y="1963713"/>
          <a:ext cx="8136904" cy="20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686"/>
                <a:gridCol w="955891"/>
                <a:gridCol w="1627807"/>
                <a:gridCol w="4680520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Version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Date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Author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Changes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332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V01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libri Light" pitchFamily="34" charset="0"/>
                        </a:rPr>
                        <a:t>25.02.2014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alibri Light" pitchFamily="34" charset="0"/>
                        </a:rPr>
                        <a:t>M. Harnischfeger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Calibri Light" pitchFamily="34" charset="0"/>
                        </a:rPr>
                        <a:t>First draft</a:t>
                      </a:r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baseline="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  <a:tr h="19927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Calibri Light" pitchFamily="34" charset="0"/>
                      </a:endParaRPr>
                    </a:p>
                  </a:txBody>
                  <a:tcPr marL="72000" marR="72000" marT="36000" marB="36000"/>
                </a:tc>
              </a:tr>
            </a:tbl>
          </a:graphicData>
        </a:graphic>
      </p:graphicFrame>
      <p:sp>
        <p:nvSpPr>
          <p:cNvPr id="4" name="Titel 1"/>
          <p:cNvSpPr txBox="1">
            <a:spLocks/>
          </p:cNvSpPr>
          <p:nvPr/>
        </p:nvSpPr>
        <p:spPr bwMode="auto">
          <a:xfrm>
            <a:off x="395536" y="1268760"/>
            <a:ext cx="82804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Version History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Document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Packages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What are the </a:t>
            </a:r>
            <a:r>
              <a:rPr lang="en-US" sz="2800" b="1" kern="0" dirty="0" smtClean="0">
                <a:latin typeface="Calibri" pitchFamily="34" charset="0"/>
              </a:rPr>
              <a:t>Requirements</a:t>
            </a: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What are the reason why introducing a packages mechanism</a:t>
            </a:r>
            <a:endParaRPr lang="en-US" sz="14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95536" y="2708920"/>
            <a:ext cx="8568952" cy="3600400"/>
          </a:xfrm>
        </p:spPr>
        <p:txBody>
          <a:bodyPr/>
          <a:lstStyle/>
          <a:p>
            <a:pPr marL="180975" lvl="1">
              <a:buClr>
                <a:schemeClr val="accent1"/>
              </a:buClr>
              <a:buNone/>
            </a:pP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C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ommon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M</a:t>
            </a:r>
            <a:r>
              <a:rPr lang="en-US" sz="1600" dirty="0" smtClean="0">
                <a:solidFill>
                  <a:schemeClr val="accent1"/>
                </a:solidFill>
                <a:latin typeface="Calibri" pitchFamily="34" charset="0"/>
              </a:rPr>
              <a:t>echanism</a:t>
            </a:r>
            <a:r>
              <a:rPr lang="en-US" sz="1600" dirty="0" smtClean="0">
                <a:latin typeface="Calibri Light" pitchFamily="34" charset="0"/>
              </a:rPr>
              <a:t>, to describe and exchange data in common way.</a:t>
            </a: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		</a:t>
            </a:r>
            <a:r>
              <a:rPr lang="en-US" sz="1600" dirty="0" smtClean="0">
                <a:latin typeface="Calibri Light" pitchFamily="34" charset="0"/>
              </a:rPr>
              <a:t>The propose of a package is defined as:</a:t>
            </a: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latin typeface="Calibri Light" pitchFamily="34" charset="0"/>
              </a:rPr>
              <a:t>		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Describing</a:t>
            </a:r>
            <a:r>
              <a:rPr lang="en-US" sz="1600" dirty="0" smtClean="0">
                <a:latin typeface="Calibri Light" pitchFamily="34" charset="0"/>
              </a:rPr>
              <a:t> the 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content</a:t>
            </a: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latin typeface="Calibri Light" pitchFamily="34" charset="0"/>
              </a:rPr>
              <a:t>			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What is </a:t>
            </a:r>
            <a:r>
              <a:rPr lang="en-US" sz="1600" dirty="0" smtClean="0">
                <a:latin typeface="Calibri Light" pitchFamily="34" charset="0"/>
              </a:rPr>
              <a:t>the content			</a:t>
            </a:r>
            <a:r>
              <a:rPr lang="en-US" sz="1600" dirty="0" smtClean="0">
                <a:latin typeface="Calibri Light" pitchFamily="34" charset="0"/>
                <a:sym typeface="Wingdings 3"/>
              </a:rPr>
              <a:t> Identification and Type of content</a:t>
            </a:r>
            <a:endParaRPr lang="en-US" sz="1600" dirty="0" smtClean="0">
              <a:latin typeface="Calibri Light" pitchFamily="34" charset="0"/>
            </a:endParaRP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latin typeface="Calibri Light" pitchFamily="34" charset="0"/>
              </a:rPr>
              <a:t>			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What can you do </a:t>
            </a:r>
            <a:r>
              <a:rPr lang="en-US" sz="1600" dirty="0" smtClean="0">
                <a:latin typeface="Calibri Light" pitchFamily="34" charset="0"/>
              </a:rPr>
              <a:t>with the content	</a:t>
            </a:r>
            <a:r>
              <a:rPr lang="en-US" sz="1600" dirty="0" smtClean="0">
                <a:latin typeface="Calibri Light" pitchFamily="34" charset="0"/>
                <a:sym typeface="Wingdings 3"/>
              </a:rPr>
              <a:t> For whom is the package/ propose</a:t>
            </a:r>
            <a:endParaRPr lang="en-US" sz="1600" dirty="0" smtClean="0">
              <a:latin typeface="Calibri Light" pitchFamily="34" charset="0"/>
            </a:endParaRP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latin typeface="Calibri Light" pitchFamily="34" charset="0"/>
              </a:rPr>
              <a:t>			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What is required </a:t>
            </a:r>
            <a:r>
              <a:rPr lang="en-US" sz="1600" dirty="0" smtClean="0">
                <a:latin typeface="Calibri Light" pitchFamily="34" charset="0"/>
              </a:rPr>
              <a:t>to use the content	</a:t>
            </a:r>
            <a:r>
              <a:rPr lang="en-US" sz="1600" dirty="0" smtClean="0">
                <a:latin typeface="Calibri Light" pitchFamily="34" charset="0"/>
                <a:sym typeface="Wingdings 3"/>
              </a:rPr>
              <a:t> Requirements of the environment</a:t>
            </a:r>
            <a:endParaRPr lang="en-US" sz="1600" dirty="0" smtClean="0">
              <a:latin typeface="Calibri Light" pitchFamily="34" charset="0"/>
            </a:endParaRP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latin typeface="Calibri Light" pitchFamily="34" charset="0"/>
              </a:rPr>
              <a:t>			</a:t>
            </a:r>
            <a:r>
              <a:rPr lang="en-US" sz="1600" dirty="0" smtClean="0">
                <a:solidFill>
                  <a:srgbClr val="FD8623"/>
                </a:solidFill>
                <a:latin typeface="Calibri Light" pitchFamily="34" charset="0"/>
                <a:sym typeface="Wingdings 3"/>
              </a:rPr>
              <a:t> </a:t>
            </a:r>
            <a:r>
              <a:rPr lang="en-US" sz="1600" dirty="0" smtClean="0">
                <a:solidFill>
                  <a:srgbClr val="00A651"/>
                </a:solidFill>
                <a:latin typeface="Calibri Light" pitchFamily="34" charset="0"/>
                <a:sym typeface="Wingdings 3"/>
              </a:rPr>
              <a:t> </a:t>
            </a:r>
            <a:r>
              <a:rPr lang="en-US" sz="1600" dirty="0" smtClean="0">
                <a:latin typeface="Calibri Light" pitchFamily="34" charset="0"/>
                <a:sym typeface="Wingdings 3"/>
              </a:rPr>
              <a:t>Realized by </a:t>
            </a:r>
            <a:r>
              <a:rPr lang="en-US" sz="1600" dirty="0" smtClean="0">
                <a:solidFill>
                  <a:srgbClr val="00A651"/>
                </a:solidFill>
                <a:latin typeface="Calibri" pitchFamily="34" charset="0"/>
                <a:sym typeface="Wingdings 3"/>
              </a:rPr>
              <a:t>introducing standardized </a:t>
            </a:r>
            <a:r>
              <a:rPr lang="en-US" b="1" dirty="0" smtClean="0">
                <a:solidFill>
                  <a:srgbClr val="00A651"/>
                </a:solidFill>
                <a:latin typeface="Calibri" pitchFamily="34" charset="0"/>
                <a:sym typeface="Wingdings 3"/>
              </a:rPr>
              <a:t>P</a:t>
            </a:r>
            <a:r>
              <a:rPr lang="en-US" sz="1600" dirty="0" smtClean="0">
                <a:solidFill>
                  <a:srgbClr val="00A651"/>
                </a:solidFill>
                <a:latin typeface="Calibri" pitchFamily="34" charset="0"/>
                <a:sym typeface="Wingdings 3"/>
              </a:rPr>
              <a:t>ackage </a:t>
            </a:r>
            <a:r>
              <a:rPr lang="en-US" b="1" dirty="0" smtClean="0">
                <a:solidFill>
                  <a:srgbClr val="00A651"/>
                </a:solidFill>
                <a:latin typeface="Calibri" pitchFamily="34" charset="0"/>
                <a:sym typeface="Wingdings 3"/>
              </a:rPr>
              <a:t>M</a:t>
            </a:r>
            <a:r>
              <a:rPr lang="en-US" sz="1600" dirty="0" smtClean="0">
                <a:solidFill>
                  <a:srgbClr val="00A651"/>
                </a:solidFill>
                <a:latin typeface="Calibri" pitchFamily="34" charset="0"/>
                <a:sym typeface="Wingdings 3"/>
              </a:rPr>
              <a:t>etadata</a:t>
            </a:r>
            <a:endParaRPr lang="en-US" sz="1600" dirty="0" smtClean="0">
              <a:solidFill>
                <a:srgbClr val="00A651"/>
              </a:solidFill>
              <a:latin typeface="Calibri" pitchFamily="34" charset="0"/>
            </a:endParaRPr>
          </a:p>
          <a:p>
            <a:pPr marL="180975" lvl="1">
              <a:buClr>
                <a:schemeClr val="accent1"/>
              </a:buClr>
              <a:buNone/>
            </a:pPr>
            <a:endParaRPr lang="en-US" sz="1600" dirty="0" smtClean="0">
              <a:latin typeface="Calibri Light" pitchFamily="34" charset="0"/>
            </a:endParaRP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		Packing</a:t>
            </a:r>
            <a:r>
              <a:rPr lang="en-US" sz="1600" dirty="0" smtClean="0">
                <a:latin typeface="Calibri Light" pitchFamily="34" charset="0"/>
              </a:rPr>
              <a:t> the content description and the content files into a standardized 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frame</a:t>
            </a: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latin typeface="Calibri Light" pitchFamily="34" charset="0"/>
              </a:rPr>
              <a:t>			So that </a:t>
            </a:r>
            <a:r>
              <a:rPr lang="en-US" sz="1600" dirty="0" smtClean="0">
                <a:solidFill>
                  <a:srgbClr val="00BDF2"/>
                </a:solidFill>
                <a:latin typeface="Calibri Light" pitchFamily="34" charset="0"/>
              </a:rPr>
              <a:t>every one knows how to handle </a:t>
            </a:r>
            <a:r>
              <a:rPr lang="en-US" sz="1600" dirty="0" smtClean="0">
                <a:latin typeface="Calibri Light" pitchFamily="34" charset="0"/>
              </a:rPr>
              <a:t>package and its content</a:t>
            </a:r>
          </a:p>
          <a:p>
            <a:pPr marL="180975" lvl="1">
              <a:buClr>
                <a:schemeClr val="accent1"/>
              </a:buClr>
              <a:buNone/>
            </a:pPr>
            <a:r>
              <a:rPr lang="en-US" sz="1600" dirty="0" smtClean="0">
                <a:solidFill>
                  <a:srgbClr val="FD8623"/>
                </a:solidFill>
                <a:latin typeface="Calibri Light" pitchFamily="34" charset="0"/>
                <a:sym typeface="Wingdings 3"/>
              </a:rPr>
              <a:t>			</a:t>
            </a:r>
            <a:r>
              <a:rPr lang="en-US" sz="1600" dirty="0" smtClean="0">
                <a:solidFill>
                  <a:srgbClr val="00A651"/>
                </a:solidFill>
                <a:latin typeface="Calibri Light" pitchFamily="34" charset="0"/>
                <a:sym typeface="Wingdings 3"/>
              </a:rPr>
              <a:t></a:t>
            </a:r>
            <a:r>
              <a:rPr lang="en-US" sz="1600" dirty="0" smtClean="0">
                <a:solidFill>
                  <a:srgbClr val="FD8623"/>
                </a:solidFill>
                <a:latin typeface="Calibri Light" pitchFamily="34" charset="0"/>
                <a:sym typeface="Wingdings 3"/>
              </a:rPr>
              <a:t> </a:t>
            </a:r>
            <a:r>
              <a:rPr lang="en-US" sz="1600" dirty="0" smtClean="0">
                <a:latin typeface="Calibri Light" pitchFamily="34" charset="0"/>
                <a:sym typeface="Wingdings 3"/>
              </a:rPr>
              <a:t>Realized by </a:t>
            </a:r>
            <a:r>
              <a:rPr lang="en-US" sz="1600" dirty="0" smtClean="0">
                <a:solidFill>
                  <a:srgbClr val="00A651"/>
                </a:solidFill>
                <a:latin typeface="Calibri" pitchFamily="34" charset="0"/>
                <a:sym typeface="Wingdings 3"/>
              </a:rPr>
              <a:t>defining a fixed </a:t>
            </a:r>
            <a:r>
              <a:rPr lang="en-US" b="1" dirty="0" smtClean="0">
                <a:solidFill>
                  <a:srgbClr val="00A651"/>
                </a:solidFill>
                <a:latin typeface="Calibri" pitchFamily="34" charset="0"/>
                <a:sym typeface="Wingdings 3"/>
              </a:rPr>
              <a:t>P</a:t>
            </a:r>
            <a:r>
              <a:rPr lang="en-US" sz="1600" dirty="0" smtClean="0">
                <a:solidFill>
                  <a:srgbClr val="00A651"/>
                </a:solidFill>
                <a:latin typeface="Calibri" pitchFamily="34" charset="0"/>
                <a:sym typeface="Wingdings 3"/>
              </a:rPr>
              <a:t>ackage </a:t>
            </a:r>
            <a:r>
              <a:rPr lang="en-US" b="1" dirty="0" smtClean="0">
                <a:solidFill>
                  <a:srgbClr val="00A651"/>
                </a:solidFill>
                <a:latin typeface="Calibri" pitchFamily="34" charset="0"/>
                <a:sym typeface="Wingdings 3"/>
              </a:rPr>
              <a:t>F</a:t>
            </a:r>
            <a:r>
              <a:rPr lang="en-US" sz="1600" dirty="0" smtClean="0">
                <a:solidFill>
                  <a:srgbClr val="00A651"/>
                </a:solidFill>
                <a:latin typeface="Calibri" pitchFamily="34" charset="0"/>
                <a:sym typeface="Wingdings 3"/>
              </a:rPr>
              <a:t>rame</a:t>
            </a:r>
            <a:endParaRPr lang="en-US" sz="1600" dirty="0" smtClean="0">
              <a:solidFill>
                <a:srgbClr val="00A65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Packages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Where are the </a:t>
            </a:r>
            <a:r>
              <a:rPr lang="en-US" sz="2800" b="1" kern="0" dirty="0" smtClean="0">
                <a:latin typeface="Calibri" pitchFamily="34" charset="0"/>
              </a:rPr>
              <a:t>Packages Used</a:t>
            </a: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The dataflow for the loading is spit into three parts</a:t>
            </a:r>
            <a:endParaRPr lang="en-US" sz="14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67544" y="2495683"/>
            <a:ext cx="1080120" cy="244827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Global</a:t>
            </a:r>
            <a:endParaRPr kumimoji="0" lang="en-US" sz="12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FW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Platform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995936" y="2495683"/>
            <a:ext cx="1080120" cy="244827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FW Tool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380312" y="3431787"/>
            <a:ext cx="1008112" cy="79208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Device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524328" y="3287771"/>
            <a:ext cx="720080" cy="360040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Network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i="1" dirty="0" smtClean="0">
                <a:solidFill>
                  <a:schemeClr val="bg1"/>
                </a:solidFill>
                <a:latin typeface="Calibri" pitchFamily="34" charset="0"/>
              </a:rPr>
              <a:t>Interface</a:t>
            </a:r>
            <a:endParaRPr kumimoji="0" lang="en-US" sz="10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524328" y="4007851"/>
            <a:ext cx="720080" cy="360040"/>
          </a:xfrm>
          <a:prstGeom prst="rect">
            <a:avLst/>
          </a:prstGeom>
          <a:solidFill>
            <a:srgbClr val="00BDF2"/>
          </a:solidFill>
          <a:ln w="2857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Firmware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i="1" dirty="0" smtClean="0">
                <a:solidFill>
                  <a:schemeClr val="bg1"/>
                </a:solidFill>
                <a:latin typeface="Calibri" pitchFamily="34" charset="0"/>
              </a:rPr>
              <a:t>Interface</a:t>
            </a:r>
            <a:endParaRPr kumimoji="0" lang="en-US" sz="10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10" name="Straight Arrow Connector 56"/>
          <p:cNvCxnSpPr>
            <a:stCxn id="8" idx="0"/>
            <a:endCxn id="13" idx="3"/>
          </p:cNvCxnSpPr>
          <p:nvPr/>
        </p:nvCxnSpPr>
        <p:spPr bwMode="auto">
          <a:xfrm rot="16200000" flipV="1">
            <a:off x="6390202" y="1793605"/>
            <a:ext cx="252028" cy="273630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" name="Straight Arrow Connector 56"/>
          <p:cNvCxnSpPr>
            <a:stCxn id="12" idx="3"/>
            <a:endCxn id="9" idx="2"/>
          </p:cNvCxnSpPr>
          <p:nvPr/>
        </p:nvCxnSpPr>
        <p:spPr bwMode="auto">
          <a:xfrm flipV="1">
            <a:off x="5148064" y="4367891"/>
            <a:ext cx="2736304" cy="252028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BDF2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4427984" y="4439899"/>
            <a:ext cx="720080" cy="360040"/>
          </a:xfrm>
          <a:prstGeom prst="rect">
            <a:avLst/>
          </a:prstGeom>
          <a:solidFill>
            <a:srgbClr val="00BDF2"/>
          </a:solidFill>
          <a:ln w="2857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Firmware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i="1" dirty="0" smtClean="0">
                <a:solidFill>
                  <a:schemeClr val="bg1"/>
                </a:solidFill>
                <a:latin typeface="Calibri" pitchFamily="34" charset="0"/>
              </a:rPr>
              <a:t>Interface</a:t>
            </a:r>
            <a:endParaRPr kumimoji="0" lang="en-US" sz="10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27984" y="2855723"/>
            <a:ext cx="720080" cy="360040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Network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i="1" dirty="0" smtClean="0">
                <a:solidFill>
                  <a:schemeClr val="bg1"/>
                </a:solidFill>
                <a:latin typeface="Calibri" pitchFamily="34" charset="0"/>
              </a:rPr>
              <a:t>Interface</a:t>
            </a:r>
            <a:endParaRPr kumimoji="0" lang="en-US" sz="10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51920" y="3647811"/>
            <a:ext cx="792088" cy="360040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i="1" dirty="0" smtClean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/>
            <a:r>
              <a:rPr lang="en-US" sz="1000" i="1" dirty="0" smtClean="0">
                <a:solidFill>
                  <a:schemeClr val="bg1"/>
                </a:solidFill>
                <a:latin typeface="Calibri" pitchFamily="34" charset="0"/>
              </a:rPr>
              <a:t>Exchange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27584" y="3647811"/>
            <a:ext cx="792088" cy="360040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Data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i="1" dirty="0" smtClean="0">
                <a:solidFill>
                  <a:schemeClr val="bg1"/>
                </a:solidFill>
                <a:latin typeface="Calibri" pitchFamily="34" charset="0"/>
              </a:rPr>
              <a:t>Exchange</a:t>
            </a:r>
            <a:endParaRPr kumimoji="0" lang="en-US" sz="10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16" name="Straight Arrow Connector 56"/>
          <p:cNvCxnSpPr>
            <a:stCxn id="15" idx="3"/>
            <a:endCxn id="14" idx="1"/>
          </p:cNvCxnSpPr>
          <p:nvPr/>
        </p:nvCxnSpPr>
        <p:spPr bwMode="auto">
          <a:xfrm>
            <a:off x="1619672" y="3827831"/>
            <a:ext cx="2232248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796136" y="2855723"/>
            <a:ext cx="100811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Calibri Light" pitchFamily="34" charset="0"/>
              </a:rPr>
              <a:t>Get Identification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6136" y="4430027"/>
            <a:ext cx="18002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00BDF2"/>
                </a:solidFill>
                <a:latin typeface="Calibri Light" pitchFamily="34" charset="0"/>
              </a:rPr>
              <a:t>Interface to Standardize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1720" y="3647811"/>
            <a:ext cx="13681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Calibri Light" pitchFamily="34" charset="0"/>
              </a:rPr>
              <a:t>Download Package</a:t>
            </a:r>
          </a:p>
        </p:txBody>
      </p:sp>
      <p:sp>
        <p:nvSpPr>
          <p:cNvPr id="24" name="Folded Corner 23"/>
          <p:cNvSpPr/>
          <p:nvPr/>
        </p:nvSpPr>
        <p:spPr bwMode="auto">
          <a:xfrm>
            <a:off x="1619672" y="3935843"/>
            <a:ext cx="576064" cy="576064"/>
          </a:xfrm>
          <a:prstGeom prst="foldedCorner">
            <a:avLst>
              <a:gd name="adj" fmla="val 30144"/>
            </a:avLst>
          </a:prstGeom>
          <a:solidFill>
            <a:srgbClr val="00A65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Package</a:t>
            </a:r>
          </a:p>
        </p:txBody>
      </p:sp>
      <p:sp>
        <p:nvSpPr>
          <p:cNvPr id="25" name="Folded Corner 24"/>
          <p:cNvSpPr/>
          <p:nvPr/>
        </p:nvSpPr>
        <p:spPr bwMode="auto">
          <a:xfrm>
            <a:off x="5148064" y="4727931"/>
            <a:ext cx="576064" cy="576064"/>
          </a:xfrm>
          <a:prstGeom prst="foldedCorner">
            <a:avLst>
              <a:gd name="adj" fmla="val 30144"/>
            </a:avLst>
          </a:prstGeom>
          <a:solidFill>
            <a:srgbClr val="00A65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Package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63688" y="5333612"/>
            <a:ext cx="1512168" cy="90370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dirty="0" smtClean="0">
                <a:solidFill>
                  <a:srgbClr val="00A651"/>
                </a:solidFill>
                <a:latin typeface="Calibri" pitchFamily="34" charset="0"/>
              </a:rPr>
              <a:t>Package Metadata </a:t>
            </a:r>
          </a:p>
          <a:p>
            <a:r>
              <a:rPr lang="en-US" sz="1200" b="1" dirty="0" smtClean="0">
                <a:solidFill>
                  <a:srgbClr val="00A651"/>
                </a:solidFill>
                <a:latin typeface="Calibri" pitchFamily="34" charset="0"/>
              </a:rPr>
              <a:t>=S= </a:t>
            </a:r>
            <a:r>
              <a:rPr lang="en-US" sz="1200" dirty="0" smtClean="0">
                <a:solidFill>
                  <a:srgbClr val="00A651"/>
                </a:solidFill>
                <a:latin typeface="Calibri" pitchFamily="34" charset="0"/>
                <a:sym typeface="Wingdings 3"/>
              </a:rPr>
              <a:t></a:t>
            </a:r>
            <a:r>
              <a:rPr lang="en-US" sz="1200" b="1" dirty="0" smtClean="0">
                <a:solidFill>
                  <a:srgbClr val="00A651"/>
                </a:solidFill>
                <a:latin typeface="Calibri" pitchFamily="34" charset="0"/>
                <a:sym typeface="Wingdings 3"/>
              </a:rPr>
              <a:t> Customer</a:t>
            </a:r>
            <a:endParaRPr lang="en-US" sz="1200" b="1" dirty="0" smtClean="0">
              <a:solidFill>
                <a:srgbClr val="00A651"/>
              </a:solidFill>
              <a:latin typeface="Calibri" pitchFamily="34" charset="0"/>
            </a:endParaRPr>
          </a:p>
          <a:p>
            <a:r>
              <a:rPr lang="en-US" sz="1000" dirty="0" smtClean="0">
                <a:latin typeface="Calibri Light" pitchFamily="34" charset="0"/>
              </a:rPr>
              <a:t>Contains </a:t>
            </a:r>
            <a:r>
              <a:rPr lang="en-US" sz="1000" b="1" dirty="0" smtClean="0">
                <a:solidFill>
                  <a:srgbClr val="C02555"/>
                </a:solidFill>
                <a:latin typeface="Calibri Light" pitchFamily="34" charset="0"/>
              </a:rPr>
              <a:t>only</a:t>
            </a:r>
            <a:r>
              <a:rPr lang="en-US" sz="1000" dirty="0" smtClean="0">
                <a:latin typeface="Calibri Light" pitchFamily="34" charset="0"/>
              </a:rPr>
              <a:t> </a:t>
            </a: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</a:rPr>
              <a:t>fixed information </a:t>
            </a:r>
            <a:r>
              <a:rPr lang="en-US" sz="1000" dirty="0" smtClean="0">
                <a:latin typeface="Calibri Light" pitchFamily="34" charset="0"/>
              </a:rPr>
              <a:t>about the product and content.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24128" y="5231987"/>
            <a:ext cx="1512168" cy="136536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dirty="0" smtClean="0">
                <a:solidFill>
                  <a:srgbClr val="00A651"/>
                </a:solidFill>
                <a:latin typeface="Calibri" pitchFamily="34" charset="0"/>
              </a:rPr>
              <a:t>Package Metadata </a:t>
            </a:r>
          </a:p>
          <a:p>
            <a:r>
              <a:rPr lang="en-US" sz="1200" b="1" dirty="0" smtClean="0">
                <a:solidFill>
                  <a:srgbClr val="00A651"/>
                </a:solidFill>
                <a:latin typeface="Calibri" pitchFamily="34" charset="0"/>
              </a:rPr>
              <a:t>Customer </a:t>
            </a:r>
            <a:r>
              <a:rPr lang="en-US" sz="1200" dirty="0" smtClean="0">
                <a:solidFill>
                  <a:srgbClr val="00A651"/>
                </a:solidFill>
                <a:latin typeface="Calibri" pitchFamily="34" charset="0"/>
                <a:sym typeface="Wingdings 3"/>
              </a:rPr>
              <a:t></a:t>
            </a:r>
            <a:r>
              <a:rPr lang="en-US" sz="1200" b="1" dirty="0" smtClean="0">
                <a:solidFill>
                  <a:srgbClr val="00A651"/>
                </a:solidFill>
                <a:latin typeface="Calibri" pitchFamily="34" charset="0"/>
                <a:sym typeface="Wingdings 3"/>
              </a:rPr>
              <a:t> device</a:t>
            </a:r>
            <a:endParaRPr lang="en-US" sz="1200" b="1" dirty="0" smtClean="0">
              <a:solidFill>
                <a:srgbClr val="00A651"/>
              </a:solidFill>
              <a:latin typeface="Calibri" pitchFamily="34" charset="0"/>
            </a:endParaRPr>
          </a:p>
          <a:p>
            <a:r>
              <a:rPr lang="en-US" sz="1000" dirty="0" smtClean="0">
                <a:latin typeface="Calibri Light" pitchFamily="34" charset="0"/>
              </a:rPr>
              <a:t>Contains </a:t>
            </a:r>
            <a:r>
              <a:rPr lang="en-US" sz="1000" b="1" dirty="0" smtClean="0">
                <a:solidFill>
                  <a:srgbClr val="C02555"/>
                </a:solidFill>
                <a:latin typeface="Calibri Light" pitchFamily="34" charset="0"/>
              </a:rPr>
              <a:t>beside</a:t>
            </a:r>
            <a:r>
              <a:rPr lang="en-US" sz="1000" dirty="0" smtClean="0">
                <a:latin typeface="Calibri Light" pitchFamily="34" charset="0"/>
              </a:rPr>
              <a:t> </a:t>
            </a: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</a:rPr>
              <a:t>fixed information </a:t>
            </a:r>
            <a:r>
              <a:rPr lang="en-US" sz="1000" b="1" dirty="0" smtClean="0">
                <a:solidFill>
                  <a:srgbClr val="C02555"/>
                </a:solidFill>
                <a:latin typeface="Calibri Light" pitchFamily="34" charset="0"/>
              </a:rPr>
              <a:t>also </a:t>
            </a: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</a:rPr>
              <a:t>dynamic information </a:t>
            </a:r>
            <a:r>
              <a:rPr lang="en-US" sz="1000" dirty="0" smtClean="0">
                <a:latin typeface="Calibri Light" pitchFamily="34" charset="0"/>
              </a:rPr>
              <a:t>about target (e.g. number of targets) and customer network (e.g.) location</a:t>
            </a:r>
          </a:p>
        </p:txBody>
      </p:sp>
      <p:sp>
        <p:nvSpPr>
          <p:cNvPr id="28" name="Down Arrow 27"/>
          <p:cNvSpPr/>
          <p:nvPr/>
        </p:nvSpPr>
        <p:spPr bwMode="auto">
          <a:xfrm rot="16200000">
            <a:off x="3059832" y="5733256"/>
            <a:ext cx="720080" cy="288032"/>
          </a:xfrm>
          <a:prstGeom prst="downArrow">
            <a:avLst/>
          </a:prstGeom>
          <a:ln w="19050">
            <a:solidFill>
              <a:srgbClr val="FD8623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5400000">
            <a:off x="4860032" y="5736043"/>
            <a:ext cx="720080" cy="288032"/>
          </a:xfrm>
          <a:prstGeom prst="downArrow">
            <a:avLst/>
          </a:prstGeom>
          <a:ln w="19050">
            <a:solidFill>
              <a:srgbClr val="FD8623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5896" y="5538603"/>
            <a:ext cx="1368152" cy="62670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D8623"/>
                </a:solidFill>
                <a:latin typeface="Calibri" pitchFamily="34" charset="0"/>
              </a:rPr>
              <a:t>Two different types of packages are required</a:t>
            </a:r>
            <a:endParaRPr lang="en-US" sz="1000" dirty="0" smtClean="0">
              <a:solidFill>
                <a:srgbClr val="FD8623"/>
              </a:solidFill>
              <a:latin typeface="Calibri Ligh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487 0 " pathEditMode="relative" ptsTypes="AA">
                                      <p:cBhvr>
                                        <p:cTn id="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351 0 " pathEditMode="relative" ptsTypes="AA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4" grpId="0" animBg="1"/>
      <p:bldP spid="24" grpId="1" animBg="1"/>
      <p:bldP spid="25" grpId="0" animBg="1"/>
      <p:bldP spid="25" grpId="1" animBg="1"/>
      <p:bldP spid="26" grpId="0"/>
      <p:bldP spid="27" grpId="0"/>
      <p:bldP spid="28" grpId="0" animBg="1"/>
      <p:bldP spid="2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56"/>
          <p:cNvCxnSpPr>
            <a:stCxn id="10" idx="3"/>
            <a:endCxn id="8" idx="1"/>
          </p:cNvCxnSpPr>
          <p:nvPr/>
        </p:nvCxnSpPr>
        <p:spPr bwMode="auto">
          <a:xfrm>
            <a:off x="5364088" y="3609020"/>
            <a:ext cx="194421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5724128" y="2996952"/>
            <a:ext cx="1224136" cy="1656184"/>
          </a:xfrm>
          <a:prstGeom prst="rect">
            <a:avLst/>
          </a:prstGeom>
          <a:solidFill>
            <a:srgbClr val="FD8623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</a:rPr>
              <a:t>Customer Package </a:t>
            </a:r>
          </a:p>
          <a:p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•"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Packages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How does the </a:t>
            </a:r>
            <a:r>
              <a:rPr lang="en-US" sz="2800" b="1" kern="0" dirty="0" smtClean="0">
                <a:latin typeface="Calibri" pitchFamily="34" charset="0"/>
              </a:rPr>
              <a:t>Big Picture </a:t>
            </a:r>
            <a:r>
              <a:rPr lang="en-US" sz="2800" kern="0" dirty="0" smtClean="0">
                <a:latin typeface="Calibri" pitchFamily="34" charset="0"/>
              </a:rPr>
              <a:t>look like</a:t>
            </a:r>
            <a:endParaRPr lang="en-US" sz="2800" b="1" kern="0" dirty="0" smtClean="0">
              <a:latin typeface="Calibri" pitchFamily="34" charset="0"/>
            </a:endParaRP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The packaging mechanism consist of two types of packages</a:t>
            </a:r>
            <a:endParaRPr lang="en-US" sz="14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67544" y="2636912"/>
            <a:ext cx="1080120" cy="151216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Global</a:t>
            </a:r>
            <a:endParaRPr kumimoji="0" lang="en-US" sz="12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FW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Platform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995936" y="2636912"/>
            <a:ext cx="1080120" cy="151216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FW Tool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524328" y="2636912"/>
            <a:ext cx="1008112" cy="1512168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Device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308304" y="3429000"/>
            <a:ext cx="720080" cy="360040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i="1" dirty="0" smtClean="0">
                <a:solidFill>
                  <a:schemeClr val="bg1"/>
                </a:solidFill>
                <a:latin typeface="Calibri" pitchFamily="34" charset="0"/>
              </a:rPr>
              <a:t>Firmware</a:t>
            </a:r>
          </a:p>
          <a:p>
            <a:pPr algn="ctr"/>
            <a:r>
              <a:rPr lang="en-US" sz="1000" i="1" dirty="0" smtClean="0">
                <a:solidFill>
                  <a:schemeClr val="bg1"/>
                </a:solidFill>
                <a:latin typeface="Calibri" pitchFamily="34" charset="0"/>
              </a:rPr>
              <a:t>Interface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644008" y="3429000"/>
            <a:ext cx="720080" cy="360040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000" i="1" dirty="0" smtClean="0">
                <a:solidFill>
                  <a:schemeClr val="bg1"/>
                </a:solidFill>
                <a:latin typeface="Calibri" pitchFamily="34" charset="0"/>
              </a:rPr>
              <a:t>Firmware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000" i="1" dirty="0" smtClean="0">
                <a:solidFill>
                  <a:schemeClr val="bg1"/>
                </a:solidFill>
                <a:latin typeface="Calibri" pitchFamily="34" charset="0"/>
              </a:rPr>
              <a:t>Interface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79912" y="3429000"/>
            <a:ext cx="720080" cy="360040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i="1" dirty="0" smtClean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/>
            <a:r>
              <a:rPr lang="en-US" sz="1000" i="1" dirty="0" smtClean="0">
                <a:solidFill>
                  <a:schemeClr val="bg1"/>
                </a:solidFill>
                <a:latin typeface="Calibri" pitchFamily="34" charset="0"/>
              </a:rPr>
              <a:t>Exchange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99592" y="3429000"/>
            <a:ext cx="720080" cy="360040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i="1" dirty="0" smtClean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/>
            <a:r>
              <a:rPr lang="en-US" sz="1000" i="1" dirty="0" smtClean="0">
                <a:solidFill>
                  <a:schemeClr val="bg1"/>
                </a:solidFill>
                <a:latin typeface="Calibri" pitchFamily="34" charset="0"/>
              </a:rPr>
              <a:t>Exchange</a:t>
            </a:r>
          </a:p>
        </p:txBody>
      </p:sp>
      <p:cxnSp>
        <p:nvCxnSpPr>
          <p:cNvPr id="13" name="Straight Arrow Connector 56"/>
          <p:cNvCxnSpPr>
            <a:stCxn id="12" idx="3"/>
            <a:endCxn id="11" idx="1"/>
          </p:cNvCxnSpPr>
          <p:nvPr/>
        </p:nvCxnSpPr>
        <p:spPr bwMode="auto">
          <a:xfrm>
            <a:off x="1619672" y="3609020"/>
            <a:ext cx="216024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2051720" y="2996952"/>
            <a:ext cx="1224136" cy="1656184"/>
          </a:xfrm>
          <a:prstGeom prst="rect">
            <a:avLst/>
          </a:prstGeom>
          <a:solidFill>
            <a:srgbClr val="00A65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=S=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Package </a:t>
            </a:r>
            <a:endParaRPr lang="en-US" sz="1100" b="1" dirty="0" smtClean="0">
              <a:solidFill>
                <a:schemeClr val="bg1"/>
              </a:solidFill>
            </a:endParaRPr>
          </a:p>
          <a:p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•"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4" name="Folded Corner 63"/>
          <p:cNvSpPr/>
          <p:nvPr/>
        </p:nvSpPr>
        <p:spPr bwMode="auto">
          <a:xfrm>
            <a:off x="6012160" y="4005064"/>
            <a:ext cx="567680" cy="432048"/>
          </a:xfrm>
          <a:prstGeom prst="foldedCorner">
            <a:avLst>
              <a:gd name="adj" fmla="val 33872"/>
            </a:avLst>
          </a:prstGeom>
          <a:solidFill>
            <a:srgbClr val="00A65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i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339752" y="3501008"/>
            <a:ext cx="6480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00A651"/>
                </a:solidFill>
                <a:effectLst/>
                <a:latin typeface="Arial" charset="0"/>
              </a:rPr>
              <a:t>Package</a:t>
            </a:r>
            <a:r>
              <a:rPr kumimoji="0" lang="en-US" sz="800" b="1" i="0" u="none" strike="noStrike" cap="none" normalizeH="0" dirty="0" smtClean="0">
                <a:ln>
                  <a:noFill/>
                </a:ln>
                <a:solidFill>
                  <a:srgbClr val="00A651"/>
                </a:solidFill>
                <a:effectLst/>
                <a:latin typeface="Arial" charset="0"/>
              </a:rPr>
              <a:t> Metadata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rgbClr val="00A651"/>
              </a:solidFill>
              <a:effectLst/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012160" y="3501008"/>
            <a:ext cx="648072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FD8623"/>
                </a:solidFill>
                <a:effectLst/>
                <a:latin typeface="Arial" charset="0"/>
              </a:rPr>
              <a:t>Package</a:t>
            </a:r>
            <a:r>
              <a:rPr kumimoji="0" lang="en-US" sz="800" b="1" i="0" u="none" strike="noStrike" cap="none" normalizeH="0" dirty="0" smtClean="0">
                <a:ln>
                  <a:noFill/>
                </a:ln>
                <a:solidFill>
                  <a:srgbClr val="FD8623"/>
                </a:solidFill>
                <a:effectLst/>
                <a:latin typeface="Arial" charset="0"/>
              </a:rPr>
              <a:t> Metadata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rgbClr val="FD8623"/>
              </a:solidFill>
              <a:effectLst/>
              <a:latin typeface="Arial" charset="0"/>
            </a:endParaRPr>
          </a:p>
        </p:txBody>
      </p:sp>
      <p:sp>
        <p:nvSpPr>
          <p:cNvPr id="70" name="Folded Corner 69"/>
          <p:cNvSpPr/>
          <p:nvPr/>
        </p:nvSpPr>
        <p:spPr bwMode="auto">
          <a:xfrm>
            <a:off x="6084168" y="4077072"/>
            <a:ext cx="567680" cy="432048"/>
          </a:xfrm>
          <a:prstGeom prst="foldedCorner">
            <a:avLst>
              <a:gd name="adj" fmla="val 33872"/>
            </a:avLst>
          </a:prstGeom>
          <a:solidFill>
            <a:srgbClr val="00A65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i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1" name="Folded Corner 70"/>
          <p:cNvSpPr/>
          <p:nvPr/>
        </p:nvSpPr>
        <p:spPr bwMode="auto">
          <a:xfrm>
            <a:off x="6156176" y="4149080"/>
            <a:ext cx="567680" cy="432048"/>
          </a:xfrm>
          <a:prstGeom prst="foldedCorner">
            <a:avLst>
              <a:gd name="adj" fmla="val 33872"/>
            </a:avLst>
          </a:prstGeom>
          <a:solidFill>
            <a:srgbClr val="00A65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=S=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Package</a:t>
            </a:r>
          </a:p>
        </p:txBody>
      </p:sp>
      <p:sp>
        <p:nvSpPr>
          <p:cNvPr id="72" name="Folded Corner 71"/>
          <p:cNvSpPr/>
          <p:nvPr/>
        </p:nvSpPr>
        <p:spPr bwMode="auto">
          <a:xfrm>
            <a:off x="2339752" y="4005064"/>
            <a:ext cx="567680" cy="432048"/>
          </a:xfrm>
          <a:prstGeom prst="foldedCorner">
            <a:avLst>
              <a:gd name="adj" fmla="val 33872"/>
            </a:avLst>
          </a:prstGeom>
          <a:solidFill>
            <a:srgbClr val="C02555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i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3" name="Folded Corner 72"/>
          <p:cNvSpPr/>
          <p:nvPr/>
        </p:nvSpPr>
        <p:spPr bwMode="auto">
          <a:xfrm>
            <a:off x="2411760" y="4077072"/>
            <a:ext cx="567680" cy="432048"/>
          </a:xfrm>
          <a:prstGeom prst="foldedCorner">
            <a:avLst>
              <a:gd name="adj" fmla="val 33872"/>
            </a:avLst>
          </a:prstGeom>
          <a:solidFill>
            <a:srgbClr val="C02555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i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4" name="Folded Corner 73"/>
          <p:cNvSpPr/>
          <p:nvPr/>
        </p:nvSpPr>
        <p:spPr bwMode="auto">
          <a:xfrm>
            <a:off x="2483768" y="4149080"/>
            <a:ext cx="567680" cy="432048"/>
          </a:xfrm>
          <a:prstGeom prst="foldedCorner">
            <a:avLst>
              <a:gd name="adj" fmla="val 33872"/>
            </a:avLst>
          </a:prstGeom>
          <a:solidFill>
            <a:srgbClr val="00BDF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Firmware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Files</a:t>
            </a:r>
          </a:p>
        </p:txBody>
      </p:sp>
      <p:cxnSp>
        <p:nvCxnSpPr>
          <p:cNvPr id="78" name="Straight Arrow Connector 77"/>
          <p:cNvCxnSpPr/>
          <p:nvPr/>
        </p:nvCxnSpPr>
        <p:spPr bwMode="auto">
          <a:xfrm rot="10800000">
            <a:off x="3275856" y="4365104"/>
            <a:ext cx="2736304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A651"/>
            </a:solidFill>
            <a:prstDash val="sysDot"/>
            <a:round/>
            <a:headEnd type="none" w="sm" len="sm"/>
            <a:tailEnd type="arrow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3707904" y="4365104"/>
            <a:ext cx="187220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00A651"/>
                </a:solidFill>
                <a:latin typeface="Calibri Light" pitchFamily="34" charset="0"/>
              </a:rPr>
              <a:t>Can contain 1 … n =S= Packages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475656" y="4869160"/>
            <a:ext cx="2448272" cy="1396142"/>
          </a:xfrm>
          <a:prstGeom prst="rect">
            <a:avLst/>
          </a:prstGeom>
          <a:noFill/>
          <a:ln>
            <a:solidFill>
              <a:srgbClr val="00A65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dirty="0" smtClean="0">
                <a:solidFill>
                  <a:srgbClr val="00A651"/>
                </a:solidFill>
                <a:latin typeface="Calibri" pitchFamily="34" charset="0"/>
              </a:rPr>
              <a:t>=S= Package</a:t>
            </a:r>
          </a:p>
          <a:p>
            <a:r>
              <a:rPr lang="en-US" sz="1000" dirty="0" smtClean="0">
                <a:latin typeface="Calibri Light" pitchFamily="34" charset="0"/>
                <a:sym typeface="Wingdings 3"/>
              </a:rPr>
              <a:t>is created by a developer and contains </a:t>
            </a:r>
            <a:r>
              <a:rPr lang="en-US" sz="1000" dirty="0" smtClean="0">
                <a:solidFill>
                  <a:srgbClr val="00A651"/>
                </a:solidFill>
                <a:latin typeface="Calibri Light" pitchFamily="34" charset="0"/>
                <a:sym typeface="Wingdings 3"/>
              </a:rPr>
              <a:t>firmware specific 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information and data. </a:t>
            </a:r>
          </a:p>
          <a:p>
            <a:endParaRPr lang="en-US" sz="400" dirty="0" smtClean="0">
              <a:latin typeface="Calibri Light" pitchFamily="34" charset="0"/>
            </a:endParaRPr>
          </a:p>
          <a:p>
            <a:pPr>
              <a:buFont typeface="Wingdings 3"/>
              <a:buChar char="_"/>
            </a:pPr>
            <a:r>
              <a:rPr lang="en-US" sz="1000" dirty="0" smtClean="0">
                <a:latin typeface="Calibri Light" pitchFamily="34" charset="0"/>
                <a:sym typeface="Wingdings 3"/>
              </a:rPr>
              <a:t> Firmware specific metadata</a:t>
            </a:r>
          </a:p>
          <a:p>
            <a:pPr>
              <a:buFont typeface="Wingdings 3"/>
              <a:buChar char="_"/>
            </a:pPr>
            <a:r>
              <a:rPr lang="en-US" sz="1000" dirty="0" smtClean="0">
                <a:latin typeface="Calibri Light" pitchFamily="34" charset="0"/>
                <a:sym typeface="Wingdings 3"/>
              </a:rPr>
              <a:t> Firmware files for </a:t>
            </a:r>
            <a:r>
              <a:rPr lang="en-US" sz="1000" b="1" dirty="0" smtClean="0">
                <a:latin typeface="Calibri Light" pitchFamily="34" charset="0"/>
                <a:sym typeface="Wingdings 3"/>
              </a:rPr>
              <a:t>one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 target</a:t>
            </a:r>
          </a:p>
          <a:p>
            <a:r>
              <a:rPr lang="en-US" sz="1000" dirty="0" smtClean="0">
                <a:latin typeface="Calibri Light" pitchFamily="34" charset="0"/>
                <a:sym typeface="Wingdings 3"/>
              </a:rPr>
              <a:t>     </a:t>
            </a:r>
            <a:r>
              <a:rPr lang="en-US" sz="1000" b="1" dirty="0" smtClean="0">
                <a:latin typeface="Calibri Light" pitchFamily="34" charset="0"/>
                <a:sym typeface="Wingdings 3"/>
              </a:rPr>
              <a:t>Except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: Components</a:t>
            </a:r>
          </a:p>
          <a:p>
            <a:r>
              <a:rPr lang="en-US" sz="1000" dirty="0" smtClean="0">
                <a:latin typeface="Calibri Light" pitchFamily="34" charset="0"/>
                <a:sym typeface="Wingdings 3"/>
              </a:rPr>
              <a:t>                   a package can have in addition                  </a:t>
            </a:r>
          </a:p>
          <a:p>
            <a:r>
              <a:rPr lang="en-US" sz="1000" dirty="0" smtClean="0">
                <a:latin typeface="Calibri Light" pitchFamily="34" charset="0"/>
                <a:sym typeface="Wingdings 3"/>
              </a:rPr>
              <a:t>                   </a:t>
            </a: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several components of one target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.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76056" y="4869160"/>
            <a:ext cx="2520280" cy="1457698"/>
          </a:xfrm>
          <a:prstGeom prst="rect">
            <a:avLst/>
          </a:prstGeom>
          <a:noFill/>
          <a:ln>
            <a:solidFill>
              <a:srgbClr val="FD8623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dirty="0" smtClean="0">
                <a:solidFill>
                  <a:srgbClr val="FD8623"/>
                </a:solidFill>
                <a:latin typeface="Calibri" pitchFamily="34" charset="0"/>
              </a:rPr>
              <a:t>Customer Package</a:t>
            </a:r>
          </a:p>
          <a:p>
            <a:r>
              <a:rPr lang="en-US" sz="1000" dirty="0" smtClean="0">
                <a:latin typeface="Calibri Light" pitchFamily="34" charset="0"/>
                <a:sym typeface="Wingdings 3"/>
              </a:rPr>
              <a:t>is created by the customer / Integrator and contains </a:t>
            </a:r>
            <a:r>
              <a:rPr lang="en-US" sz="1000" dirty="0" smtClean="0">
                <a:solidFill>
                  <a:srgbClr val="FD8623"/>
                </a:solidFill>
                <a:latin typeface="Calibri Light" pitchFamily="34" charset="0"/>
                <a:sym typeface="Wingdings 3"/>
              </a:rPr>
              <a:t>customer specific 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information.</a:t>
            </a:r>
          </a:p>
          <a:p>
            <a:endParaRPr lang="en-US" sz="400" dirty="0" smtClean="0">
              <a:latin typeface="Calibri Light" pitchFamily="34" charset="0"/>
              <a:sym typeface="Wingdings 3"/>
            </a:endParaRPr>
          </a:p>
          <a:p>
            <a:pPr>
              <a:buFont typeface="Wingdings 3"/>
              <a:buChar char="_"/>
            </a:pPr>
            <a:r>
              <a:rPr lang="en-US" sz="1000" dirty="0" smtClean="0">
                <a:latin typeface="Calibri Light" pitchFamily="34" charset="0"/>
                <a:sym typeface="Wingdings 3"/>
              </a:rPr>
              <a:t> Customer specific metadata</a:t>
            </a:r>
          </a:p>
          <a:p>
            <a:pPr>
              <a:buFont typeface="Wingdings 3"/>
              <a:buChar char="_"/>
            </a:pPr>
            <a:r>
              <a:rPr lang="en-US" sz="1000" dirty="0" smtClean="0">
                <a:latin typeface="Calibri Light" pitchFamily="34" charset="0"/>
                <a:sym typeface="Wingdings 3"/>
              </a:rPr>
              <a:t> =S= Packages for </a:t>
            </a:r>
            <a:r>
              <a:rPr lang="en-US" sz="1000" b="1" dirty="0" smtClean="0">
                <a:latin typeface="Calibri Light" pitchFamily="34" charset="0"/>
                <a:sym typeface="Wingdings 3"/>
              </a:rPr>
              <a:t>multiple 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targets</a:t>
            </a:r>
          </a:p>
          <a:p>
            <a:r>
              <a:rPr lang="en-US" sz="400" dirty="0" smtClean="0">
                <a:latin typeface="Calibri Light" pitchFamily="34" charset="0"/>
                <a:sym typeface="Wingdings 3"/>
              </a:rPr>
              <a:t>     </a:t>
            </a:r>
          </a:p>
          <a:p>
            <a:r>
              <a:rPr lang="en-US" sz="1000" dirty="0" smtClean="0">
                <a:latin typeface="Calibri Light" pitchFamily="34" charset="0"/>
                <a:sym typeface="Wingdings 3"/>
              </a:rPr>
              <a:t>The data within the package are flexible because the number of =S= packages as well as the metadata are changing form case to case.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0" grpId="0" animBg="1"/>
      <p:bldP spid="64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1" grpId="0"/>
      <p:bldP spid="82" grpId="0" uiExpand="1" build="allAtOnce" animBg="1"/>
      <p:bldP spid="84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Packages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What are a </a:t>
            </a:r>
            <a:r>
              <a:rPr lang="en-US" sz="2800" b="1" kern="0" dirty="0" smtClean="0">
                <a:latin typeface="Calibri" pitchFamily="34" charset="0"/>
              </a:rPr>
              <a:t>=S= Package </a:t>
            </a:r>
            <a:r>
              <a:rPr lang="en-US" sz="2800" kern="0" dirty="0" smtClean="0">
                <a:latin typeface="Calibri" pitchFamily="34" charset="0"/>
              </a:rPr>
              <a:t>in detail</a:t>
            </a:r>
            <a:endParaRPr lang="en-US" sz="2800" b="1" kern="0" dirty="0" smtClean="0">
              <a:latin typeface="Calibri" pitchFamily="34" charset="0"/>
            </a:endParaRP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What can you do with a =S= package?</a:t>
            </a:r>
            <a:endParaRPr lang="en-US" sz="14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971600" y="3717032"/>
            <a:ext cx="1872208" cy="2016224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=S=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Package </a:t>
            </a:r>
            <a:endParaRPr lang="en-US" sz="1200" b="1" dirty="0" smtClean="0">
              <a:solidFill>
                <a:schemeClr val="bg1"/>
              </a:solidFill>
              <a:latin typeface="Arial" charset="0"/>
            </a:endParaRPr>
          </a:p>
          <a:p>
            <a:endParaRPr lang="en-US" sz="900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•"/>
              <a:tabLst/>
            </a:pPr>
            <a:endParaRPr lang="en-US" sz="900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Folded Corner 27"/>
          <p:cNvSpPr/>
          <p:nvPr/>
        </p:nvSpPr>
        <p:spPr bwMode="auto">
          <a:xfrm>
            <a:off x="1115616" y="4365104"/>
            <a:ext cx="792088" cy="1224136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noFill/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i="1" dirty="0" smtClean="0">
                <a:solidFill>
                  <a:schemeClr val="bg2"/>
                </a:solidFill>
                <a:latin typeface="Arial" charset="0"/>
              </a:rPr>
              <a:t>Metadata</a:t>
            </a:r>
          </a:p>
        </p:txBody>
      </p:sp>
      <p:sp>
        <p:nvSpPr>
          <p:cNvPr id="29" name="Folded Corner 28"/>
          <p:cNvSpPr/>
          <p:nvPr/>
        </p:nvSpPr>
        <p:spPr bwMode="auto">
          <a:xfrm>
            <a:off x="2123728" y="4797152"/>
            <a:ext cx="576064" cy="360040"/>
          </a:xfrm>
          <a:prstGeom prst="foldedCorner">
            <a:avLst>
              <a:gd name="adj" fmla="val 19496"/>
            </a:avLst>
          </a:prstGeom>
          <a:solidFill>
            <a:srgbClr val="00BDF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Firmware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Files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148064" y="3717032"/>
            <a:ext cx="1872208" cy="2016224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/>
                </a:solidFill>
                <a:latin typeface="Arial" charset="0"/>
              </a:rPr>
              <a:t>=S=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/>
                </a:solidFill>
                <a:latin typeface="Arial" charset="0"/>
              </a:rPr>
              <a:t>Package </a:t>
            </a:r>
          </a:p>
          <a:p>
            <a:endParaRPr lang="en-US" sz="10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•"/>
              <a:tabLst/>
            </a:pPr>
            <a:endParaRPr lang="en-US" sz="10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" name="Folded Corner 31"/>
          <p:cNvSpPr/>
          <p:nvPr/>
        </p:nvSpPr>
        <p:spPr bwMode="auto">
          <a:xfrm>
            <a:off x="6300192" y="4365104"/>
            <a:ext cx="576064" cy="360040"/>
          </a:xfrm>
          <a:prstGeom prst="foldedCorner">
            <a:avLst>
              <a:gd name="adj" fmla="val 19496"/>
            </a:avLst>
          </a:prstGeom>
          <a:solidFill>
            <a:srgbClr val="00BDF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Firmware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Files</a:t>
            </a:r>
          </a:p>
        </p:txBody>
      </p:sp>
      <p:sp>
        <p:nvSpPr>
          <p:cNvPr id="33" name="Folded Corner 32"/>
          <p:cNvSpPr/>
          <p:nvPr/>
        </p:nvSpPr>
        <p:spPr bwMode="auto">
          <a:xfrm>
            <a:off x="5292080" y="4365104"/>
            <a:ext cx="792088" cy="1224136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noFill/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i="1" dirty="0" smtClean="0">
                <a:solidFill>
                  <a:schemeClr val="bg2"/>
                </a:solidFill>
                <a:latin typeface="Arial" charset="0"/>
              </a:rPr>
              <a:t>Metadata</a:t>
            </a:r>
          </a:p>
        </p:txBody>
      </p:sp>
      <p:sp>
        <p:nvSpPr>
          <p:cNvPr id="34" name="Folded Corner 33"/>
          <p:cNvSpPr/>
          <p:nvPr/>
        </p:nvSpPr>
        <p:spPr bwMode="auto">
          <a:xfrm>
            <a:off x="6300192" y="4797152"/>
            <a:ext cx="576064" cy="360040"/>
          </a:xfrm>
          <a:prstGeom prst="foldedCorner">
            <a:avLst>
              <a:gd name="adj" fmla="val 19496"/>
            </a:avLst>
          </a:prstGeom>
          <a:solidFill>
            <a:srgbClr val="00BDF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Firmware</a:t>
            </a:r>
          </a:p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Files</a:t>
            </a:r>
          </a:p>
        </p:txBody>
      </p:sp>
      <p:sp>
        <p:nvSpPr>
          <p:cNvPr id="35" name="Folded Corner 34"/>
          <p:cNvSpPr/>
          <p:nvPr/>
        </p:nvSpPr>
        <p:spPr bwMode="auto">
          <a:xfrm>
            <a:off x="6300192" y="5229200"/>
            <a:ext cx="576064" cy="360040"/>
          </a:xfrm>
          <a:prstGeom prst="foldedCorner">
            <a:avLst>
              <a:gd name="adj" fmla="val 19496"/>
            </a:avLst>
          </a:prstGeom>
          <a:solidFill>
            <a:srgbClr val="00BDF2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Firmware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Files</a:t>
            </a:r>
          </a:p>
        </p:txBody>
      </p:sp>
      <p:pic>
        <p:nvPicPr>
          <p:cNvPr id="39" name="Picture 6" descr="http://www.iconhot.com/icon/png/devine/256/network-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5661248"/>
            <a:ext cx="720080" cy="720080"/>
          </a:xfrm>
          <a:prstGeom prst="rect">
            <a:avLst/>
          </a:prstGeom>
          <a:noFill/>
        </p:spPr>
      </p:pic>
      <p:pic>
        <p:nvPicPr>
          <p:cNvPr id="40" name="Picture 6" descr="http://www.iconhot.com/icon/png/devine/256/network-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5661248"/>
            <a:ext cx="720080" cy="720080"/>
          </a:xfrm>
          <a:prstGeom prst="rect">
            <a:avLst/>
          </a:prstGeom>
          <a:noFill/>
        </p:spPr>
      </p:pic>
      <p:cxnSp>
        <p:nvCxnSpPr>
          <p:cNvPr id="43" name="Straight Connector 80"/>
          <p:cNvCxnSpPr>
            <a:stCxn id="29" idx="3"/>
          </p:cNvCxnSpPr>
          <p:nvPr/>
        </p:nvCxnSpPr>
        <p:spPr bwMode="auto">
          <a:xfrm>
            <a:off x="2699792" y="4977172"/>
            <a:ext cx="720080" cy="82809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1187624" y="4941168"/>
            <a:ext cx="648072" cy="144016"/>
          </a:xfrm>
          <a:prstGeom prst="rect">
            <a:avLst/>
          </a:prstGeom>
          <a:solidFill>
            <a:srgbClr val="C02555"/>
          </a:solidFill>
          <a:ln w="19050">
            <a:solidFill>
              <a:srgbClr val="C02555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charset="0"/>
              </a:rPr>
              <a:t>Description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364088" y="5157192"/>
            <a:ext cx="648072" cy="144016"/>
          </a:xfrm>
          <a:prstGeom prst="rect">
            <a:avLst/>
          </a:prstGeom>
          <a:solidFill>
            <a:srgbClr val="C02555"/>
          </a:solidFill>
          <a:ln w="19050">
            <a:solidFill>
              <a:srgbClr val="C02555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charset="0"/>
              </a:rPr>
              <a:t>Description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364088" y="4941168"/>
            <a:ext cx="648072" cy="144016"/>
          </a:xfrm>
          <a:prstGeom prst="rect">
            <a:avLst/>
          </a:prstGeom>
          <a:solidFill>
            <a:srgbClr val="C02555"/>
          </a:solidFill>
          <a:ln w="19050">
            <a:solidFill>
              <a:srgbClr val="C02555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800" b="1" dirty="0" smtClean="0">
                <a:solidFill>
                  <a:schemeClr val="bg1"/>
                </a:solidFill>
                <a:latin typeface="Arial" charset="0"/>
              </a:rPr>
              <a:t>Description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364088" y="4725144"/>
            <a:ext cx="648072" cy="144016"/>
          </a:xfrm>
          <a:prstGeom prst="rect">
            <a:avLst/>
          </a:prstGeom>
          <a:solidFill>
            <a:srgbClr val="C02555"/>
          </a:solidFill>
          <a:ln w="19050">
            <a:solidFill>
              <a:srgbClr val="C02555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charset="0"/>
              </a:rPr>
              <a:t>Description</a:t>
            </a:r>
          </a:p>
        </p:txBody>
      </p:sp>
      <p:cxnSp>
        <p:nvCxnSpPr>
          <p:cNvPr id="49" name="Straight Connector 80"/>
          <p:cNvCxnSpPr>
            <a:stCxn id="35" idx="3"/>
          </p:cNvCxnSpPr>
          <p:nvPr/>
        </p:nvCxnSpPr>
        <p:spPr bwMode="auto">
          <a:xfrm>
            <a:off x="6876256" y="5409220"/>
            <a:ext cx="889974" cy="385918"/>
          </a:xfrm>
          <a:prstGeom prst="bentConnector3">
            <a:avLst>
              <a:gd name="adj1" fmla="val 12568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50" name="Straight Connector 80"/>
          <p:cNvCxnSpPr>
            <a:stCxn id="39" idx="3"/>
            <a:endCxn id="34" idx="3"/>
          </p:cNvCxnSpPr>
          <p:nvPr/>
        </p:nvCxnSpPr>
        <p:spPr bwMode="auto">
          <a:xfrm flipH="1" flipV="1">
            <a:off x="6876256" y="4977172"/>
            <a:ext cx="936104" cy="1044116"/>
          </a:xfrm>
          <a:prstGeom prst="bentConnector3">
            <a:avLst>
              <a:gd name="adj1" fmla="val -4377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51" name="Straight Connector 80"/>
          <p:cNvCxnSpPr>
            <a:stCxn id="32" idx="3"/>
          </p:cNvCxnSpPr>
          <p:nvPr/>
        </p:nvCxnSpPr>
        <p:spPr bwMode="auto">
          <a:xfrm>
            <a:off x="6876256" y="4545124"/>
            <a:ext cx="887106" cy="1696072"/>
          </a:xfrm>
          <a:prstGeom prst="bentConnector3">
            <a:avLst>
              <a:gd name="adj1" fmla="val 17341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Straight Connector 80"/>
          <p:cNvCxnSpPr>
            <a:stCxn id="44" idx="3"/>
            <a:endCxn id="29" idx="1"/>
          </p:cNvCxnSpPr>
          <p:nvPr/>
        </p:nvCxnSpPr>
        <p:spPr bwMode="auto">
          <a:xfrm flipV="1">
            <a:off x="1835696" y="4977172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5" name="Straight Connector 80"/>
          <p:cNvCxnSpPr>
            <a:stCxn id="48" idx="3"/>
            <a:endCxn id="32" idx="1"/>
          </p:cNvCxnSpPr>
          <p:nvPr/>
        </p:nvCxnSpPr>
        <p:spPr bwMode="auto">
          <a:xfrm flipV="1">
            <a:off x="6012160" y="4545124"/>
            <a:ext cx="288032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Connector 80"/>
          <p:cNvCxnSpPr>
            <a:stCxn id="47" idx="3"/>
            <a:endCxn id="34" idx="1"/>
          </p:cNvCxnSpPr>
          <p:nvPr/>
        </p:nvCxnSpPr>
        <p:spPr bwMode="auto">
          <a:xfrm flipV="1">
            <a:off x="6012160" y="4977172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Straight Connector 80"/>
          <p:cNvCxnSpPr>
            <a:stCxn id="46" idx="3"/>
            <a:endCxn id="35" idx="1"/>
          </p:cNvCxnSpPr>
          <p:nvPr/>
        </p:nvCxnSpPr>
        <p:spPr bwMode="auto">
          <a:xfrm>
            <a:off x="6012160" y="5229200"/>
            <a:ext cx="288032" cy="1800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rot="10800000" flipV="1">
            <a:off x="4680520" y="3356991"/>
            <a:ext cx="385192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1187624" y="3068960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Pack </a:t>
            </a:r>
            <a:r>
              <a:rPr lang="en-US" sz="1400" b="1" dirty="0" smtClean="0">
                <a:latin typeface="Calibri" pitchFamily="34" charset="0"/>
              </a:rPr>
              <a:t>one firmware </a:t>
            </a:r>
            <a:r>
              <a:rPr lang="en-US" sz="1400" dirty="0" smtClean="0">
                <a:latin typeface="Calibri" pitchFamily="34" charset="0"/>
              </a:rPr>
              <a:t>for </a:t>
            </a:r>
            <a:r>
              <a:rPr lang="en-US" sz="1400" b="1" dirty="0" smtClean="0">
                <a:latin typeface="Calibri" pitchFamily="34" charset="0"/>
              </a:rPr>
              <a:t>one device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16016" y="3068960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Pack </a:t>
            </a:r>
            <a:r>
              <a:rPr lang="en-US" sz="1400" b="1" dirty="0" smtClean="0">
                <a:latin typeface="Calibri" pitchFamily="34" charset="0"/>
              </a:rPr>
              <a:t>several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b="1" dirty="0" smtClean="0">
                <a:latin typeface="Calibri" pitchFamily="34" charset="0"/>
              </a:rPr>
              <a:t>firmware</a:t>
            </a:r>
            <a:r>
              <a:rPr lang="en-US" sz="1400" dirty="0" smtClean="0">
                <a:latin typeface="Calibri" pitchFamily="34" charset="0"/>
              </a:rPr>
              <a:t> for </a:t>
            </a:r>
            <a:r>
              <a:rPr lang="en-US" sz="1400" b="1" dirty="0" smtClean="0">
                <a:latin typeface="Calibri" pitchFamily="34" charset="0"/>
              </a:rPr>
              <a:t>different components</a:t>
            </a:r>
            <a:endParaRPr lang="en-US" sz="1400" b="1" dirty="0">
              <a:latin typeface="Calibri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 rot="5400000">
            <a:off x="2843808" y="4725144"/>
            <a:ext cx="33123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7668344" y="4797152"/>
            <a:ext cx="57606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Calibri" pitchFamily="34" charset="0"/>
              </a:rPr>
              <a:t>Component</a:t>
            </a:r>
            <a:endParaRPr lang="en-US" sz="9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52320" y="5229200"/>
            <a:ext cx="57606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Calibri" pitchFamily="34" charset="0"/>
              </a:rPr>
              <a:t>Component</a:t>
            </a:r>
            <a:endParaRPr lang="en-US" sz="9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rot="10800000" flipV="1">
            <a:off x="467544" y="3356992"/>
            <a:ext cx="385192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7884368" y="4365104"/>
            <a:ext cx="57606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Calibri" pitchFamily="34" charset="0"/>
              </a:rPr>
              <a:t>Component</a:t>
            </a:r>
            <a:endParaRPr lang="en-US" sz="9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584140" y="5661248"/>
            <a:ext cx="432048" cy="64807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31840" y="4797152"/>
            <a:ext cx="432048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Calibri" pitchFamily="34" charset="0"/>
              </a:rPr>
              <a:t>Target</a:t>
            </a:r>
            <a:endParaRPr lang="en-US" sz="9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694222" y="5759134"/>
            <a:ext cx="72008" cy="72008"/>
          </a:xfrm>
          <a:prstGeom prst="rect">
            <a:avLst/>
          </a:prstGeom>
          <a:noFill/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7702848" y="5983784"/>
            <a:ext cx="72008" cy="72008"/>
          </a:xfrm>
          <a:prstGeom prst="rect">
            <a:avLst/>
          </a:prstGeom>
          <a:noFill/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691354" y="6205192"/>
            <a:ext cx="72008" cy="72008"/>
          </a:xfrm>
          <a:prstGeom prst="rect">
            <a:avLst/>
          </a:prstGeom>
          <a:noFill/>
          <a:ln w="19050">
            <a:noFill/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7628750" y="5737828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000" b="1" dirty="0" err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7631768" y="594928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000" b="1" dirty="0" err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7631768" y="616530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000" b="1" dirty="0" err="1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46" grpId="0" animBg="1"/>
      <p:bldP spid="47" grpId="0" animBg="1"/>
      <p:bldP spid="48" grpId="0" animBg="1"/>
      <p:bldP spid="60" grpId="0"/>
      <p:bldP spid="63" grpId="0"/>
      <p:bldP spid="64" grpId="0"/>
      <p:bldP spid="67" grpId="0"/>
      <p:bldP spid="54" grpId="0"/>
      <p:bldP spid="62" grpId="0"/>
      <p:bldP spid="66" grpId="0"/>
      <p:bldP spid="68" grpId="0" animBg="1"/>
      <p:bldP spid="70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Packages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How is the </a:t>
            </a:r>
            <a:r>
              <a:rPr lang="en-US" sz="2800" b="1" kern="0" dirty="0" smtClean="0">
                <a:latin typeface="Calibri" pitchFamily="34" charset="0"/>
              </a:rPr>
              <a:t>=S= Package </a:t>
            </a:r>
            <a:r>
              <a:rPr lang="en-US" sz="2800" kern="0" dirty="0" smtClean="0">
                <a:latin typeface="Calibri" pitchFamily="34" charset="0"/>
              </a:rPr>
              <a:t>defined</a:t>
            </a:r>
            <a:endParaRPr lang="en-US" sz="2800" b="1" kern="0" dirty="0" smtClean="0">
              <a:latin typeface="Calibri" pitchFamily="34" charset="0"/>
            </a:endParaRP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What information are included in a =S= package?</a:t>
            </a:r>
            <a:endParaRPr lang="en-US" sz="14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2195736" y="3861048"/>
            <a:ext cx="792088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2123728" y="3933056"/>
            <a:ext cx="792088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6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467544" y="2636912"/>
            <a:ext cx="1080120" cy="432048"/>
          </a:xfrm>
          <a:prstGeom prst="roundRect">
            <a:avLst>
              <a:gd name="adj" fmla="val 7083"/>
            </a:avLst>
          </a:prstGeom>
          <a:solidFill>
            <a:srgbClr val="009C3E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=S= Package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Metadata</a:t>
            </a:r>
          </a:p>
        </p:txBody>
      </p:sp>
      <p:sp>
        <p:nvSpPr>
          <p:cNvPr id="74" name="Rounded Rectangle 73"/>
          <p:cNvSpPr/>
          <p:nvPr/>
        </p:nvSpPr>
        <p:spPr bwMode="auto">
          <a:xfrm>
            <a:off x="1187624" y="3212976"/>
            <a:ext cx="1440160" cy="21602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Packages </a:t>
            </a:r>
            <a:r>
              <a:rPr lang="en-US" sz="1000" i="1" dirty="0" smtClean="0">
                <a:solidFill>
                  <a:schemeClr val="bg1"/>
                </a:solidFill>
                <a:latin typeface="Arial" charset="0"/>
              </a:rPr>
              <a:t>Information</a:t>
            </a:r>
            <a:endParaRPr kumimoji="0" lang="en-US" sz="10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1187624" y="3573016"/>
            <a:ext cx="1440160" cy="21602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Package List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2051720" y="4005064"/>
            <a:ext cx="792088" cy="21602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Package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2627784" y="4293096"/>
            <a:ext cx="1296144" cy="21602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i="1" dirty="0" smtClean="0">
                <a:solidFill>
                  <a:schemeClr val="bg1"/>
                </a:solidFill>
                <a:latin typeface="Arial" charset="0"/>
              </a:rPr>
              <a:t>Target</a:t>
            </a: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 Product (s)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2627784" y="5733256"/>
            <a:ext cx="1296144" cy="21602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Dependencies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9" name="Straight Arrow Connector 31"/>
          <p:cNvCxnSpPr>
            <a:stCxn id="73" idx="2"/>
            <a:endCxn id="74" idx="1"/>
          </p:cNvCxnSpPr>
          <p:nvPr/>
        </p:nvCxnSpPr>
        <p:spPr bwMode="auto">
          <a:xfrm rot="16200000" flipH="1">
            <a:off x="971600" y="3104964"/>
            <a:ext cx="252028" cy="18002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0" name="Straight Arrow Connector 31"/>
          <p:cNvCxnSpPr>
            <a:stCxn id="73" idx="2"/>
            <a:endCxn id="75" idx="1"/>
          </p:cNvCxnSpPr>
          <p:nvPr/>
        </p:nvCxnSpPr>
        <p:spPr bwMode="auto">
          <a:xfrm rot="16200000" flipH="1">
            <a:off x="791580" y="3284984"/>
            <a:ext cx="612068" cy="18002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1" name="Straight Arrow Connector 31"/>
          <p:cNvCxnSpPr>
            <a:stCxn id="75" idx="2"/>
            <a:endCxn id="76" idx="1"/>
          </p:cNvCxnSpPr>
          <p:nvPr/>
        </p:nvCxnSpPr>
        <p:spPr bwMode="auto">
          <a:xfrm rot="16200000" flipH="1">
            <a:off x="1817694" y="3879050"/>
            <a:ext cx="324036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2" name="Rounded Rectangle 81"/>
          <p:cNvSpPr/>
          <p:nvPr/>
        </p:nvSpPr>
        <p:spPr bwMode="auto">
          <a:xfrm>
            <a:off x="2627784" y="5445224"/>
            <a:ext cx="1296144" cy="21602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File References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2627784" y="5157192"/>
            <a:ext cx="1296144" cy="21602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Loader </a:t>
            </a:r>
            <a:r>
              <a:rPr lang="en-US" sz="1000" i="1" dirty="0" smtClean="0">
                <a:solidFill>
                  <a:schemeClr val="bg1"/>
                </a:solidFill>
                <a:latin typeface="Arial" charset="0"/>
              </a:rPr>
              <a:t>Info</a:t>
            </a:r>
            <a:endParaRPr kumimoji="0" lang="en-US" sz="10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2627784" y="4869160"/>
            <a:ext cx="1296144" cy="21602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Object </a:t>
            </a:r>
            <a:r>
              <a:rPr lang="en-US" sz="1000" i="1" dirty="0" smtClean="0">
                <a:solidFill>
                  <a:schemeClr val="bg1"/>
                </a:solidFill>
                <a:latin typeface="Arial" charset="0"/>
              </a:rPr>
              <a:t>Info</a:t>
            </a:r>
            <a:endParaRPr kumimoji="0" lang="en-US" sz="10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85" name="Straight Arrow Connector 31"/>
          <p:cNvCxnSpPr>
            <a:stCxn id="76" idx="2"/>
            <a:endCxn id="77" idx="1"/>
          </p:cNvCxnSpPr>
          <p:nvPr/>
        </p:nvCxnSpPr>
        <p:spPr bwMode="auto">
          <a:xfrm rot="16200000" flipH="1">
            <a:off x="2447764" y="4221088"/>
            <a:ext cx="180020" cy="18002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6" name="Straight Arrow Connector 31"/>
          <p:cNvCxnSpPr>
            <a:stCxn id="76" idx="2"/>
            <a:endCxn id="84" idx="1"/>
          </p:cNvCxnSpPr>
          <p:nvPr/>
        </p:nvCxnSpPr>
        <p:spPr bwMode="auto">
          <a:xfrm rot="16200000" flipH="1">
            <a:off x="2159732" y="4509120"/>
            <a:ext cx="756084" cy="18002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7" name="Straight Arrow Connector 31"/>
          <p:cNvCxnSpPr>
            <a:stCxn id="76" idx="2"/>
            <a:endCxn id="83" idx="1"/>
          </p:cNvCxnSpPr>
          <p:nvPr/>
        </p:nvCxnSpPr>
        <p:spPr bwMode="auto">
          <a:xfrm rot="16200000" flipH="1">
            <a:off x="2015716" y="4653136"/>
            <a:ext cx="1044116" cy="18002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8" name="Straight Arrow Connector 31"/>
          <p:cNvCxnSpPr>
            <a:stCxn id="76" idx="2"/>
            <a:endCxn id="82" idx="1"/>
          </p:cNvCxnSpPr>
          <p:nvPr/>
        </p:nvCxnSpPr>
        <p:spPr bwMode="auto">
          <a:xfrm rot="16200000" flipH="1">
            <a:off x="1871700" y="4797152"/>
            <a:ext cx="1332148" cy="18002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9" name="Straight Arrow Connector 31"/>
          <p:cNvCxnSpPr>
            <a:stCxn id="76" idx="2"/>
            <a:endCxn id="78" idx="1"/>
          </p:cNvCxnSpPr>
          <p:nvPr/>
        </p:nvCxnSpPr>
        <p:spPr bwMode="auto">
          <a:xfrm rot="16200000" flipH="1">
            <a:off x="1727684" y="4941168"/>
            <a:ext cx="1620180" cy="18002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3995936" y="4293096"/>
            <a:ext cx="2448272" cy="22659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 smtClean="0">
                <a:latin typeface="Calibri Light" pitchFamily="34" charset="0"/>
              </a:rPr>
              <a:t>List of supported product IDs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 rot="5400000">
            <a:off x="4427984" y="4365104"/>
            <a:ext cx="33123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6156176" y="5157192"/>
            <a:ext cx="2736304" cy="38048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buFont typeface="Wingdings 3"/>
              <a:buChar char="_"/>
            </a:pPr>
            <a:r>
              <a:rPr lang="en-US" sz="1000" dirty="0" smtClean="0">
                <a:latin typeface="Calibri Light" pitchFamily="34" charset="0"/>
                <a:sym typeface="Wingdings 3"/>
              </a:rPr>
              <a:t>Define </a:t>
            </a: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which loader 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must be used to load</a:t>
            </a:r>
          </a:p>
          <a:p>
            <a:r>
              <a:rPr lang="en-US" sz="1000" dirty="0" smtClean="0">
                <a:latin typeface="Calibri Light" pitchFamily="34" charset="0"/>
                <a:sym typeface="Wingdings 3"/>
              </a:rPr>
              <a:t>     (incl. Mode definition)</a:t>
            </a:r>
            <a:endParaRPr lang="en-US" sz="1000" dirty="0" smtClean="0">
              <a:latin typeface="Calibri Light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995936" y="5157192"/>
            <a:ext cx="2448272" cy="22659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 smtClean="0">
                <a:latin typeface="Calibri Light" pitchFamily="34" charset="0"/>
              </a:rPr>
              <a:t>Use Unity Loader V8.0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995936" y="5445224"/>
            <a:ext cx="2448272" cy="22659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 smtClean="0">
                <a:latin typeface="Calibri Light" pitchFamily="34" charset="0"/>
              </a:rPr>
              <a:t>File X = bin file, File Y = script file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56176" y="4005064"/>
            <a:ext cx="2592288" cy="22659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buFont typeface="Wingdings 3"/>
              <a:buChar char="_"/>
            </a:pPr>
            <a:r>
              <a:rPr lang="en-US" sz="1000" dirty="0" smtClean="0">
                <a:latin typeface="Calibri Light" pitchFamily="34" charset="0"/>
                <a:sym typeface="Wingdings 3"/>
              </a:rPr>
              <a:t>Describes the </a:t>
            </a: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content of one firmware update</a:t>
            </a:r>
            <a:endParaRPr lang="en-US" sz="1000" dirty="0" smtClean="0">
              <a:solidFill>
                <a:srgbClr val="C02555"/>
              </a:solidFill>
              <a:latin typeface="Calibri Light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56176" y="4293096"/>
            <a:ext cx="2808312" cy="22659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buFont typeface="Wingdings 3"/>
              <a:buChar char="_"/>
            </a:pPr>
            <a:r>
              <a:rPr lang="en-US" sz="1000" dirty="0" smtClean="0">
                <a:latin typeface="Calibri Light" pitchFamily="34" charset="0"/>
                <a:sym typeface="Wingdings 3"/>
              </a:rPr>
              <a:t>Define for </a:t>
            </a: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which device 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the firmware can be used</a:t>
            </a:r>
            <a:endParaRPr lang="en-US" sz="1000" dirty="0" smtClean="0">
              <a:latin typeface="Calibri Light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95936" y="4869160"/>
            <a:ext cx="2448272" cy="22659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 smtClean="0">
                <a:latin typeface="Calibri Light" pitchFamily="34" charset="0"/>
              </a:rPr>
              <a:t>Target, Module, Component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156176" y="4869160"/>
            <a:ext cx="2736304" cy="22659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buFont typeface="Wingdings 3"/>
              <a:buChar char="_"/>
            </a:pPr>
            <a:r>
              <a:rPr lang="en-US" sz="1000" dirty="0" smtClean="0">
                <a:latin typeface="Calibri Light" pitchFamily="34" charset="0"/>
                <a:sym typeface="Wingdings 3"/>
              </a:rPr>
              <a:t>Define the </a:t>
            </a: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type of object 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which will be addressed </a:t>
            </a:r>
            <a:endParaRPr lang="en-US" sz="1000" dirty="0" smtClean="0">
              <a:latin typeface="Calibri Light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95936" y="5733256"/>
            <a:ext cx="2016224" cy="688256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 smtClean="0">
                <a:latin typeface="Calibri Light" pitchFamily="34" charset="0"/>
              </a:rPr>
              <a:t>After firmware loaded, application must be updated</a:t>
            </a:r>
          </a:p>
          <a:p>
            <a:r>
              <a:rPr lang="en-US" sz="1000" dirty="0" smtClean="0">
                <a:latin typeface="Calibri Light" pitchFamily="34" charset="0"/>
              </a:rPr>
              <a:t>Or is there a incompatibility with a specific hardware revision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156176" y="5805264"/>
            <a:ext cx="2448272" cy="38048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buFont typeface="Wingdings 3"/>
              <a:buChar char="_"/>
            </a:pPr>
            <a:r>
              <a:rPr lang="en-US" sz="1000" dirty="0" smtClean="0">
                <a:latin typeface="Calibri Light" pitchFamily="34" charset="0"/>
                <a:sym typeface="Wingdings 3"/>
              </a:rPr>
              <a:t>Define </a:t>
            </a: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what actions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 are required to load </a:t>
            </a:r>
          </a:p>
          <a:p>
            <a:r>
              <a:rPr lang="en-US" sz="1000" dirty="0" smtClean="0">
                <a:latin typeface="Calibri Light" pitchFamily="34" charset="0"/>
                <a:sym typeface="Wingdings 3"/>
              </a:rPr>
              <a:t>     the firmware</a:t>
            </a:r>
            <a:endParaRPr lang="en-US" sz="1000" dirty="0" smtClean="0">
              <a:latin typeface="Calibri Light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156176" y="5517232"/>
            <a:ext cx="2664296" cy="22659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buFont typeface="Wingdings 3"/>
              <a:buChar char="_"/>
            </a:pPr>
            <a:r>
              <a:rPr lang="en-US" sz="1000" dirty="0" smtClean="0">
                <a:latin typeface="Calibri Light" pitchFamily="34" charset="0"/>
                <a:sym typeface="Wingdings 3"/>
              </a:rPr>
              <a:t>Define </a:t>
            </a: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which file 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must be loaded to the device</a:t>
            </a:r>
            <a:endParaRPr lang="en-US" sz="1000" dirty="0" smtClean="0">
              <a:latin typeface="Calibri Light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156176" y="3573016"/>
            <a:ext cx="2448272" cy="38048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buFont typeface="Wingdings 3"/>
              <a:buChar char="_"/>
            </a:pPr>
            <a:r>
              <a:rPr lang="en-US" sz="1000" dirty="0" smtClean="0">
                <a:latin typeface="Calibri Light" pitchFamily="34" charset="0"/>
                <a:sym typeface="Wingdings 3"/>
              </a:rPr>
              <a:t>List to allow to create a package with  </a:t>
            </a:r>
          </a:p>
          <a:p>
            <a:r>
              <a:rPr lang="en-US" sz="1000" dirty="0" smtClean="0">
                <a:latin typeface="Calibri Light" pitchFamily="34" charset="0"/>
                <a:sym typeface="Wingdings 3"/>
              </a:rPr>
              <a:t>     </a:t>
            </a: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multiple components</a:t>
            </a:r>
            <a:endParaRPr lang="en-US" sz="1000" dirty="0" smtClean="0">
              <a:solidFill>
                <a:srgbClr val="C02555"/>
              </a:solidFill>
              <a:latin typeface="Calibri Light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995936" y="3212976"/>
            <a:ext cx="2448272" cy="22659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 smtClean="0">
                <a:latin typeface="Calibri Light" pitchFamily="34" charset="0"/>
              </a:rPr>
              <a:t>Author, Date, ID or State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156176" y="2708920"/>
            <a:ext cx="576064" cy="24198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100" b="1" dirty="0" smtClean="0">
                <a:latin typeface="Calibri" pitchFamily="34" charset="0"/>
              </a:rPr>
              <a:t>Reasons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436096" y="2708920"/>
            <a:ext cx="648072" cy="24198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100" b="1" dirty="0" smtClean="0">
                <a:latin typeface="Calibri" pitchFamily="34" charset="0"/>
              </a:rPr>
              <a:t>Examples</a:t>
            </a: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2627784" y="4581128"/>
            <a:ext cx="1296144" cy="21602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Version </a:t>
            </a:r>
            <a:r>
              <a:rPr lang="en-US" sz="1000" i="1" dirty="0" smtClean="0">
                <a:solidFill>
                  <a:schemeClr val="bg1"/>
                </a:solidFill>
                <a:latin typeface="Arial" charset="0"/>
              </a:rPr>
              <a:t>Info</a:t>
            </a:r>
            <a:endParaRPr kumimoji="0" lang="en-US" sz="10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995936" y="4581128"/>
            <a:ext cx="2448272" cy="22659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 smtClean="0">
                <a:latin typeface="Calibri Light" pitchFamily="34" charset="0"/>
              </a:rPr>
              <a:t>V1.1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156176" y="4581128"/>
            <a:ext cx="2736304" cy="22659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buFont typeface="Wingdings 3"/>
              <a:buChar char="_"/>
            </a:pPr>
            <a:r>
              <a:rPr lang="en-US" sz="1000" dirty="0" smtClean="0">
                <a:latin typeface="Calibri Light" pitchFamily="34" charset="0"/>
                <a:sym typeface="Wingdings 3"/>
              </a:rPr>
              <a:t>Define the </a:t>
            </a: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versioning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 of the content</a:t>
            </a:r>
            <a:endParaRPr lang="en-US" sz="1000" dirty="0" smtClean="0">
              <a:latin typeface="Calibri Light" pitchFamily="34" charset="0"/>
            </a:endParaRPr>
          </a:p>
        </p:txBody>
      </p:sp>
      <p:cxnSp>
        <p:nvCxnSpPr>
          <p:cNvPr id="109" name="Straight Arrow Connector 31"/>
          <p:cNvCxnSpPr>
            <a:stCxn id="76" idx="2"/>
            <a:endCxn id="106" idx="1"/>
          </p:cNvCxnSpPr>
          <p:nvPr/>
        </p:nvCxnSpPr>
        <p:spPr bwMode="auto">
          <a:xfrm rot="16200000" flipH="1">
            <a:off x="2303748" y="4365104"/>
            <a:ext cx="468052" cy="18002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6" grpId="0" animBg="1"/>
      <p:bldP spid="77" grpId="0" animBg="1"/>
      <p:bldP spid="78" grpId="0" animBg="1"/>
      <p:bldP spid="82" grpId="0" animBg="1"/>
      <p:bldP spid="83" grpId="0" animBg="1"/>
      <p:bldP spid="84" grpId="0" animBg="1"/>
      <p:bldP spid="90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6" grpId="0" animBg="1"/>
      <p:bldP spid="107" grpId="0"/>
      <p:bldP spid="1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Packages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What is a </a:t>
            </a:r>
            <a:r>
              <a:rPr lang="en-US" sz="2800" b="1" kern="0" dirty="0" smtClean="0">
                <a:latin typeface="Calibri" pitchFamily="34" charset="0"/>
              </a:rPr>
              <a:t>Customer Package</a:t>
            </a:r>
            <a:endParaRPr lang="en-US" sz="2800" kern="0" dirty="0" smtClean="0">
              <a:latin typeface="Calibri" pitchFamily="34" charset="0"/>
            </a:endParaRPr>
          </a:p>
          <a:p>
            <a:pPr eaLnBrk="0" hangingPunct="0"/>
            <a:endParaRPr lang="en-US" sz="1000" dirty="0" smtClean="0">
              <a:latin typeface="Calibri Light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Besides the 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standard use case </a:t>
            </a:r>
            <a:r>
              <a:rPr lang="en-US" sz="1600" dirty="0" smtClean="0">
                <a:latin typeface="Calibri Light" pitchFamily="34" charset="0"/>
              </a:rPr>
              <a:t>to have </a:t>
            </a:r>
            <a:r>
              <a:rPr lang="en-US" sz="1600" dirty="0" smtClean="0">
                <a:solidFill>
                  <a:srgbClr val="C02555"/>
                </a:solidFill>
                <a:latin typeface="Calibri Light" pitchFamily="34" charset="0"/>
              </a:rPr>
              <a:t>one firmware (=S= Package) for one device</a:t>
            </a:r>
            <a:r>
              <a:rPr lang="en-US" sz="1600" dirty="0" smtClean="0">
                <a:latin typeface="Calibri Light" pitchFamily="34" charset="0"/>
              </a:rPr>
              <a:t>, there are other combinations possible.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71600" y="3717032"/>
            <a:ext cx="1872208" cy="2016224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Customer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Package </a:t>
            </a:r>
            <a:endParaRPr lang="en-US" sz="1200" b="1" dirty="0" smtClean="0">
              <a:solidFill>
                <a:schemeClr val="bg1"/>
              </a:solidFill>
              <a:latin typeface="Arial" charset="0"/>
            </a:endParaRPr>
          </a:p>
          <a:p>
            <a:endParaRPr lang="en-US" sz="900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•"/>
              <a:tabLst/>
            </a:pPr>
            <a:endParaRPr lang="en-US" sz="900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Folded Corner 4"/>
          <p:cNvSpPr/>
          <p:nvPr/>
        </p:nvSpPr>
        <p:spPr bwMode="auto">
          <a:xfrm>
            <a:off x="2123728" y="4365104"/>
            <a:ext cx="576064" cy="360040"/>
          </a:xfrm>
          <a:prstGeom prst="foldedCorner">
            <a:avLst>
              <a:gd name="adj" fmla="val 19496"/>
            </a:avLst>
          </a:prstGeom>
          <a:solidFill>
            <a:srgbClr val="00A65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=S= Package</a:t>
            </a:r>
          </a:p>
        </p:txBody>
      </p:sp>
      <p:sp>
        <p:nvSpPr>
          <p:cNvPr id="7" name="Folded Corner 6"/>
          <p:cNvSpPr/>
          <p:nvPr/>
        </p:nvSpPr>
        <p:spPr bwMode="auto">
          <a:xfrm>
            <a:off x="1115616" y="4365104"/>
            <a:ext cx="792088" cy="1224136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noFill/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i="1" dirty="0" smtClean="0">
                <a:solidFill>
                  <a:schemeClr val="bg2"/>
                </a:solidFill>
                <a:latin typeface="Arial" charset="0"/>
              </a:rPr>
              <a:t>Metadata</a:t>
            </a:r>
          </a:p>
        </p:txBody>
      </p:sp>
      <p:sp>
        <p:nvSpPr>
          <p:cNvPr id="8" name="Folded Corner 7"/>
          <p:cNvSpPr/>
          <p:nvPr/>
        </p:nvSpPr>
        <p:spPr bwMode="auto">
          <a:xfrm>
            <a:off x="2123728" y="4797152"/>
            <a:ext cx="576064" cy="360040"/>
          </a:xfrm>
          <a:prstGeom prst="foldedCorner">
            <a:avLst>
              <a:gd name="adj" fmla="val 19496"/>
            </a:avLst>
          </a:prstGeom>
          <a:solidFill>
            <a:srgbClr val="00A65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=S= Package</a:t>
            </a:r>
          </a:p>
        </p:txBody>
      </p:sp>
      <p:sp>
        <p:nvSpPr>
          <p:cNvPr id="9" name="Folded Corner 8"/>
          <p:cNvSpPr/>
          <p:nvPr/>
        </p:nvSpPr>
        <p:spPr bwMode="auto">
          <a:xfrm>
            <a:off x="2123728" y="5229200"/>
            <a:ext cx="576064" cy="360040"/>
          </a:xfrm>
          <a:prstGeom prst="foldedCorner">
            <a:avLst>
              <a:gd name="adj" fmla="val 19496"/>
            </a:avLst>
          </a:prstGeom>
          <a:solidFill>
            <a:srgbClr val="00A65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=S= Package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148064" y="3717032"/>
            <a:ext cx="1872208" cy="2016224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/>
                </a:solidFill>
                <a:latin typeface="Arial" charset="0"/>
              </a:rPr>
              <a:t>Customer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/>
                </a:solidFill>
                <a:latin typeface="Arial" charset="0"/>
              </a:rPr>
              <a:t>Package </a:t>
            </a:r>
          </a:p>
          <a:p>
            <a:endParaRPr lang="en-US" sz="10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•"/>
              <a:tabLst/>
            </a:pPr>
            <a:endParaRPr lang="en-US" sz="10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000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Folded Corner 10"/>
          <p:cNvSpPr/>
          <p:nvPr/>
        </p:nvSpPr>
        <p:spPr bwMode="auto">
          <a:xfrm>
            <a:off x="6300192" y="4365104"/>
            <a:ext cx="576064" cy="360040"/>
          </a:xfrm>
          <a:prstGeom prst="foldedCorner">
            <a:avLst>
              <a:gd name="adj" fmla="val 19496"/>
            </a:avLst>
          </a:prstGeom>
          <a:solidFill>
            <a:srgbClr val="00A65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=S= Package</a:t>
            </a:r>
          </a:p>
        </p:txBody>
      </p:sp>
      <p:sp>
        <p:nvSpPr>
          <p:cNvPr id="12" name="Folded Corner 11"/>
          <p:cNvSpPr/>
          <p:nvPr/>
        </p:nvSpPr>
        <p:spPr bwMode="auto">
          <a:xfrm>
            <a:off x="5292080" y="4365104"/>
            <a:ext cx="792088" cy="1224136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noFill/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i="1" dirty="0" smtClean="0">
                <a:solidFill>
                  <a:schemeClr val="bg2"/>
                </a:solidFill>
                <a:latin typeface="Arial" charset="0"/>
              </a:rPr>
              <a:t>Metadata</a:t>
            </a:r>
          </a:p>
        </p:txBody>
      </p:sp>
      <p:sp>
        <p:nvSpPr>
          <p:cNvPr id="13" name="Folded Corner 12"/>
          <p:cNvSpPr/>
          <p:nvPr/>
        </p:nvSpPr>
        <p:spPr bwMode="auto">
          <a:xfrm>
            <a:off x="6300192" y="4797152"/>
            <a:ext cx="576064" cy="360040"/>
          </a:xfrm>
          <a:prstGeom prst="foldedCorner">
            <a:avLst>
              <a:gd name="adj" fmla="val 19496"/>
            </a:avLst>
          </a:prstGeom>
          <a:solidFill>
            <a:srgbClr val="00A65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=S= Package</a:t>
            </a:r>
          </a:p>
        </p:txBody>
      </p:sp>
      <p:sp>
        <p:nvSpPr>
          <p:cNvPr id="14" name="Folded Corner 13"/>
          <p:cNvSpPr/>
          <p:nvPr/>
        </p:nvSpPr>
        <p:spPr bwMode="auto">
          <a:xfrm>
            <a:off x="6300192" y="5229200"/>
            <a:ext cx="576064" cy="360040"/>
          </a:xfrm>
          <a:prstGeom prst="foldedCorner">
            <a:avLst>
              <a:gd name="adj" fmla="val 19496"/>
            </a:avLst>
          </a:prstGeom>
          <a:solidFill>
            <a:srgbClr val="00A651"/>
          </a:solidFill>
          <a:ln w="19050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Arial" charset="0"/>
              </a:rPr>
              <a:t>=S= Package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187624" y="5157192"/>
            <a:ext cx="648072" cy="144016"/>
          </a:xfrm>
          <a:prstGeom prst="rect">
            <a:avLst/>
          </a:prstGeom>
          <a:solidFill>
            <a:srgbClr val="C02555"/>
          </a:solidFill>
          <a:ln w="19050">
            <a:solidFill>
              <a:srgbClr val="C02555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800" b="1" dirty="0" smtClean="0">
                <a:solidFill>
                  <a:schemeClr val="bg1"/>
                </a:solidFill>
                <a:latin typeface="Arial" charset="0"/>
              </a:rPr>
              <a:t>Address</a:t>
            </a:r>
          </a:p>
        </p:txBody>
      </p:sp>
      <p:pic>
        <p:nvPicPr>
          <p:cNvPr id="16" name="Picture 6" descr="http://www.iconhot.com/icon/png/devine/256/network-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5661248"/>
            <a:ext cx="720080" cy="72008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 bwMode="auto">
          <a:xfrm>
            <a:off x="7541580" y="5661248"/>
            <a:ext cx="432048" cy="64807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" name="Picture 6" descr="http://www.iconhot.com/icon/png/devine/256/network-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5661248"/>
            <a:ext cx="720080" cy="720080"/>
          </a:xfrm>
          <a:prstGeom prst="rect">
            <a:avLst/>
          </a:prstGeom>
          <a:noFill/>
        </p:spPr>
      </p:pic>
      <p:pic>
        <p:nvPicPr>
          <p:cNvPr id="19" name="Picture 6" descr="http://www.iconhot.com/icon/png/devine/256/network-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5661248"/>
            <a:ext cx="720080" cy="72008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347864" y="4386009"/>
            <a:ext cx="64807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Calibri" pitchFamily="34" charset="0"/>
              </a:rPr>
              <a:t>Component</a:t>
            </a:r>
            <a:endParaRPr lang="en-US" sz="9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22" name="Straight Connector 80"/>
          <p:cNvCxnSpPr>
            <a:stCxn id="9" idx="3"/>
          </p:cNvCxnSpPr>
          <p:nvPr/>
        </p:nvCxnSpPr>
        <p:spPr bwMode="auto">
          <a:xfrm>
            <a:off x="2699792" y="5409220"/>
            <a:ext cx="504056" cy="396044"/>
          </a:xfrm>
          <a:prstGeom prst="bentConnector3">
            <a:avLst>
              <a:gd name="adj1" fmla="val 10476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80"/>
          <p:cNvCxnSpPr>
            <a:stCxn id="8" idx="3"/>
          </p:cNvCxnSpPr>
          <p:nvPr/>
        </p:nvCxnSpPr>
        <p:spPr bwMode="auto">
          <a:xfrm>
            <a:off x="2699792" y="4977172"/>
            <a:ext cx="936104" cy="756084"/>
          </a:xfrm>
          <a:prstGeom prst="bentConnector3">
            <a:avLst>
              <a:gd name="adj1" fmla="val 9699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1187624" y="4941168"/>
            <a:ext cx="648072" cy="144016"/>
          </a:xfrm>
          <a:prstGeom prst="rect">
            <a:avLst/>
          </a:prstGeom>
          <a:solidFill>
            <a:srgbClr val="C02555"/>
          </a:solidFill>
          <a:ln w="19050">
            <a:solidFill>
              <a:srgbClr val="C02555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charset="0"/>
              </a:rPr>
              <a:t>Address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187624" y="4725144"/>
            <a:ext cx="648072" cy="144016"/>
          </a:xfrm>
          <a:prstGeom prst="rect">
            <a:avLst/>
          </a:prstGeom>
          <a:solidFill>
            <a:srgbClr val="C02555"/>
          </a:solidFill>
          <a:ln w="19050">
            <a:solidFill>
              <a:srgbClr val="C02555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Address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364088" y="5157192"/>
            <a:ext cx="648072" cy="144016"/>
          </a:xfrm>
          <a:prstGeom prst="rect">
            <a:avLst/>
          </a:prstGeom>
          <a:solidFill>
            <a:srgbClr val="C02555"/>
          </a:solidFill>
          <a:ln w="19050">
            <a:solidFill>
              <a:srgbClr val="C02555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charset="0"/>
              </a:rPr>
              <a:t>Address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364088" y="4941168"/>
            <a:ext cx="648072" cy="144016"/>
          </a:xfrm>
          <a:prstGeom prst="rect">
            <a:avLst/>
          </a:prstGeom>
          <a:solidFill>
            <a:srgbClr val="C02555"/>
          </a:solidFill>
          <a:ln w="19050">
            <a:solidFill>
              <a:srgbClr val="C02555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800" b="1" dirty="0" smtClean="0">
                <a:solidFill>
                  <a:schemeClr val="bg1"/>
                </a:solidFill>
                <a:latin typeface="Arial" charset="0"/>
              </a:rPr>
              <a:t>Address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364088" y="4725144"/>
            <a:ext cx="648072" cy="144016"/>
          </a:xfrm>
          <a:prstGeom prst="rect">
            <a:avLst/>
          </a:prstGeom>
          <a:solidFill>
            <a:srgbClr val="C02555"/>
          </a:solidFill>
          <a:ln w="19050">
            <a:solidFill>
              <a:srgbClr val="C02555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Arial" charset="0"/>
              </a:rPr>
              <a:t>Address</a:t>
            </a:r>
          </a:p>
        </p:txBody>
      </p:sp>
      <p:cxnSp>
        <p:nvCxnSpPr>
          <p:cNvPr id="30" name="Straight Connector 80"/>
          <p:cNvCxnSpPr>
            <a:stCxn id="14" idx="3"/>
          </p:cNvCxnSpPr>
          <p:nvPr/>
        </p:nvCxnSpPr>
        <p:spPr bwMode="auto">
          <a:xfrm>
            <a:off x="6876256" y="5409220"/>
            <a:ext cx="504056" cy="396044"/>
          </a:xfrm>
          <a:prstGeom prst="bentConnector3">
            <a:avLst>
              <a:gd name="adj1" fmla="val 10134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Straight Connector 80"/>
          <p:cNvCxnSpPr>
            <a:endCxn id="13" idx="3"/>
          </p:cNvCxnSpPr>
          <p:nvPr/>
        </p:nvCxnSpPr>
        <p:spPr bwMode="auto">
          <a:xfrm rot="10800000">
            <a:off x="6876256" y="4977172"/>
            <a:ext cx="1008112" cy="828092"/>
          </a:xfrm>
          <a:prstGeom prst="bentConnector3">
            <a:avLst>
              <a:gd name="adj1" fmla="val -134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Straight Connector 80"/>
          <p:cNvCxnSpPr>
            <a:stCxn id="11" idx="3"/>
          </p:cNvCxnSpPr>
          <p:nvPr/>
        </p:nvCxnSpPr>
        <p:spPr bwMode="auto">
          <a:xfrm>
            <a:off x="6876256" y="4545124"/>
            <a:ext cx="1440160" cy="1188132"/>
          </a:xfrm>
          <a:prstGeom prst="bentConnector3">
            <a:avLst>
              <a:gd name="adj1" fmla="val 101513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Straight Connector 80"/>
          <p:cNvCxnSpPr>
            <a:stCxn id="15" idx="3"/>
            <a:endCxn id="9" idx="1"/>
          </p:cNvCxnSpPr>
          <p:nvPr/>
        </p:nvCxnSpPr>
        <p:spPr bwMode="auto">
          <a:xfrm>
            <a:off x="1835696" y="5229200"/>
            <a:ext cx="288032" cy="1800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Straight Connector 80"/>
          <p:cNvCxnSpPr>
            <a:stCxn id="25" idx="3"/>
            <a:endCxn id="8" idx="1"/>
          </p:cNvCxnSpPr>
          <p:nvPr/>
        </p:nvCxnSpPr>
        <p:spPr bwMode="auto">
          <a:xfrm flipV="1">
            <a:off x="1835696" y="4977172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Connector 80"/>
          <p:cNvCxnSpPr>
            <a:stCxn id="26" idx="3"/>
            <a:endCxn id="5" idx="1"/>
          </p:cNvCxnSpPr>
          <p:nvPr/>
        </p:nvCxnSpPr>
        <p:spPr bwMode="auto">
          <a:xfrm flipV="1">
            <a:off x="1835696" y="4545124"/>
            <a:ext cx="288032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Connector 80"/>
          <p:cNvCxnSpPr>
            <a:stCxn id="29" idx="3"/>
            <a:endCxn id="11" idx="1"/>
          </p:cNvCxnSpPr>
          <p:nvPr/>
        </p:nvCxnSpPr>
        <p:spPr bwMode="auto">
          <a:xfrm flipV="1">
            <a:off x="6012160" y="4545124"/>
            <a:ext cx="288032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Connector 80"/>
          <p:cNvCxnSpPr>
            <a:stCxn id="28" idx="3"/>
            <a:endCxn id="13" idx="1"/>
          </p:cNvCxnSpPr>
          <p:nvPr/>
        </p:nvCxnSpPr>
        <p:spPr bwMode="auto">
          <a:xfrm flipV="1">
            <a:off x="6012160" y="4977172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Straight Connector 80"/>
          <p:cNvCxnSpPr>
            <a:stCxn id="27" idx="3"/>
            <a:endCxn id="14" idx="1"/>
          </p:cNvCxnSpPr>
          <p:nvPr/>
        </p:nvCxnSpPr>
        <p:spPr bwMode="auto">
          <a:xfrm>
            <a:off x="6012160" y="5229200"/>
            <a:ext cx="288032" cy="1800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10800000" flipV="1">
            <a:off x="4680520" y="3356991"/>
            <a:ext cx="385192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187624" y="3068960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Pack </a:t>
            </a:r>
            <a:r>
              <a:rPr lang="en-US" sz="1400" b="1" dirty="0" smtClean="0">
                <a:latin typeface="Calibri" pitchFamily="34" charset="0"/>
              </a:rPr>
              <a:t>several firmware </a:t>
            </a:r>
            <a:r>
              <a:rPr lang="en-US" sz="1400" dirty="0" smtClean="0">
                <a:latin typeface="Calibri" pitchFamily="34" charset="0"/>
              </a:rPr>
              <a:t>for </a:t>
            </a:r>
            <a:r>
              <a:rPr lang="en-US" sz="1400" b="1" dirty="0" smtClean="0">
                <a:latin typeface="Calibri" pitchFamily="34" charset="0"/>
              </a:rPr>
              <a:t>one device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16016" y="306896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Pack </a:t>
            </a:r>
            <a:r>
              <a:rPr lang="en-US" sz="1400" b="1" dirty="0" smtClean="0">
                <a:latin typeface="Calibri" pitchFamily="34" charset="0"/>
              </a:rPr>
              <a:t>several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b="1" dirty="0" smtClean="0">
                <a:latin typeface="Calibri" pitchFamily="34" charset="0"/>
              </a:rPr>
              <a:t>firmware</a:t>
            </a:r>
            <a:r>
              <a:rPr lang="en-US" sz="1400" dirty="0" smtClean="0">
                <a:latin typeface="Calibri" pitchFamily="34" charset="0"/>
              </a:rPr>
              <a:t> for </a:t>
            </a:r>
            <a:r>
              <a:rPr lang="en-US" sz="1400" b="1" dirty="0" smtClean="0">
                <a:latin typeface="Calibri" pitchFamily="34" charset="0"/>
              </a:rPr>
              <a:t>different devices</a:t>
            </a:r>
            <a:endParaRPr lang="en-US" sz="1400" b="1" dirty="0">
              <a:latin typeface="Calibri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 rot="5400000">
            <a:off x="2843808" y="4725144"/>
            <a:ext cx="33123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203848" y="4797152"/>
            <a:ext cx="432048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Calibri" pitchFamily="34" charset="0"/>
              </a:rPr>
              <a:t>Module</a:t>
            </a:r>
            <a:endParaRPr lang="en-US" sz="9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80312" y="4797152"/>
            <a:ext cx="64807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Calibri" pitchFamily="34" charset="0"/>
              </a:rPr>
              <a:t>Target Core</a:t>
            </a:r>
            <a:endParaRPr lang="en-US" sz="9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2280" y="5229200"/>
            <a:ext cx="432048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Calibri" pitchFamily="34" charset="0"/>
              </a:rPr>
              <a:t>Target</a:t>
            </a:r>
            <a:endParaRPr lang="en-US" sz="9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10800000" flipV="1">
            <a:off x="467544" y="3356992"/>
            <a:ext cx="3851920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Straight Connector 80"/>
          <p:cNvCxnSpPr>
            <a:stCxn id="5" idx="3"/>
            <a:endCxn id="19" idx="3"/>
          </p:cNvCxnSpPr>
          <p:nvPr/>
        </p:nvCxnSpPr>
        <p:spPr bwMode="auto">
          <a:xfrm>
            <a:off x="2699792" y="4545124"/>
            <a:ext cx="1008112" cy="1476164"/>
          </a:xfrm>
          <a:prstGeom prst="bentConnector3">
            <a:avLst>
              <a:gd name="adj1" fmla="val 12267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7956376" y="4365104"/>
            <a:ext cx="432048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Calibri" pitchFamily="34" charset="0"/>
              </a:rPr>
              <a:t>Module</a:t>
            </a:r>
            <a:endParaRPr lang="en-US" sz="9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915816" y="5229200"/>
            <a:ext cx="57606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Calibri" pitchFamily="34" charset="0"/>
              </a:rPr>
              <a:t>Target Core</a:t>
            </a:r>
            <a:endParaRPr lang="en-US" sz="9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3523684" y="594928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000" b="1" dirty="0" err="1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/>
      <p:bldP spid="25" grpId="0" animBg="1"/>
      <p:bldP spid="26" grpId="0" animBg="1"/>
      <p:bldP spid="27" grpId="0" animBg="1"/>
      <p:bldP spid="28" grpId="0" animBg="1"/>
      <p:bldP spid="29" grpId="0" animBg="1"/>
      <p:bldP spid="41" grpId="0"/>
      <p:bldP spid="42" grpId="0"/>
      <p:bldP spid="59" grpId="0"/>
      <p:bldP spid="60" grpId="0"/>
      <p:bldP spid="61" grpId="0"/>
      <p:bldP spid="79" grpId="0"/>
      <p:bldP spid="80" grpId="0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 txBox="1">
            <a:spLocks/>
          </p:cNvSpPr>
          <p:nvPr/>
        </p:nvSpPr>
        <p:spPr bwMode="auto">
          <a:xfrm>
            <a:off x="431800" y="293813"/>
            <a:ext cx="8280400" cy="32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3600" kern="0" dirty="0" smtClean="0">
                <a:solidFill>
                  <a:srgbClr val="009C3E"/>
                </a:solidFill>
                <a:latin typeface="Calibri" pitchFamily="34" charset="0"/>
              </a:rPr>
              <a:t>Packages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395536" y="1268760"/>
            <a:ext cx="82804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kern="0" dirty="0" smtClean="0">
                <a:latin typeface="Calibri" pitchFamily="34" charset="0"/>
              </a:rPr>
              <a:t>How is the </a:t>
            </a:r>
            <a:r>
              <a:rPr lang="en-US" sz="2800" b="1" kern="0" dirty="0" smtClean="0">
                <a:latin typeface="Calibri" pitchFamily="34" charset="0"/>
              </a:rPr>
              <a:t>Customer Package </a:t>
            </a:r>
            <a:r>
              <a:rPr lang="en-US" sz="2800" kern="0" dirty="0" smtClean="0">
                <a:latin typeface="Calibri" pitchFamily="34" charset="0"/>
              </a:rPr>
              <a:t>defined</a:t>
            </a:r>
            <a:endParaRPr lang="en-US" sz="2800" b="1" kern="0" dirty="0" smtClean="0">
              <a:latin typeface="Calibri" pitchFamily="34" charset="0"/>
            </a:endParaRPr>
          </a:p>
          <a:p>
            <a:pPr eaLnBrk="0" hangingPunct="0"/>
            <a:endParaRPr lang="en-US" sz="1000" b="1" kern="0" dirty="0" smtClean="0">
              <a:latin typeface="Calibri" pitchFamily="34" charset="0"/>
            </a:endParaRPr>
          </a:p>
          <a:p>
            <a:pPr eaLnBrk="0" hangingPunct="0"/>
            <a:r>
              <a:rPr lang="en-US" sz="1600" dirty="0" smtClean="0">
                <a:latin typeface="Calibri Light" pitchFamily="34" charset="0"/>
              </a:rPr>
              <a:t>What information are included in a customer package?</a:t>
            </a:r>
            <a:endParaRPr lang="en-US" sz="1400" kern="0" dirty="0" smtClean="0">
              <a:solidFill>
                <a:schemeClr val="accent1"/>
              </a:solidFill>
              <a:latin typeface="Calibri Light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195736" y="3861048"/>
            <a:ext cx="792088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8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123728" y="3933056"/>
            <a:ext cx="792088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6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67544" y="2636912"/>
            <a:ext cx="1080120" cy="432048"/>
          </a:xfrm>
          <a:prstGeom prst="roundRect">
            <a:avLst>
              <a:gd name="adj" fmla="val 7083"/>
            </a:avLst>
          </a:prstGeom>
          <a:solidFill>
            <a:srgbClr val="009C3E"/>
          </a:solidFill>
          <a:ln w="19050">
            <a:solidFill>
              <a:srgbClr val="009C3E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=S= Package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Metadata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187624" y="3212976"/>
            <a:ext cx="1440160" cy="21602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Packages </a:t>
            </a:r>
            <a:r>
              <a:rPr lang="en-US" sz="1000" i="1" dirty="0" smtClean="0">
                <a:solidFill>
                  <a:schemeClr val="bg1"/>
                </a:solidFill>
                <a:latin typeface="Arial" charset="0"/>
              </a:rPr>
              <a:t>Information</a:t>
            </a:r>
            <a:endParaRPr kumimoji="0" lang="en-US" sz="10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187624" y="3573016"/>
            <a:ext cx="1440160" cy="21602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Package List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051720" y="4005064"/>
            <a:ext cx="792088" cy="21602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Package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627784" y="4293096"/>
            <a:ext cx="1296144" cy="21602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Package Reference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31"/>
          <p:cNvCxnSpPr>
            <a:stCxn id="7" idx="2"/>
            <a:endCxn id="8" idx="1"/>
          </p:cNvCxnSpPr>
          <p:nvPr/>
        </p:nvCxnSpPr>
        <p:spPr bwMode="auto">
          <a:xfrm rot="16200000" flipH="1">
            <a:off x="971600" y="3104964"/>
            <a:ext cx="252028" cy="18002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Straight Arrow Connector 31"/>
          <p:cNvCxnSpPr>
            <a:stCxn id="7" idx="2"/>
            <a:endCxn id="9" idx="1"/>
          </p:cNvCxnSpPr>
          <p:nvPr/>
        </p:nvCxnSpPr>
        <p:spPr bwMode="auto">
          <a:xfrm rot="16200000" flipH="1">
            <a:off x="791580" y="3284984"/>
            <a:ext cx="612068" cy="18002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31"/>
          <p:cNvCxnSpPr>
            <a:stCxn id="9" idx="2"/>
            <a:endCxn id="10" idx="1"/>
          </p:cNvCxnSpPr>
          <p:nvPr/>
        </p:nvCxnSpPr>
        <p:spPr bwMode="auto">
          <a:xfrm rot="16200000" flipH="1">
            <a:off x="1817694" y="3879050"/>
            <a:ext cx="324036" cy="14401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31"/>
          <p:cNvCxnSpPr>
            <a:stCxn id="10" idx="2"/>
            <a:endCxn id="11" idx="1"/>
          </p:cNvCxnSpPr>
          <p:nvPr/>
        </p:nvCxnSpPr>
        <p:spPr bwMode="auto">
          <a:xfrm rot="16200000" flipH="1">
            <a:off x="2447764" y="4221088"/>
            <a:ext cx="180020" cy="18002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995936" y="4293096"/>
            <a:ext cx="2448272" cy="22659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 smtClean="0">
                <a:latin typeface="Calibri Light" pitchFamily="34" charset="0"/>
              </a:rPr>
              <a:t>=S= package ID: XYZ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 rot="5400000">
            <a:off x="4896036" y="3897052"/>
            <a:ext cx="23762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156176" y="4293096"/>
            <a:ext cx="2808312" cy="22659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buFont typeface="Wingdings 3"/>
              <a:buChar char="_"/>
            </a:pP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 Refer to 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the correct attached </a:t>
            </a: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package</a:t>
            </a:r>
            <a:endParaRPr lang="en-US" sz="1000" dirty="0" smtClean="0">
              <a:solidFill>
                <a:srgbClr val="C02555"/>
              </a:solidFill>
              <a:latin typeface="Calibri Ligh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5936" y="3212976"/>
            <a:ext cx="2448272" cy="22659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 smtClean="0">
                <a:latin typeface="Calibri Light" pitchFamily="34" charset="0"/>
              </a:rPr>
              <a:t>Author, Date, ID or State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56176" y="2708920"/>
            <a:ext cx="576064" cy="24198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100" b="1" dirty="0" smtClean="0">
                <a:latin typeface="Calibri" pitchFamily="34" charset="0"/>
              </a:rPr>
              <a:t>Reasons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36096" y="2708920"/>
            <a:ext cx="648072" cy="24198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100" b="1" dirty="0" smtClean="0">
                <a:latin typeface="Calibri" pitchFamily="34" charset="0"/>
              </a:rPr>
              <a:t>Examples</a:t>
            </a:r>
          </a:p>
        </p:txBody>
      </p:sp>
      <p:sp>
        <p:nvSpPr>
          <p:cNvPr id="41" name="Rounded Rectangle 40"/>
          <p:cNvSpPr/>
          <p:nvPr/>
        </p:nvSpPr>
        <p:spPr bwMode="auto">
          <a:xfrm>
            <a:off x="2627784" y="4581128"/>
            <a:ext cx="1296144" cy="21602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Target </a:t>
            </a:r>
            <a:r>
              <a:rPr lang="en-US" sz="1000" i="1" dirty="0" smtClean="0">
                <a:solidFill>
                  <a:schemeClr val="bg1"/>
                </a:solidFill>
                <a:latin typeface="Arial" charset="0"/>
              </a:rPr>
              <a:t>Information</a:t>
            </a:r>
            <a:endParaRPr kumimoji="0" lang="en-US" sz="100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5936" y="4581128"/>
            <a:ext cx="2448272" cy="22659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dirty="0" smtClean="0">
                <a:latin typeface="Calibri Light" pitchFamily="34" charset="0"/>
              </a:rPr>
              <a:t>192.168.1.2; Module ID 1234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56176" y="4581128"/>
            <a:ext cx="2736304" cy="38048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>
              <a:buFont typeface="Wingdings 3"/>
              <a:buChar char="_"/>
            </a:pPr>
            <a:r>
              <a:rPr lang="en-US" sz="1000" dirty="0" smtClean="0">
                <a:latin typeface="Calibri Light" pitchFamily="34" charset="0"/>
                <a:sym typeface="Wingdings 3"/>
              </a:rPr>
              <a:t>Define the </a:t>
            </a: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where 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is the target </a:t>
            </a: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located 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and</a:t>
            </a:r>
            <a:r>
              <a:rPr lang="en-US" sz="1000" dirty="0" smtClean="0">
                <a:solidFill>
                  <a:srgbClr val="C02555"/>
                </a:solidFill>
                <a:latin typeface="Calibri Light" pitchFamily="34" charset="0"/>
                <a:sym typeface="Wingdings 3"/>
              </a:rPr>
              <a:t> where to install </a:t>
            </a:r>
            <a:r>
              <a:rPr lang="en-US" sz="1000" dirty="0" smtClean="0">
                <a:latin typeface="Calibri Light" pitchFamily="34" charset="0"/>
                <a:sym typeface="Wingdings 3"/>
              </a:rPr>
              <a:t>the firmware</a:t>
            </a:r>
            <a:endParaRPr lang="en-US" sz="1000" dirty="0" smtClean="0">
              <a:latin typeface="Calibri Light" pitchFamily="34" charset="0"/>
            </a:endParaRPr>
          </a:p>
        </p:txBody>
      </p:sp>
      <p:cxnSp>
        <p:nvCxnSpPr>
          <p:cNvPr id="44" name="Straight Arrow Connector 31"/>
          <p:cNvCxnSpPr>
            <a:stCxn id="10" idx="2"/>
            <a:endCxn id="41" idx="1"/>
          </p:cNvCxnSpPr>
          <p:nvPr/>
        </p:nvCxnSpPr>
        <p:spPr bwMode="auto">
          <a:xfrm rot="16200000" flipH="1">
            <a:off x="2303748" y="4365104"/>
            <a:ext cx="468052" cy="18002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25" grpId="0"/>
      <p:bldP spid="31" grpId="0"/>
      <p:bldP spid="41" grpId="0" animBg="1"/>
      <p:bldP spid="42" grpId="0"/>
      <p:bldP spid="43" grpId="0"/>
    </p:bldLst>
  </p:timing>
</p:sld>
</file>

<file path=ppt/theme/theme1.xml><?xml version="1.0" encoding="utf-8"?>
<a:theme xmlns:a="http://schemas.openxmlformats.org/drawingml/2006/main" name="SE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solidFill>
            <a:srgbClr val="C02555"/>
          </a:solidFill>
          <a:prstDash val="sysDash"/>
          <a:headEnd type="none" w="sm" len="sm"/>
          <a:tailEnd type="none" w="sm" len="sm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836</Words>
  <Application>Microsoft Office PowerPoint</Application>
  <PresentationFormat>On-screen Show (4:3)</PresentationFormat>
  <Paragraphs>278</Paragraphs>
  <Slides>11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SE08_EN</vt:lpstr>
      <vt:lpstr>Packages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Planning</dc:title>
  <dc:creator>mharnisc</dc:creator>
  <cp:lastModifiedBy>Michael</cp:lastModifiedBy>
  <cp:revision>1499</cp:revision>
  <dcterms:created xsi:type="dcterms:W3CDTF">2012-03-05T12:03:18Z</dcterms:created>
  <dcterms:modified xsi:type="dcterms:W3CDTF">2014-02-28T14:11:28Z</dcterms:modified>
</cp:coreProperties>
</file>