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509" r:id="rId3"/>
    <p:sldId id="563" r:id="rId4"/>
    <p:sldId id="544" r:id="rId5"/>
    <p:sldId id="562" r:id="rId6"/>
    <p:sldId id="564" r:id="rId7"/>
    <p:sldId id="566" r:id="rId8"/>
    <p:sldId id="567" r:id="rId9"/>
    <p:sldId id="568" r:id="rId10"/>
    <p:sldId id="569" r:id="rId11"/>
    <p:sldId id="561" r:id="rId12"/>
    <p:sldId id="570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DF2"/>
    <a:srgbClr val="C02555"/>
    <a:srgbClr val="FD8623"/>
    <a:srgbClr val="00A651"/>
    <a:srgbClr val="009C3E"/>
    <a:srgbClr val="98CB4F"/>
    <a:srgbClr val="FCEEF2"/>
    <a:srgbClr val="F6CEDA"/>
    <a:srgbClr val="E7EFE8"/>
    <a:srgbClr val="EDF3E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 autoAdjust="0"/>
    <p:restoredTop sz="95568" autoAdjust="0"/>
  </p:normalViewPr>
  <p:slideViewPr>
    <p:cSldViewPr>
      <p:cViewPr>
        <p:scale>
          <a:sx n="110" d="100"/>
          <a:sy n="110" d="100"/>
        </p:scale>
        <p:origin x="-187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61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BA78B028-CCD5-4149-AECA-D68EA73C8A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Cliquez pour modifier les styles du texte du masque</a:t>
            </a:r>
          </a:p>
          <a:p>
            <a:pPr lvl="1"/>
            <a:r>
              <a:rPr lang="en-GB" noProof="0" smtClean="0"/>
              <a:t>Deuxième niveau</a:t>
            </a:r>
          </a:p>
          <a:p>
            <a:pPr lvl="2"/>
            <a:r>
              <a:rPr lang="en-GB" noProof="0" smtClean="0"/>
              <a:t>Troisième niveau</a:t>
            </a:r>
          </a:p>
          <a:p>
            <a:pPr lvl="3"/>
            <a:r>
              <a:rPr lang="en-GB" noProof="0" smtClean="0"/>
              <a:t>Quatrième niveau</a:t>
            </a:r>
          </a:p>
          <a:p>
            <a:pPr lvl="4"/>
            <a:r>
              <a:rPr lang="en-GB" noProof="0" smtClean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11B0F1AC-D378-4434-9038-BF40866990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6B74C-6634-4DC4-9E09-02E5DA6C49BC}" type="slidenum">
              <a:rPr lang="en-GB" smtClean="0"/>
              <a:pPr>
                <a:defRPr/>
              </a:pPr>
              <a:t>1</a:t>
            </a:fld>
            <a:endParaRPr lang="en-GB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überschrift">
    <p:bg>
      <p:bgPr>
        <a:solidFill>
          <a:srgbClr val="00B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Abschnittsüberschrift">
    <p:bg>
      <p:bgPr>
        <a:solidFill>
          <a:srgbClr val="00B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3501008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869160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Abschnittsüberschrift">
    <p:bg>
      <p:bgPr>
        <a:solidFill>
          <a:srgbClr val="FD86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3501008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869160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Abschnittsüberschrift">
    <p:bg>
      <p:bgPr>
        <a:solidFill>
          <a:srgbClr val="C0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3501008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869160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661988" eaLnBrk="0" hangingPunct="0">
              <a:defRPr/>
            </a:pPr>
            <a:r>
              <a:rPr lang="en-GB" sz="800" dirty="0">
                <a:solidFill>
                  <a:schemeClr val="bg1">
                    <a:lumMod val="65000"/>
                  </a:schemeClr>
                </a:solidFill>
                <a:cs typeface="+mn-cs"/>
              </a:rPr>
              <a:t>Schneider Electric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661988" eaLnBrk="0" hangingPunct="0">
              <a:defRPr/>
            </a:pPr>
            <a:fld id="{D96BA5E5-D642-4DE1-A4E6-F07138F88C8F}" type="slidenum">
              <a:rPr lang="fr-FR" sz="800">
                <a:cs typeface="+mn-cs"/>
              </a:rPr>
              <a:pPr defTabSz="661988" eaLnBrk="0" hangingPunct="0">
                <a:defRPr/>
              </a:pPr>
              <a:t>‹#›</a:t>
            </a:fld>
            <a:endParaRPr lang="fr-FR" sz="800" dirty="0"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First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325563" y="6577013"/>
            <a:ext cx="194925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defTabSz="661988" eaLnBrk="0" hangingPunct="0">
              <a:defRPr/>
            </a:pPr>
            <a:r>
              <a:rPr lang="en-GB" sz="800" dirty="0">
                <a:solidFill>
                  <a:schemeClr val="bg1">
                    <a:lumMod val="65000"/>
                  </a:schemeClr>
                </a:solidFill>
                <a:cs typeface="+mn-cs"/>
              </a:rPr>
              <a:t>– </a:t>
            </a:r>
            <a:r>
              <a:rPr lang="en-GB" sz="800" dirty="0" smtClean="0">
                <a:solidFill>
                  <a:schemeClr val="bg1">
                    <a:lumMod val="65000"/>
                  </a:schemeClr>
                </a:solidFill>
                <a:cs typeface="+mn-cs"/>
              </a:rPr>
              <a:t>Industry Business – </a:t>
            </a:r>
            <a:r>
              <a:rPr lang="en-US" sz="800" kern="12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+mn-ea"/>
                <a:cs typeface="+mn-cs"/>
              </a:rPr>
              <a:t>System</a:t>
            </a:r>
            <a:r>
              <a:rPr lang="en-US" sz="800" dirty="0" smtClean="0">
                <a:solidFill>
                  <a:schemeClr val="bg2"/>
                </a:solidFill>
              </a:rPr>
              <a:t> </a:t>
            </a:r>
            <a:r>
              <a:rPr lang="en-US" sz="800" kern="12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+mn-ea"/>
                <a:cs typeface="+mn-cs"/>
              </a:rPr>
              <a:t>Consistency</a:t>
            </a:r>
            <a:endParaRPr lang="en-GB" sz="800" kern="1200" dirty="0">
              <a:solidFill>
                <a:schemeClr val="bg1">
                  <a:lumMod val="65000"/>
                </a:schemeClr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58" r:id="rId2"/>
    <p:sldLayoutId id="2147483859" r:id="rId3"/>
    <p:sldLayoutId id="2147483869" r:id="rId4"/>
    <p:sldLayoutId id="2147483870" r:id="rId5"/>
    <p:sldLayoutId id="2147483871" r:id="rId6"/>
    <p:sldLayoutId id="2147483872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●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●"/>
        <a:defRPr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●"/>
        <a:defRPr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620688"/>
            <a:ext cx="8280400" cy="1512167"/>
          </a:xfrm>
        </p:spPr>
        <p:txBody>
          <a:bodyPr/>
          <a:lstStyle/>
          <a:p>
            <a:pPr eaLnBrk="1" hangingPunct="1"/>
            <a:r>
              <a:rPr lang="en-US" sz="4400" dirty="0" smtClean="0"/>
              <a:t>Services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5013176"/>
            <a:ext cx="4968875" cy="1584176"/>
          </a:xfrm>
        </p:spPr>
        <p:txBody>
          <a:bodyPr/>
          <a:lstStyle/>
          <a:p>
            <a:pPr eaLnBrk="1" hangingPunct="1"/>
            <a:r>
              <a:rPr lang="en-US" sz="1800" dirty="0" smtClean="0"/>
              <a:t>FW Update and Download</a:t>
            </a:r>
          </a:p>
          <a:p>
            <a:pPr eaLnBrk="1" hangingPunct="1"/>
            <a:r>
              <a:rPr lang="en-US" sz="1800" i="1" dirty="0" smtClean="0"/>
              <a:t>February 2014</a:t>
            </a:r>
          </a:p>
          <a:p>
            <a:pPr eaLnBrk="1" hangingPunct="1"/>
            <a:endParaRPr lang="en-US" sz="1200" i="1" dirty="0" smtClean="0"/>
          </a:p>
          <a:p>
            <a:pPr eaLnBrk="1" hangingPunct="1"/>
            <a:r>
              <a:rPr lang="en-US" sz="1200" i="1" dirty="0" err="1" smtClean="0"/>
              <a:t>Herwig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Jahn</a:t>
            </a:r>
            <a:endParaRPr lang="en-US" sz="1200" i="1" dirty="0" smtClean="0"/>
          </a:p>
          <a:p>
            <a:pPr eaLnBrk="1" hangingPunct="1"/>
            <a:r>
              <a:rPr lang="en-US" sz="1200" i="1" dirty="0" smtClean="0"/>
              <a:t>Roland </a:t>
            </a:r>
            <a:r>
              <a:rPr lang="en-US" sz="1200" i="1" dirty="0" err="1" smtClean="0"/>
              <a:t>Stumpf</a:t>
            </a:r>
            <a:endParaRPr lang="en-US" sz="1200" i="1" dirty="0" smtClean="0"/>
          </a:p>
          <a:p>
            <a:pPr eaLnBrk="1" hangingPunct="1"/>
            <a:r>
              <a:rPr lang="en-US" sz="1200" i="1" dirty="0" smtClean="0"/>
              <a:t>Michael Harnischfeger</a:t>
            </a:r>
          </a:p>
          <a:p>
            <a:pPr eaLnBrk="1" hangingPunct="1"/>
            <a:endParaRPr lang="en-US" sz="1600" dirty="0" smtClean="0"/>
          </a:p>
        </p:txBody>
      </p:sp>
      <p:pic>
        <p:nvPicPr>
          <p:cNvPr id="5" name="Picture 4" descr="Connect_white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2449200"/>
            <a:ext cx="2678173" cy="2414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Services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The </a:t>
            </a:r>
            <a:r>
              <a:rPr lang="en-US" sz="2800" b="1" kern="0" dirty="0" smtClean="0">
                <a:latin typeface="Calibri" pitchFamily="34" charset="0"/>
              </a:rPr>
              <a:t>Communication</a:t>
            </a:r>
            <a:r>
              <a:rPr lang="en-US" sz="2800" kern="0" dirty="0" smtClean="0">
                <a:latin typeface="Calibri" pitchFamily="34" charset="0"/>
              </a:rPr>
              <a:t> in details</a:t>
            </a: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The point of view from the </a:t>
            </a:r>
            <a:r>
              <a:rPr lang="en-US" sz="1600" dirty="0" smtClean="0">
                <a:solidFill>
                  <a:srgbClr val="FD8623"/>
                </a:solidFill>
                <a:latin typeface="Calibri Light" pitchFamily="34" charset="0"/>
              </a:rPr>
              <a:t>high level services </a:t>
            </a:r>
            <a:r>
              <a:rPr lang="en-US" sz="1200" dirty="0" smtClean="0">
                <a:latin typeface="Calibri Light" pitchFamily="34" charset="0"/>
              </a:rPr>
              <a:t>(example: Cached Loading)</a:t>
            </a:r>
            <a:endParaRPr lang="en-US" sz="1400" kern="0" dirty="0" smtClean="0">
              <a:latin typeface="Calibri Light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63688" y="2276872"/>
            <a:ext cx="1152128" cy="288032"/>
          </a:xfrm>
          <a:prstGeom prst="roundRect">
            <a:avLst/>
          </a:prstGeom>
          <a:solidFill>
            <a:srgbClr val="00A651"/>
          </a:solidFill>
          <a:ln w="28575">
            <a:solidFill>
              <a:srgbClr val="00A65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Tool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148064" y="2276872"/>
            <a:ext cx="1152128" cy="288032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Device</a:t>
            </a:r>
          </a:p>
        </p:txBody>
      </p:sp>
      <p:cxnSp>
        <p:nvCxnSpPr>
          <p:cNvPr id="9" name="Straight Connector 8"/>
          <p:cNvCxnSpPr>
            <a:stCxn id="5" idx="2"/>
          </p:cNvCxnSpPr>
          <p:nvPr/>
        </p:nvCxnSpPr>
        <p:spPr bwMode="auto">
          <a:xfrm rot="5400000">
            <a:off x="359532" y="4545124"/>
            <a:ext cx="39604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>
            <a:stCxn id="7" idx="2"/>
          </p:cNvCxnSpPr>
          <p:nvPr/>
        </p:nvCxnSpPr>
        <p:spPr bwMode="auto">
          <a:xfrm rot="5400000">
            <a:off x="3743908" y="4545124"/>
            <a:ext cx="39604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411760" y="2852936"/>
            <a:ext cx="331236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411760" y="3067372"/>
            <a:ext cx="331236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411760" y="4879032"/>
            <a:ext cx="331236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131840" y="4725144"/>
            <a:ext cx="20162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i="1" dirty="0" smtClean="0">
                <a:solidFill>
                  <a:schemeClr val="tx1"/>
                </a:solidFill>
                <a:latin typeface="Calibri" pitchFamily="34" charset="0"/>
              </a:rPr>
              <a:t>Download Package</a:t>
            </a:r>
            <a:endParaRPr lang="en-US" sz="1000" b="1" i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47550" y="3031457"/>
            <a:ext cx="1080120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b="1" i="1" dirty="0" smtClean="0"/>
              <a:t>Generate Session ID</a:t>
            </a:r>
            <a:endParaRPr lang="en-US" sz="800" b="1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411760" y="5093468"/>
            <a:ext cx="331236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411760" y="6175176"/>
            <a:ext cx="331236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131840" y="6021288"/>
            <a:ext cx="20162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i="1" dirty="0" smtClean="0">
                <a:solidFill>
                  <a:schemeClr val="tx1"/>
                </a:solidFill>
                <a:latin typeface="Calibri" pitchFamily="34" charset="0"/>
              </a:rPr>
              <a:t>Get Loading Status</a:t>
            </a:r>
            <a:endParaRPr lang="en-US" sz="1000" b="1" i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1840" y="2708920"/>
            <a:ext cx="20162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i="1" dirty="0" smtClean="0">
                <a:solidFill>
                  <a:schemeClr val="tx1"/>
                </a:solidFill>
                <a:latin typeface="Calibri" pitchFamily="34" charset="0"/>
              </a:rPr>
              <a:t>Connect</a:t>
            </a:r>
            <a:endParaRPr lang="en-US" sz="1000" b="1" i="1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20" name="Picture 19" descr="SE_pictogram_Tested-validat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32263" y="2780928"/>
            <a:ext cx="156096" cy="15609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060363" y="2760676"/>
            <a:ext cx="11673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rgbClr val="00BDF2"/>
                </a:solidFill>
              </a:rPr>
              <a:t>Authorization check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31840" y="4951040"/>
            <a:ext cx="4956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:Result</a:t>
            </a:r>
            <a:endParaRPr lang="en-US" sz="1000" b="1" i="1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24" name="Picture 23" descr="SE_pictogram_Machin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6347" y="2996952"/>
            <a:ext cx="216024" cy="216024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 bwMode="auto">
          <a:xfrm>
            <a:off x="2411760" y="6381328"/>
            <a:ext cx="331236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31840" y="6237312"/>
            <a:ext cx="4956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:Result</a:t>
            </a:r>
            <a:endParaRPr lang="en-US" sz="1000" b="1" i="1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1840" y="2924944"/>
            <a:ext cx="4956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i="1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r>
              <a:rPr lang="en-US" sz="10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Result</a:t>
            </a:r>
            <a:endParaRPr lang="en-US" sz="1000" b="1" i="1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2411760" y="3563144"/>
            <a:ext cx="331236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131840" y="3409256"/>
            <a:ext cx="20162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i="1" dirty="0" smtClean="0">
                <a:solidFill>
                  <a:schemeClr val="tx1"/>
                </a:solidFill>
                <a:latin typeface="Calibri" pitchFamily="34" charset="0"/>
              </a:rPr>
              <a:t>Get Device Information</a:t>
            </a:r>
            <a:endParaRPr lang="en-US" sz="1000" b="1" i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2411760" y="3777580"/>
            <a:ext cx="331236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131840" y="3635152"/>
            <a:ext cx="4956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:Result</a:t>
            </a:r>
            <a:endParaRPr lang="en-US" sz="1000" b="1" i="1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2411760" y="4230960"/>
            <a:ext cx="331236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3131840" y="4077072"/>
            <a:ext cx="20162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i="1" dirty="0" smtClean="0">
                <a:solidFill>
                  <a:schemeClr val="tx1"/>
                </a:solidFill>
                <a:latin typeface="Calibri" pitchFamily="34" charset="0"/>
              </a:rPr>
              <a:t>Prepare Loading</a:t>
            </a:r>
            <a:endParaRPr lang="en-US" sz="1000" b="1" i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2411760" y="4445396"/>
            <a:ext cx="331236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131840" y="4302968"/>
            <a:ext cx="4956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:Result</a:t>
            </a:r>
            <a:endParaRPr lang="en-US" sz="1000" b="1" i="1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339752" y="2780928"/>
            <a:ext cx="72008" cy="3672408"/>
          </a:xfrm>
          <a:prstGeom prst="rect">
            <a:avLst/>
          </a:prstGeom>
          <a:solidFill>
            <a:schemeClr val="bg2"/>
          </a:solidFill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err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724128" y="3573016"/>
            <a:ext cx="72008" cy="216024"/>
          </a:xfrm>
          <a:prstGeom prst="rect">
            <a:avLst/>
          </a:prstGeom>
          <a:solidFill>
            <a:schemeClr val="bg2"/>
          </a:solidFill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err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724128" y="2852936"/>
            <a:ext cx="72008" cy="216024"/>
          </a:xfrm>
          <a:prstGeom prst="rect">
            <a:avLst/>
          </a:prstGeom>
          <a:solidFill>
            <a:schemeClr val="bg2"/>
          </a:solidFill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err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724128" y="4221088"/>
            <a:ext cx="72008" cy="216024"/>
          </a:xfrm>
          <a:prstGeom prst="rect">
            <a:avLst/>
          </a:prstGeom>
          <a:solidFill>
            <a:schemeClr val="bg2"/>
          </a:solidFill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err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724128" y="4879032"/>
            <a:ext cx="72008" cy="216024"/>
          </a:xfrm>
          <a:prstGeom prst="rect">
            <a:avLst/>
          </a:prstGeom>
          <a:solidFill>
            <a:schemeClr val="bg2"/>
          </a:solidFill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err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724128" y="6175176"/>
            <a:ext cx="72008" cy="216024"/>
          </a:xfrm>
          <a:prstGeom prst="rect">
            <a:avLst/>
          </a:prstGeom>
          <a:solidFill>
            <a:schemeClr val="bg2"/>
          </a:solidFill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err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499992" y="3356992"/>
            <a:ext cx="576064" cy="28803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Session ID</a:t>
            </a:r>
          </a:p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Filter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499992" y="3717032"/>
            <a:ext cx="1008112" cy="14401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Device Information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499992" y="2996952"/>
            <a:ext cx="576064" cy="14401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Session ID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4499992" y="2780928"/>
            <a:ext cx="576064" cy="14401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Credentials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11760" y="5527104"/>
            <a:ext cx="331236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3131840" y="5373216"/>
            <a:ext cx="20162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i="1" dirty="0" smtClean="0">
                <a:solidFill>
                  <a:schemeClr val="tx1"/>
                </a:solidFill>
                <a:latin typeface="Calibri" pitchFamily="34" charset="0"/>
              </a:rPr>
              <a:t>Send Command</a:t>
            </a:r>
            <a:endParaRPr lang="en-US" sz="1000" b="1" i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2411760" y="5733256"/>
            <a:ext cx="331236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3131840" y="5589240"/>
            <a:ext cx="4956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:Result</a:t>
            </a:r>
            <a:endParaRPr lang="en-US" sz="1000" b="1" i="1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24128" y="5527104"/>
            <a:ext cx="72008" cy="216024"/>
          </a:xfrm>
          <a:prstGeom prst="rect">
            <a:avLst/>
          </a:prstGeom>
          <a:solidFill>
            <a:schemeClr val="bg2"/>
          </a:solidFill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err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499992" y="6093296"/>
            <a:ext cx="576064" cy="14401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Session ID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499992" y="4005064"/>
            <a:ext cx="576064" cy="28803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Session ID</a:t>
            </a:r>
          </a:p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Metadata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4499992" y="4653136"/>
            <a:ext cx="576064" cy="28803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Session ID</a:t>
            </a:r>
          </a:p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Package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499992" y="5301208"/>
            <a:ext cx="936104" cy="28803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Session ID</a:t>
            </a:r>
          </a:p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Command: INSTALL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499992" y="6309320"/>
            <a:ext cx="936104" cy="28803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Progress</a:t>
            </a:r>
          </a:p>
          <a:p>
            <a:endParaRPr lang="en-US" sz="800" b="1" i="1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pic>
        <p:nvPicPr>
          <p:cNvPr id="69" name="Picture 68" descr="SE_pictogram_Tested-validat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3669868"/>
            <a:ext cx="156096" cy="156096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1243716" y="3645024"/>
            <a:ext cx="9573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rgbClr val="00BDF2"/>
                </a:solidFill>
              </a:rPr>
              <a:t>Matching check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31640" y="4149080"/>
            <a:ext cx="108012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b="1" i="1" dirty="0" smtClean="0"/>
              <a:t>Select Loading</a:t>
            </a:r>
          </a:p>
          <a:p>
            <a:r>
              <a:rPr lang="en-US" sz="800" b="1" i="1" dirty="0" smtClean="0"/>
              <a:t>Mechanism &amp; Mode</a:t>
            </a:r>
            <a:endParaRPr lang="en-US" sz="800" b="1" i="1" dirty="0"/>
          </a:p>
        </p:txBody>
      </p:sp>
      <p:pic>
        <p:nvPicPr>
          <p:cNvPr id="74" name="Picture 73" descr="SE_pictogram_Machin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5364" y="4169986"/>
            <a:ext cx="216024" cy="21602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6193680" y="4411234"/>
            <a:ext cx="1080120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b="1" i="1" dirty="0" smtClean="0"/>
              <a:t>Start  Loading Mode</a:t>
            </a:r>
          </a:p>
        </p:txBody>
      </p:sp>
      <p:pic>
        <p:nvPicPr>
          <p:cNvPr id="78" name="Picture 77" descr="SE_pictogram_Machin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4869160"/>
            <a:ext cx="216024" cy="216024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6202306" y="4907317"/>
            <a:ext cx="93610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i="1" dirty="0" smtClean="0"/>
              <a:t>Store Package</a:t>
            </a:r>
            <a:endParaRPr lang="en-US" sz="800" b="1" i="1" dirty="0"/>
          </a:p>
        </p:txBody>
      </p:sp>
      <p:pic>
        <p:nvPicPr>
          <p:cNvPr id="80" name="Picture 79" descr="SE_pictogram_Machin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4365104"/>
            <a:ext cx="216024" cy="216024"/>
          </a:xfrm>
          <a:prstGeom prst="rect">
            <a:avLst/>
          </a:prstGeom>
        </p:spPr>
      </p:pic>
      <p:pic>
        <p:nvPicPr>
          <p:cNvPr id="81" name="Picture 80" descr="SE_pictogram_Tested-validat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6030" y="4149080"/>
            <a:ext cx="156096" cy="15609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6182054" y="4118883"/>
            <a:ext cx="108012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b="1" i="1" dirty="0" smtClean="0">
                <a:solidFill>
                  <a:srgbClr val="00BDF2"/>
                </a:solidFill>
              </a:rPr>
              <a:t>Analyze Metadata</a:t>
            </a:r>
          </a:p>
          <a:p>
            <a:r>
              <a:rPr lang="en-US" sz="800" b="1" i="1" dirty="0" smtClean="0">
                <a:solidFill>
                  <a:srgbClr val="00BDF2"/>
                </a:solidFill>
              </a:rPr>
              <a:t>&amp; Check matching</a:t>
            </a:r>
          </a:p>
        </p:txBody>
      </p:sp>
      <p:pic>
        <p:nvPicPr>
          <p:cNvPr id="88" name="Picture 87" descr="SE_pictogram_Machin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5517232"/>
            <a:ext cx="216024" cy="216024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6202306" y="5563362"/>
            <a:ext cx="93610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i="1" dirty="0" smtClean="0"/>
              <a:t>Install FW data</a:t>
            </a:r>
            <a:endParaRPr lang="en-US" sz="800" b="1" i="1" dirty="0"/>
          </a:p>
        </p:txBody>
      </p:sp>
      <p:pic>
        <p:nvPicPr>
          <p:cNvPr id="90" name="Picture 89" descr="SE_pictogram_Services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6" y="6165304"/>
            <a:ext cx="204574" cy="19363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340266" y="6136426"/>
            <a:ext cx="108012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800" b="1" i="1" dirty="0" smtClean="0">
                <a:solidFill>
                  <a:srgbClr val="C02555"/>
                </a:solidFill>
              </a:rPr>
              <a:t>Cyclically called</a:t>
            </a:r>
          </a:p>
          <a:p>
            <a:r>
              <a:rPr lang="en-US" sz="800" b="1" i="1" dirty="0" smtClean="0">
                <a:solidFill>
                  <a:srgbClr val="C02555"/>
                </a:solidFill>
              </a:rPr>
              <a:t>until COMPLETE</a:t>
            </a:r>
            <a:endParaRPr lang="en-US" sz="800" b="1" i="1" dirty="0">
              <a:solidFill>
                <a:srgbClr val="C02555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 bwMode="auto">
          <a:xfrm rot="5400000">
            <a:off x="5814888" y="5985284"/>
            <a:ext cx="504850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2555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5940946" y="6237312"/>
            <a:ext cx="2880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2555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6283734" y="6155432"/>
            <a:ext cx="3600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rgbClr val="C02555"/>
                </a:solidFill>
              </a:rPr>
              <a:t>End</a:t>
            </a:r>
            <a:endParaRPr lang="en-US" sz="800" dirty="0">
              <a:solidFill>
                <a:srgbClr val="C02555"/>
              </a:solidFill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4499992" y="6309320"/>
            <a:ext cx="936104" cy="28803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Progress</a:t>
            </a:r>
          </a:p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Status: COMPLETE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21" grpId="0"/>
      <p:bldP spid="22" grpId="0"/>
      <p:bldP spid="27" grpId="0"/>
      <p:bldP spid="29" grpId="0"/>
      <p:bldP spid="31" grpId="0"/>
      <p:bldP spid="33" grpId="0"/>
      <p:bldP spid="39" grpId="0"/>
      <p:bldP spid="41" grpId="0"/>
      <p:bldP spid="44" grpId="0" animBg="1"/>
      <p:bldP spid="45" grpId="0" animBg="1"/>
      <p:bldP spid="46" grpId="0" animBg="1"/>
      <p:bldP spid="47" grpId="0" animBg="1"/>
      <p:bldP spid="48" grpId="0" animBg="1"/>
      <p:bldP spid="53" grpId="0" animBg="1"/>
      <p:bldP spid="54" grpId="0" animBg="1"/>
      <p:bldP spid="55" grpId="0" animBg="1"/>
      <p:bldP spid="56" grpId="0" animBg="1"/>
      <p:bldP spid="58" grpId="0"/>
      <p:bldP spid="60" grpId="0"/>
      <p:bldP spid="61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0" grpId="0"/>
      <p:bldP spid="73" grpId="0"/>
      <p:bldP spid="75" grpId="0"/>
      <p:bldP spid="79" grpId="0"/>
      <p:bldP spid="87" grpId="0"/>
      <p:bldP spid="89" grpId="0"/>
      <p:bldP spid="91" grpId="0"/>
      <p:bldP spid="96" grpId="0"/>
      <p:bldP spid="1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Services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What about the </a:t>
            </a:r>
            <a:r>
              <a:rPr lang="en-US" sz="2800" b="1" kern="0" dirty="0" smtClean="0">
                <a:latin typeface="Calibri" pitchFamily="34" charset="0"/>
              </a:rPr>
              <a:t>Protocol Mapping</a:t>
            </a: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Layer view in the tool and device implementation</a:t>
            </a:r>
            <a:endParaRPr lang="en-US" sz="1400" kern="0" dirty="0" smtClean="0">
              <a:latin typeface="Calibri Light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187624" y="2780928"/>
            <a:ext cx="1944216" cy="259228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Tool</a:t>
            </a:r>
          </a:p>
        </p:txBody>
      </p:sp>
      <p:sp>
        <p:nvSpPr>
          <p:cNvPr id="75" name="Round Same Side Corner Rectangle 74"/>
          <p:cNvSpPr/>
          <p:nvPr/>
        </p:nvSpPr>
        <p:spPr bwMode="auto">
          <a:xfrm>
            <a:off x="4788024" y="2780928"/>
            <a:ext cx="3456384" cy="2592288"/>
          </a:xfrm>
          <a:prstGeom prst="round2SameRect">
            <a:avLst>
              <a:gd name="adj1" fmla="val 6869"/>
              <a:gd name="adj2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Device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771800" y="5589240"/>
            <a:ext cx="20882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Transport Protocol: </a:t>
            </a:r>
            <a:r>
              <a:rPr lang="en-US" sz="1000" i="1" dirty="0" smtClean="0">
                <a:solidFill>
                  <a:schemeClr val="tx1"/>
                </a:solidFill>
              </a:rPr>
              <a:t>Modbus TCP</a:t>
            </a:r>
          </a:p>
        </p:txBody>
      </p:sp>
      <p:cxnSp>
        <p:nvCxnSpPr>
          <p:cNvPr id="77" name="Straight Arrow Connector 46"/>
          <p:cNvCxnSpPr>
            <a:stCxn id="86" idx="2"/>
            <a:endCxn id="80" idx="2"/>
          </p:cNvCxnSpPr>
          <p:nvPr/>
        </p:nvCxnSpPr>
        <p:spPr bwMode="auto">
          <a:xfrm rot="5400000">
            <a:off x="3923928" y="3392996"/>
            <a:ext cx="1588" cy="3528392"/>
          </a:xfrm>
          <a:prstGeom prst="bentConnector3">
            <a:avLst>
              <a:gd name="adj1" fmla="val 38387921"/>
            </a:avLst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78" name="Rectangle 77"/>
          <p:cNvSpPr/>
          <p:nvPr/>
        </p:nvSpPr>
        <p:spPr bwMode="auto">
          <a:xfrm>
            <a:off x="1475656" y="3429000"/>
            <a:ext cx="1368152" cy="432048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API</a:t>
            </a:r>
            <a:endParaRPr lang="en-US" sz="1000" b="1" dirty="0" smtClean="0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Calibri Light" pitchFamily="34" charset="0"/>
              </a:rPr>
              <a:t>High level Services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1475656" y="4077072"/>
            <a:ext cx="1368152" cy="432048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Mapping</a:t>
            </a:r>
          </a:p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Calibri Light" pitchFamily="34" charset="0"/>
              </a:rPr>
              <a:t>To Modbus TCP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475656" y="4725144"/>
            <a:ext cx="1368152" cy="432048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Protocol Stack</a:t>
            </a:r>
          </a:p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Calibri Light" pitchFamily="34" charset="0"/>
              </a:rPr>
              <a:t>Modbus TCP</a:t>
            </a:r>
          </a:p>
        </p:txBody>
      </p:sp>
      <p:cxnSp>
        <p:nvCxnSpPr>
          <p:cNvPr id="81" name="Straight Arrow Connector 80"/>
          <p:cNvCxnSpPr/>
          <p:nvPr/>
        </p:nvCxnSpPr>
        <p:spPr bwMode="auto">
          <a:xfrm rot="5400000">
            <a:off x="1727684" y="3969060"/>
            <a:ext cx="216818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5400000">
            <a:off x="1727684" y="4617132"/>
            <a:ext cx="216818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5400000">
            <a:off x="2231740" y="3969060"/>
            <a:ext cx="216818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 rot="5400000">
            <a:off x="2231740" y="4617132"/>
            <a:ext cx="216818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6732240" y="4077072"/>
            <a:ext cx="1368152" cy="432048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Mapping</a:t>
            </a:r>
          </a:p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Calibri Light" pitchFamily="34" charset="0"/>
              </a:rPr>
              <a:t>From Modbus TCP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5004048" y="4725144"/>
            <a:ext cx="1368152" cy="43204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Protocol Stack</a:t>
            </a:r>
          </a:p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Calibri Light" pitchFamily="34" charset="0"/>
              </a:rPr>
              <a:t>Modbus TCP</a:t>
            </a:r>
          </a:p>
        </p:txBody>
      </p:sp>
      <p:cxnSp>
        <p:nvCxnSpPr>
          <p:cNvPr id="87" name="Straight Arrow Connector 86"/>
          <p:cNvCxnSpPr/>
          <p:nvPr/>
        </p:nvCxnSpPr>
        <p:spPr bwMode="auto">
          <a:xfrm rot="5400000">
            <a:off x="5760132" y="4617132"/>
            <a:ext cx="216818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 rot="5400000">
            <a:off x="5256076" y="4617132"/>
            <a:ext cx="216818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5004048" y="4077072"/>
            <a:ext cx="1368152" cy="432048"/>
          </a:xfrm>
          <a:prstGeom prst="rect">
            <a:avLst/>
          </a:prstGeom>
          <a:solidFill>
            <a:srgbClr val="FD8623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Callback</a:t>
            </a:r>
          </a:p>
        </p:txBody>
      </p:sp>
      <p:sp>
        <p:nvSpPr>
          <p:cNvPr id="90" name="Can 89"/>
          <p:cNvSpPr/>
          <p:nvPr/>
        </p:nvSpPr>
        <p:spPr bwMode="auto">
          <a:xfrm>
            <a:off x="5220072" y="3140968"/>
            <a:ext cx="792088" cy="720080"/>
          </a:xfrm>
          <a:prstGeom prst="can">
            <a:avLst/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Objects /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Registers</a:t>
            </a:r>
          </a:p>
        </p:txBody>
      </p:sp>
      <p:cxnSp>
        <p:nvCxnSpPr>
          <p:cNvPr id="91" name="Straight Arrow Connector 90"/>
          <p:cNvCxnSpPr/>
          <p:nvPr/>
        </p:nvCxnSpPr>
        <p:spPr bwMode="auto">
          <a:xfrm rot="5400000">
            <a:off x="5326893" y="3969457"/>
            <a:ext cx="217612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>
            <a:off x="5687330" y="3969060"/>
            <a:ext cx="216818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10800000">
            <a:off x="6372200" y="4149080"/>
            <a:ext cx="36004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rot="10800000">
            <a:off x="3923928" y="5373216"/>
            <a:ext cx="288032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10800000">
            <a:off x="6372200" y="4437112"/>
            <a:ext cx="36004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6" name="Rectangle 95"/>
          <p:cNvSpPr/>
          <p:nvPr/>
        </p:nvSpPr>
        <p:spPr bwMode="auto">
          <a:xfrm>
            <a:off x="6732240" y="3429000"/>
            <a:ext cx="1368152" cy="43204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FW Installer</a:t>
            </a:r>
          </a:p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Calibri Light" pitchFamily="34" charset="0"/>
              </a:rPr>
              <a:t>Platform specific</a:t>
            </a:r>
          </a:p>
        </p:txBody>
      </p:sp>
      <p:cxnSp>
        <p:nvCxnSpPr>
          <p:cNvPr id="97" name="Straight Arrow Connector 96"/>
          <p:cNvCxnSpPr/>
          <p:nvPr/>
        </p:nvCxnSpPr>
        <p:spPr bwMode="auto">
          <a:xfrm rot="5400000">
            <a:off x="6983474" y="3969060"/>
            <a:ext cx="216818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rot="5400000">
            <a:off x="7560332" y="3969060"/>
            <a:ext cx="216818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6588224" y="4653136"/>
            <a:ext cx="11521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Switch: </a:t>
            </a:r>
          </a:p>
          <a:p>
            <a:r>
              <a:rPr lang="en-US" sz="1000" i="1" dirty="0" smtClean="0">
                <a:solidFill>
                  <a:schemeClr val="bg1"/>
                </a:solidFill>
                <a:latin typeface="Calibri Light" pitchFamily="34" charset="0"/>
              </a:rPr>
              <a:t>Via Function Code (FC)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9" grpId="0" animBg="1"/>
      <p:bldP spid="80" grpId="0" animBg="1"/>
      <p:bldP spid="85" grpId="0" animBg="1"/>
      <p:bldP spid="86" grpId="0" animBg="1"/>
      <p:bldP spid="89" grpId="0" animBg="1"/>
      <p:bldP spid="90" grpId="0" animBg="1"/>
      <p:bldP spid="96" grpId="0" animBg="1"/>
      <p:bldP spid="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Services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What’s behind </a:t>
            </a:r>
            <a:r>
              <a:rPr lang="en-US" sz="2800" b="1" kern="0" dirty="0" smtClean="0">
                <a:latin typeface="Calibri" pitchFamily="34" charset="0"/>
              </a:rPr>
              <a:t>Protocol Mapping</a:t>
            </a: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Sequence of the mapping to Modbus</a:t>
            </a:r>
            <a:endParaRPr lang="en-US" sz="1400" kern="0" dirty="0" smtClean="0">
              <a:latin typeface="Calibri Light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91680" y="3501008"/>
            <a:ext cx="72008" cy="1800200"/>
          </a:xfrm>
          <a:prstGeom prst="rect">
            <a:avLst/>
          </a:prstGeom>
          <a:solidFill>
            <a:schemeClr val="bg2"/>
          </a:solidFill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err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4644008" y="2852936"/>
            <a:ext cx="1152128" cy="288032"/>
          </a:xfrm>
          <a:prstGeom prst="roundRect">
            <a:avLst/>
          </a:prstGeom>
          <a:solidFill>
            <a:srgbClr val="00A651"/>
          </a:solidFill>
          <a:ln w="28575">
            <a:solidFill>
              <a:srgbClr val="00A65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Stack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7380312" y="2852936"/>
            <a:ext cx="1152128" cy="288032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Device</a:t>
            </a:r>
          </a:p>
        </p:txBody>
      </p:sp>
      <p:cxnSp>
        <p:nvCxnSpPr>
          <p:cNvPr id="77" name="Straight Connector 76"/>
          <p:cNvCxnSpPr/>
          <p:nvPr/>
        </p:nvCxnSpPr>
        <p:spPr bwMode="auto">
          <a:xfrm rot="5400000">
            <a:off x="4067944" y="4293096"/>
            <a:ext cx="230425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rot="5400000">
            <a:off x="6804248" y="4293096"/>
            <a:ext cx="230425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5292080" y="4581128"/>
            <a:ext cx="266429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179512" y="3212976"/>
            <a:ext cx="144016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i="1" dirty="0" smtClean="0">
                <a:solidFill>
                  <a:schemeClr val="tx1"/>
                </a:solidFill>
              </a:rPr>
              <a:t>Get Device Information</a:t>
            </a:r>
            <a:endParaRPr lang="en-US" sz="1000" b="1" i="1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92080" y="4149080"/>
            <a:ext cx="26642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Modbus Request Message</a:t>
            </a:r>
            <a:endParaRPr lang="en-US" sz="1000" i="1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>
            <a:off x="3491880" y="4653136"/>
            <a:ext cx="1728192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93" name="Rounded Rectangle 92"/>
          <p:cNvSpPr/>
          <p:nvPr/>
        </p:nvSpPr>
        <p:spPr bwMode="auto">
          <a:xfrm>
            <a:off x="1123301" y="2852936"/>
            <a:ext cx="1152128" cy="288032"/>
          </a:xfrm>
          <a:prstGeom prst="roundRect">
            <a:avLst/>
          </a:prstGeom>
          <a:solidFill>
            <a:srgbClr val="00A651"/>
          </a:solidFill>
          <a:ln w="28575">
            <a:solidFill>
              <a:srgbClr val="00A65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API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Calibri Light" pitchFamily="34" charset="0"/>
              </a:rPr>
              <a:t>(High Level Services)</a:t>
            </a:r>
          </a:p>
        </p:txBody>
      </p:sp>
      <p:cxnSp>
        <p:nvCxnSpPr>
          <p:cNvPr id="95" name="Straight Connector 94"/>
          <p:cNvCxnSpPr/>
          <p:nvPr/>
        </p:nvCxnSpPr>
        <p:spPr bwMode="auto">
          <a:xfrm rot="5400000">
            <a:off x="543394" y="4289254"/>
            <a:ext cx="2304256" cy="76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7" name="Rounded Rectangle 96"/>
          <p:cNvSpPr/>
          <p:nvPr/>
        </p:nvSpPr>
        <p:spPr bwMode="auto">
          <a:xfrm>
            <a:off x="2851493" y="2852936"/>
            <a:ext cx="1152128" cy="288032"/>
          </a:xfrm>
          <a:prstGeom prst="roundRect">
            <a:avLst/>
          </a:prstGeom>
          <a:solidFill>
            <a:srgbClr val="00A651"/>
          </a:solidFill>
          <a:ln w="28575">
            <a:solidFill>
              <a:srgbClr val="00A65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Mapping</a:t>
            </a:r>
          </a:p>
        </p:txBody>
      </p:sp>
      <p:cxnSp>
        <p:nvCxnSpPr>
          <p:cNvPr id="98" name="Straight Connector 97"/>
          <p:cNvCxnSpPr/>
          <p:nvPr/>
        </p:nvCxnSpPr>
        <p:spPr bwMode="auto">
          <a:xfrm rot="5400000">
            <a:off x="2271587" y="4289254"/>
            <a:ext cx="2304258" cy="76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9" name="Straight Arrow Connector 98"/>
          <p:cNvCxnSpPr>
            <a:endCxn id="71" idx="0"/>
          </p:cNvCxnSpPr>
          <p:nvPr/>
        </p:nvCxnSpPr>
        <p:spPr bwMode="auto">
          <a:xfrm>
            <a:off x="323528" y="3501008"/>
            <a:ext cx="140415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5220072" y="4293096"/>
            <a:ext cx="2736304" cy="82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1763688" y="3645024"/>
            <a:ext cx="1656184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>
            <a:off x="3419872" y="4149080"/>
            <a:ext cx="1800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</p:cxnSp>
      <p:sp>
        <p:nvSpPr>
          <p:cNvPr id="106" name="Rectangle 105"/>
          <p:cNvSpPr/>
          <p:nvPr/>
        </p:nvSpPr>
        <p:spPr bwMode="auto">
          <a:xfrm>
            <a:off x="3419872" y="3645024"/>
            <a:ext cx="72008" cy="1512168"/>
          </a:xfrm>
          <a:prstGeom prst="rect">
            <a:avLst/>
          </a:prstGeom>
          <a:solidFill>
            <a:schemeClr val="bg2"/>
          </a:solidFill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err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5220072" y="4149080"/>
            <a:ext cx="72008" cy="504056"/>
          </a:xfrm>
          <a:prstGeom prst="rect">
            <a:avLst/>
          </a:prstGeom>
          <a:solidFill>
            <a:schemeClr val="bg2"/>
          </a:solidFill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err="1" smtClean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 bwMode="auto">
          <a:xfrm>
            <a:off x="1763688" y="5157192"/>
            <a:ext cx="1656184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251520" y="5301208"/>
            <a:ext cx="144016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pic>
        <p:nvPicPr>
          <p:cNvPr id="113" name="Picture 112" descr="SE_pictogram_Machin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392" y="4327600"/>
            <a:ext cx="216024" cy="216024"/>
          </a:xfrm>
          <a:prstGeom prst="rect">
            <a:avLst/>
          </a:prstGeom>
        </p:spPr>
      </p:pic>
      <p:sp>
        <p:nvSpPr>
          <p:cNvPr id="120" name="Rectangle 119"/>
          <p:cNvSpPr/>
          <p:nvPr/>
        </p:nvSpPr>
        <p:spPr bwMode="auto">
          <a:xfrm>
            <a:off x="683568" y="3429000"/>
            <a:ext cx="576064" cy="28803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Session ID</a:t>
            </a:r>
          </a:p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Filter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3779912" y="4581128"/>
            <a:ext cx="1080120" cy="14401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Response Data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2267744" y="3573016"/>
            <a:ext cx="576064" cy="28803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Session ID</a:t>
            </a:r>
          </a:p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Filter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779912" y="3589566"/>
            <a:ext cx="1152128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Checks Format</a:t>
            </a:r>
          </a:p>
          <a:p>
            <a:r>
              <a:rPr lang="en-US" sz="900" dirty="0" smtClean="0">
                <a:latin typeface="Calibri Light" pitchFamily="34" charset="0"/>
              </a:rPr>
              <a:t>Objects or XML file</a:t>
            </a:r>
          </a:p>
          <a:p>
            <a:r>
              <a:rPr lang="en-US" sz="900" dirty="0" smtClean="0">
                <a:solidFill>
                  <a:srgbClr val="00BDF2"/>
                </a:solidFill>
                <a:latin typeface="Calibri Light" pitchFamily="34" charset="0"/>
                <a:sym typeface="Wingdings 3"/>
              </a:rPr>
              <a:t> Process input</a:t>
            </a:r>
            <a:endParaRPr lang="en-US" sz="900" dirty="0" smtClean="0">
              <a:solidFill>
                <a:srgbClr val="00BDF2"/>
              </a:solidFill>
              <a:latin typeface="Calibri Light" pitchFamily="34" charset="0"/>
            </a:endParaRPr>
          </a:p>
        </p:txBody>
      </p:sp>
      <p:pic>
        <p:nvPicPr>
          <p:cNvPr id="124" name="Picture 123" descr="SE_pictogram_Machin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8709" y="3610519"/>
            <a:ext cx="216024" cy="216024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 bwMode="auto">
          <a:xfrm>
            <a:off x="3779912" y="4077072"/>
            <a:ext cx="1080120" cy="14401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Request Data </a:t>
            </a:r>
          </a:p>
        </p:txBody>
      </p:sp>
      <p:sp>
        <p:nvSpPr>
          <p:cNvPr id="126" name="Rectangle 125"/>
          <p:cNvSpPr/>
          <p:nvPr/>
        </p:nvSpPr>
        <p:spPr bwMode="auto">
          <a:xfrm>
            <a:off x="6084168" y="3140968"/>
            <a:ext cx="864096" cy="936104"/>
          </a:xfrm>
          <a:prstGeom prst="rect">
            <a:avLst/>
          </a:prstGeom>
          <a:solidFill>
            <a:srgbClr val="FD8623"/>
          </a:solidFill>
          <a:ln w="19050">
            <a:solidFill>
              <a:srgbClr val="FD8623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156176" y="3212976"/>
            <a:ext cx="720080" cy="1440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err="1" smtClean="0">
                <a:ln>
                  <a:noFill/>
                </a:ln>
                <a:solidFill>
                  <a:srgbClr val="FD8623"/>
                </a:solidFill>
                <a:effectLst/>
                <a:latin typeface="Calibri Light" pitchFamily="34" charset="0"/>
              </a:rPr>
              <a:t>Func</a:t>
            </a: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rgbClr val="FD8623"/>
                </a:solidFill>
                <a:effectLst/>
                <a:latin typeface="Calibri Light" pitchFamily="34" charset="0"/>
              </a:rPr>
              <a:t>.</a:t>
            </a:r>
            <a:r>
              <a:rPr kumimoji="0" lang="en-US" sz="1000" i="0" u="none" strike="noStrike" cap="none" normalizeH="0" dirty="0" smtClean="0">
                <a:ln>
                  <a:noFill/>
                </a:ln>
                <a:solidFill>
                  <a:srgbClr val="FD8623"/>
                </a:solidFill>
                <a:effectLst/>
                <a:latin typeface="Calibri Light" pitchFamily="34" charset="0"/>
              </a:rPr>
              <a:t> Code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FD8623"/>
              </a:solidFill>
              <a:effectLst/>
              <a:latin typeface="Calibri Light" pitchFamily="34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084168" y="2996952"/>
            <a:ext cx="864096" cy="1440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rgbClr val="FD8623"/>
                </a:solidFill>
                <a:effectLst/>
                <a:latin typeface="Calibri Light" pitchFamily="34" charset="0"/>
              </a:rPr>
              <a:t>Modbus Frame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6156176" y="3429000"/>
            <a:ext cx="699743" cy="150962"/>
          </a:xfrm>
          <a:prstGeom prst="rect">
            <a:avLst/>
          </a:prstGeom>
          <a:solidFill>
            <a:srgbClr val="C02555"/>
          </a:solidFill>
          <a:ln w="19050">
            <a:solidFill>
              <a:srgbClr val="C02555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 Light" pitchFamily="34" charset="0"/>
              </a:rPr>
              <a:t>Service</a:t>
            </a: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rgbClr val="FD8623"/>
                </a:solidFill>
                <a:effectLst/>
                <a:latin typeface="Calibri Light" pitchFamily="34" charset="0"/>
              </a:rPr>
              <a:t> </a:t>
            </a: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 Light" pitchFamily="34" charset="0"/>
              </a:rPr>
              <a:t>Code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6156176" y="3645024"/>
            <a:ext cx="699743" cy="360040"/>
          </a:xfrm>
          <a:prstGeom prst="rect">
            <a:avLst/>
          </a:prstGeom>
          <a:solidFill>
            <a:srgbClr val="00BDF2"/>
          </a:solidFill>
          <a:ln w="19050">
            <a:solidFill>
              <a:srgbClr val="00BDF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 Light" pitchFamily="34" charset="0"/>
              </a:rPr>
              <a:t>Request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bg1"/>
                </a:solidFill>
                <a:latin typeface="Calibri Light" pitchFamily="34" charset="0"/>
              </a:rPr>
              <a:t>Data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itchFamily="34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084168" y="4797152"/>
            <a:ext cx="864096" cy="936104"/>
          </a:xfrm>
          <a:prstGeom prst="rect">
            <a:avLst/>
          </a:prstGeom>
          <a:solidFill>
            <a:srgbClr val="FD8623"/>
          </a:solidFill>
          <a:ln w="19050">
            <a:solidFill>
              <a:srgbClr val="FD8623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156176" y="4869160"/>
            <a:ext cx="720080" cy="1440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err="1" smtClean="0">
                <a:ln>
                  <a:noFill/>
                </a:ln>
                <a:solidFill>
                  <a:srgbClr val="FD8623"/>
                </a:solidFill>
                <a:effectLst/>
                <a:latin typeface="Calibri Light" pitchFamily="34" charset="0"/>
              </a:rPr>
              <a:t>Func</a:t>
            </a: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rgbClr val="FD8623"/>
                </a:solidFill>
                <a:effectLst/>
                <a:latin typeface="Calibri Light" pitchFamily="34" charset="0"/>
              </a:rPr>
              <a:t>.</a:t>
            </a:r>
            <a:r>
              <a:rPr kumimoji="0" lang="en-US" sz="1000" i="0" u="none" strike="noStrike" cap="none" normalizeH="0" dirty="0" smtClean="0">
                <a:ln>
                  <a:noFill/>
                </a:ln>
                <a:solidFill>
                  <a:srgbClr val="FD8623"/>
                </a:solidFill>
                <a:effectLst/>
                <a:latin typeface="Calibri Light" pitchFamily="34" charset="0"/>
              </a:rPr>
              <a:t> Code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FD8623"/>
              </a:solidFill>
              <a:effectLst/>
              <a:latin typeface="Calibri Light" pitchFamily="34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084168" y="4653136"/>
            <a:ext cx="864096" cy="1440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rgbClr val="FD8623"/>
                </a:solidFill>
                <a:effectLst/>
                <a:latin typeface="Calibri Light" pitchFamily="34" charset="0"/>
              </a:rPr>
              <a:t>Modbus Frame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6156176" y="5301208"/>
            <a:ext cx="720080" cy="360040"/>
          </a:xfrm>
          <a:prstGeom prst="rect">
            <a:avLst/>
          </a:prstGeom>
          <a:solidFill>
            <a:srgbClr val="00BDF2"/>
          </a:solidFill>
          <a:ln w="19050">
            <a:solidFill>
              <a:srgbClr val="00BDF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bg1"/>
                </a:solidFill>
                <a:latin typeface="Calibri Light" pitchFamily="34" charset="0"/>
              </a:rPr>
              <a:t>R</a:t>
            </a: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 Light" pitchFamily="34" charset="0"/>
              </a:rPr>
              <a:t>esponse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bg1"/>
                </a:solidFill>
                <a:latin typeface="Calibri Light" pitchFamily="34" charset="0"/>
              </a:rPr>
              <a:t>Data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436096" y="4437112"/>
            <a:ext cx="25202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Modbus Response Message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6156176" y="5085184"/>
            <a:ext cx="699743" cy="150962"/>
          </a:xfrm>
          <a:prstGeom prst="rect">
            <a:avLst/>
          </a:prstGeom>
          <a:solidFill>
            <a:srgbClr val="C02555"/>
          </a:solidFill>
          <a:ln w="19050">
            <a:solidFill>
              <a:srgbClr val="C02555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 Light" pitchFamily="34" charset="0"/>
              </a:rPr>
              <a:t>Status Code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779912" y="4869160"/>
            <a:ext cx="1152128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Process data from</a:t>
            </a:r>
          </a:p>
          <a:p>
            <a:r>
              <a:rPr lang="en-US" sz="900" dirty="0" smtClean="0">
                <a:latin typeface="Calibri Light" pitchFamily="34" charset="0"/>
              </a:rPr>
              <a:t>Objects or XML file</a:t>
            </a:r>
          </a:p>
          <a:p>
            <a:r>
              <a:rPr lang="en-US" sz="900" dirty="0" smtClean="0">
                <a:solidFill>
                  <a:srgbClr val="00BDF2"/>
                </a:solidFill>
                <a:latin typeface="Calibri Light" pitchFamily="34" charset="0"/>
                <a:sym typeface="Wingdings 3"/>
              </a:rPr>
              <a:t> Process input</a:t>
            </a:r>
            <a:endParaRPr lang="en-US" sz="900" dirty="0" smtClean="0">
              <a:solidFill>
                <a:srgbClr val="00BDF2"/>
              </a:solidFill>
              <a:latin typeface="Calibri Light" pitchFamily="34" charset="0"/>
            </a:endParaRPr>
          </a:p>
        </p:txBody>
      </p:sp>
      <p:pic>
        <p:nvPicPr>
          <p:cNvPr id="142" name="Picture 141" descr="SE_pictogram_Machin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8709" y="4890113"/>
            <a:ext cx="216024" cy="216024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8325042" y="4304129"/>
            <a:ext cx="63944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Return</a:t>
            </a:r>
          </a:p>
          <a:p>
            <a:r>
              <a:rPr lang="en-US" sz="900" dirty="0" smtClean="0">
                <a:solidFill>
                  <a:srgbClr val="00BDF2"/>
                </a:solidFill>
                <a:latin typeface="Calibri Light" pitchFamily="34" charset="0"/>
              </a:rPr>
              <a:t>Device Info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051720" y="5085184"/>
            <a:ext cx="1080120" cy="14401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Device Information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467544" y="5229200"/>
            <a:ext cx="1080120" cy="14401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1" i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Device Information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7956376" y="4293096"/>
            <a:ext cx="72008" cy="288032"/>
          </a:xfrm>
          <a:prstGeom prst="rect">
            <a:avLst/>
          </a:prstGeom>
          <a:solidFill>
            <a:schemeClr val="bg2"/>
          </a:solidFill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err="1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4" grpId="0"/>
      <p:bldP spid="85" grpId="0"/>
      <p:bldP spid="106" grpId="0" animBg="1"/>
      <p:bldP spid="107" grpId="0" animBg="1"/>
      <p:bldP spid="120" grpId="1" animBg="1"/>
      <p:bldP spid="121" grpId="0" animBg="1"/>
      <p:bldP spid="122" grpId="0" animBg="1"/>
      <p:bldP spid="123" grpId="0"/>
      <p:bldP spid="125" grpId="0" animBg="1"/>
      <p:bldP spid="126" grpId="0" animBg="1"/>
      <p:bldP spid="127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6" grpId="0" animBg="1"/>
      <p:bldP spid="137" grpId="0"/>
      <p:bldP spid="140" grpId="0" animBg="1"/>
      <p:bldP spid="141" grpId="0"/>
      <p:bldP spid="148" grpId="0"/>
      <p:bldP spid="152" grpId="0" animBg="1"/>
      <p:bldP spid="153" grpId="0" animBg="1"/>
      <p:bldP spid="1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7544" y="1963713"/>
          <a:ext cx="8136904" cy="20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686"/>
                <a:gridCol w="955891"/>
                <a:gridCol w="1627807"/>
                <a:gridCol w="468052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Version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Date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Author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Changes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332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V01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26.02.2014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alibri Light" pitchFamily="34" charset="0"/>
                        </a:rPr>
                        <a:t>M. Harnischfeger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alibri Light" pitchFamily="34" charset="0"/>
                        </a:rPr>
                        <a:t>First draft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baseline="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</a:tbl>
          </a:graphicData>
        </a:graphic>
      </p:graphicFrame>
      <p:sp>
        <p:nvSpPr>
          <p:cNvPr id="4" name="Titel 1"/>
          <p:cNvSpPr txBox="1">
            <a:spLocks/>
          </p:cNvSpPr>
          <p:nvPr/>
        </p:nvSpPr>
        <p:spPr bwMode="auto">
          <a:xfrm>
            <a:off x="395536" y="1268760"/>
            <a:ext cx="82804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Version History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Document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Services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How are the </a:t>
            </a:r>
            <a:r>
              <a:rPr lang="en-US" sz="2800" b="1" kern="0" dirty="0" smtClean="0">
                <a:latin typeface="Calibri" pitchFamily="34" charset="0"/>
              </a:rPr>
              <a:t>Services</a:t>
            </a:r>
            <a:r>
              <a:rPr lang="en-US" sz="2800" kern="0" dirty="0" smtClean="0">
                <a:latin typeface="Calibri" pitchFamily="34" charset="0"/>
              </a:rPr>
              <a:t> structured</a:t>
            </a:r>
            <a:endParaRPr lang="en-US" sz="2800" b="1" kern="0" dirty="0" smtClean="0">
              <a:latin typeface="Calibri" pitchFamily="34" charset="0"/>
            </a:endParaRP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There are 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two types </a:t>
            </a:r>
            <a:r>
              <a:rPr lang="en-US" sz="1600" dirty="0" smtClean="0">
                <a:latin typeface="Calibri Light" pitchFamily="34" charset="0"/>
              </a:rPr>
              <a:t>of services</a:t>
            </a:r>
            <a:endParaRPr lang="en-US" sz="14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95536" y="2852936"/>
            <a:ext cx="835292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rchitecture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ayers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itchFamily="34" charset="0"/>
              </a:rPr>
              <a:t>, shows the structure of the service definition</a:t>
            </a: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</a:endParaRPr>
          </a:p>
          <a:p>
            <a:pPr marL="541337" marR="0" lvl="2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itchFamily="34" charset="0"/>
            </a:endParaRPr>
          </a:p>
          <a:p>
            <a:pPr marL="541337" marR="0" lvl="2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55776" y="4797152"/>
            <a:ext cx="1080120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FTP (S)</a:t>
            </a:r>
          </a:p>
        </p:txBody>
      </p:sp>
      <p:sp>
        <p:nvSpPr>
          <p:cNvPr id="12" name="Rounded Rectangle 19"/>
          <p:cNvSpPr/>
          <p:nvPr/>
        </p:nvSpPr>
        <p:spPr bwMode="auto">
          <a:xfrm>
            <a:off x="3635896" y="4797152"/>
            <a:ext cx="1368152" cy="432048"/>
          </a:xfrm>
          <a:prstGeom prst="roundRect">
            <a:avLst>
              <a:gd name="adj" fmla="val 1393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Modbus TCP</a:t>
            </a:r>
          </a:p>
        </p:txBody>
      </p:sp>
      <p:sp>
        <p:nvSpPr>
          <p:cNvPr id="13" name="Rounded Rectangle 19"/>
          <p:cNvSpPr/>
          <p:nvPr/>
        </p:nvSpPr>
        <p:spPr bwMode="auto">
          <a:xfrm>
            <a:off x="1475656" y="4797152"/>
            <a:ext cx="1080120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EtherNet / IP</a:t>
            </a:r>
          </a:p>
        </p:txBody>
      </p:sp>
      <p:sp>
        <p:nvSpPr>
          <p:cNvPr id="14" name="Rounded Rectangle 48"/>
          <p:cNvSpPr/>
          <p:nvPr/>
        </p:nvSpPr>
        <p:spPr bwMode="auto">
          <a:xfrm>
            <a:off x="1475656" y="3861048"/>
            <a:ext cx="5544616" cy="504056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Services</a:t>
            </a:r>
            <a:endParaRPr kumimoji="0" lang="de-DE" sz="11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475656" y="4365104"/>
            <a:ext cx="1080120" cy="43204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Protocol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Mapping</a:t>
            </a:r>
            <a:endParaRPr kumimoji="0" lang="de-DE" sz="110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555776" y="4365104"/>
            <a:ext cx="1080120" cy="43204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Protocol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Mapping</a:t>
            </a:r>
            <a:endParaRPr kumimoji="0" lang="de-DE" sz="110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635896" y="4365104"/>
            <a:ext cx="1368152" cy="43204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Protocol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Mapping</a:t>
            </a:r>
            <a:endParaRPr kumimoji="0" lang="de-DE" sz="110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75656" y="5229200"/>
            <a:ext cx="273630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TCP / IP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8" y="4005064"/>
            <a:ext cx="100811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  <a:latin typeface="Calibri" pitchFamily="34" charset="0"/>
              </a:rPr>
              <a:t>High Level Services</a:t>
            </a:r>
            <a:endParaRPr lang="en-US" sz="1050" b="1" dirty="0">
              <a:solidFill>
                <a:srgbClr val="FD8623"/>
              </a:solidFill>
              <a:latin typeface="Calibri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flipH="1">
            <a:off x="683568" y="4365104"/>
            <a:ext cx="7200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683568" y="4797152"/>
            <a:ext cx="7200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683568" y="5229200"/>
            <a:ext cx="7200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83568" y="4869160"/>
            <a:ext cx="100811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  <a:latin typeface="Calibri" pitchFamily="34" charset="0"/>
              </a:rPr>
              <a:t>Low Level Services</a:t>
            </a:r>
            <a:endParaRPr lang="en-US" sz="1050" b="1" dirty="0">
              <a:solidFill>
                <a:srgbClr val="FD8623"/>
              </a:solidFill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8" y="4491553"/>
            <a:ext cx="100811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  <a:latin typeface="Calibri" pitchFamily="34" charset="0"/>
              </a:rPr>
              <a:t>Mapping</a:t>
            </a:r>
            <a:endParaRPr lang="en-US" sz="1050" b="1" dirty="0">
              <a:solidFill>
                <a:srgbClr val="FD8623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3568" y="5373216"/>
            <a:ext cx="100811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  <a:latin typeface="Calibri" pitchFamily="34" charset="0"/>
              </a:rPr>
              <a:t>Transport</a:t>
            </a:r>
            <a:endParaRPr lang="en-US" sz="1050" b="1" dirty="0">
              <a:solidFill>
                <a:srgbClr val="FD8623"/>
              </a:solidFill>
              <a:latin typeface="Calibri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4211960" y="5229200"/>
            <a:ext cx="792088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USB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-360547" y="4644352"/>
            <a:ext cx="172819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98CB4F"/>
                </a:solidFill>
                <a:latin typeface="Calibri" pitchFamily="34" charset="0"/>
              </a:rPr>
              <a:t>LAYERS</a:t>
            </a:r>
            <a:endParaRPr lang="en-US" sz="1050" b="1" dirty="0">
              <a:solidFill>
                <a:srgbClr val="98CB4F"/>
              </a:solidFill>
              <a:latin typeface="Calibri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 rot="5400000" flipH="1" flipV="1">
            <a:off x="-288540" y="4761148"/>
            <a:ext cx="1800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41" name="Rounded Rectangle 19"/>
          <p:cNvSpPr/>
          <p:nvPr/>
        </p:nvSpPr>
        <p:spPr bwMode="auto">
          <a:xfrm>
            <a:off x="5004048" y="4797152"/>
            <a:ext cx="2016224" cy="432048"/>
          </a:xfrm>
          <a:prstGeom prst="roundRect">
            <a:avLst>
              <a:gd name="adj" fmla="val 1393"/>
            </a:avLst>
          </a:prstGeom>
          <a:solidFill>
            <a:srgbClr val="00B0F0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MSU</a:t>
            </a:r>
            <a:endParaRPr lang="de-DE" sz="1100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5" name="Rounded Rectangle 19"/>
          <p:cNvSpPr/>
          <p:nvPr/>
        </p:nvSpPr>
        <p:spPr bwMode="auto">
          <a:xfrm>
            <a:off x="5004048" y="5229200"/>
            <a:ext cx="576064" cy="432048"/>
          </a:xfrm>
          <a:prstGeom prst="roundRect">
            <a:avLst>
              <a:gd name="adj" fmla="val 1393"/>
            </a:avLst>
          </a:prstGeom>
          <a:solidFill>
            <a:srgbClr val="00B0F0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UDP/IP</a:t>
            </a:r>
          </a:p>
        </p:txBody>
      </p:sp>
      <p:sp>
        <p:nvSpPr>
          <p:cNvPr id="46" name="Rounded Rectangle 19"/>
          <p:cNvSpPr/>
          <p:nvPr/>
        </p:nvSpPr>
        <p:spPr bwMode="auto">
          <a:xfrm>
            <a:off x="5580112" y="5229200"/>
            <a:ext cx="1440160" cy="432048"/>
          </a:xfrm>
          <a:prstGeom prst="roundRect">
            <a:avLst>
              <a:gd name="adj" fmla="val 1393"/>
            </a:avLst>
          </a:prstGeom>
          <a:solidFill>
            <a:srgbClr val="00B0F0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UART</a:t>
            </a:r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,</a:t>
            </a:r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 USB , CAN... </a:t>
            </a:r>
            <a:endParaRPr lang="de-DE" sz="1100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5004048" y="4365104"/>
            <a:ext cx="2016224" cy="43204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Protocol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Mapping</a:t>
            </a:r>
            <a:endParaRPr kumimoji="0" lang="de-DE" sz="110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Services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What </a:t>
            </a:r>
            <a:r>
              <a:rPr lang="en-US" sz="2800" b="1" kern="0" dirty="0" smtClean="0">
                <a:latin typeface="Calibri" pitchFamily="34" charset="0"/>
              </a:rPr>
              <a:t>Services</a:t>
            </a:r>
            <a:r>
              <a:rPr lang="en-US" sz="2800" kern="0" dirty="0" smtClean="0">
                <a:latin typeface="Calibri" pitchFamily="34" charset="0"/>
              </a:rPr>
              <a:t> are defined</a:t>
            </a:r>
            <a:endParaRPr lang="en-US" sz="2800" b="1" kern="0" dirty="0" smtClean="0">
              <a:latin typeface="Calibri" pitchFamily="34" charset="0"/>
            </a:endParaRP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There are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several groups </a:t>
            </a:r>
            <a:r>
              <a:rPr lang="en-US" sz="1600" dirty="0" smtClean="0">
                <a:latin typeface="Calibri Light" pitchFamily="34" charset="0"/>
              </a:rPr>
              <a:t>of services defined</a:t>
            </a:r>
            <a:endParaRPr lang="en-US" sz="14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395536" y="2708920"/>
            <a:ext cx="856895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C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onnection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 S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ervices, </a:t>
            </a:r>
            <a:r>
              <a:rPr lang="en-US" sz="1600" kern="0" dirty="0" smtClean="0">
                <a:latin typeface="Calibri Light" pitchFamily="34" charset="0"/>
              </a:rPr>
              <a:t>to </a:t>
            </a:r>
            <a:r>
              <a:rPr lang="en-US" sz="1600" kern="0" dirty="0" smtClean="0">
                <a:solidFill>
                  <a:srgbClr val="C02555"/>
                </a:solidFill>
                <a:latin typeface="Calibri Light" pitchFamily="34" charset="0"/>
              </a:rPr>
              <a:t>manage </a:t>
            </a:r>
            <a:r>
              <a:rPr lang="en-US" sz="1600" kern="0" dirty="0" smtClean="0">
                <a:latin typeface="Calibri Light" pitchFamily="34" charset="0"/>
              </a:rPr>
              <a:t>the</a:t>
            </a:r>
            <a:r>
              <a:rPr lang="en-US" sz="1600" kern="0" dirty="0" smtClean="0">
                <a:solidFill>
                  <a:srgbClr val="C02555"/>
                </a:solidFill>
                <a:latin typeface="Calibri Light" pitchFamily="34" charset="0"/>
              </a:rPr>
              <a:t> connection</a:t>
            </a:r>
            <a:r>
              <a:rPr lang="en-US" sz="1600" kern="0" dirty="0" smtClean="0">
                <a:latin typeface="Calibri Light" pitchFamily="34" charset="0"/>
              </a:rPr>
              <a:t> between a loading tool and the device including security aspects (Authorization, etc.)</a:t>
            </a: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</a:pPr>
            <a:r>
              <a:rPr lang="en-US" b="1" kern="0" dirty="0" smtClean="0">
                <a:solidFill>
                  <a:schemeClr val="accent1"/>
                </a:solidFill>
                <a:latin typeface="Calibri" pitchFamily="34" charset="0"/>
              </a:rPr>
              <a:t>I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nformation</a:t>
            </a:r>
            <a:r>
              <a:rPr lang="en-US" b="1" kern="0" dirty="0" smtClean="0">
                <a:solidFill>
                  <a:schemeClr val="accent1"/>
                </a:solidFill>
                <a:latin typeface="Calibri" pitchFamily="34" charset="0"/>
              </a:rPr>
              <a:t> S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ervices, </a:t>
            </a:r>
            <a:r>
              <a:rPr lang="en-US" sz="1600" kern="0" dirty="0" smtClean="0">
                <a:latin typeface="Calibri Light" pitchFamily="34" charset="0"/>
              </a:rPr>
              <a:t>to </a:t>
            </a:r>
            <a:r>
              <a:rPr lang="en-US" sz="1600" kern="0" dirty="0" smtClean="0">
                <a:solidFill>
                  <a:srgbClr val="C02555"/>
                </a:solidFill>
                <a:latin typeface="Calibri Light" pitchFamily="34" charset="0"/>
              </a:rPr>
              <a:t>get </a:t>
            </a:r>
            <a:r>
              <a:rPr lang="en-US" sz="1600" kern="0" dirty="0" smtClean="0">
                <a:latin typeface="Calibri Light" pitchFamily="34" charset="0"/>
              </a:rPr>
              <a:t>more</a:t>
            </a:r>
            <a:r>
              <a:rPr lang="en-US" sz="1600" kern="0" dirty="0" smtClean="0">
                <a:solidFill>
                  <a:srgbClr val="C02555"/>
                </a:solidFill>
                <a:latin typeface="Calibri Light" pitchFamily="34" charset="0"/>
              </a:rPr>
              <a:t> details </a:t>
            </a:r>
            <a:r>
              <a:rPr lang="en-US" sz="1600" kern="0" dirty="0" smtClean="0">
                <a:latin typeface="Calibri Light" pitchFamily="34" charset="0"/>
              </a:rPr>
              <a:t>about the device, its capabilities and restrictions.</a:t>
            </a: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</a:pPr>
            <a:endParaRPr lang="en-US" sz="1600" kern="0" dirty="0" smtClean="0">
              <a:latin typeface="Calibri Light" pitchFamily="34" charset="0"/>
            </a:endParaRP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</a:pPr>
            <a:r>
              <a:rPr lang="en-US" sz="1600" b="1" kern="0" dirty="0" smtClean="0">
                <a:solidFill>
                  <a:schemeClr val="accent1"/>
                </a:solidFill>
                <a:latin typeface="Calibri" pitchFamily="34" charset="0"/>
              </a:rPr>
              <a:t>L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oading</a:t>
            </a:r>
            <a:r>
              <a:rPr lang="en-US" sz="1600" b="1" kern="0" dirty="0" smtClean="0">
                <a:solidFill>
                  <a:schemeClr val="accent1"/>
                </a:solidFill>
                <a:latin typeface="Calibri" pitchFamily="34" charset="0"/>
              </a:rPr>
              <a:t> S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ervices, </a:t>
            </a:r>
            <a:r>
              <a:rPr lang="en-US" sz="1600" kern="0" dirty="0" smtClean="0">
                <a:latin typeface="Calibri Light" pitchFamily="34" charset="0"/>
              </a:rPr>
              <a:t>to </a:t>
            </a:r>
            <a:r>
              <a:rPr lang="en-US" sz="1600" kern="0" dirty="0" smtClean="0">
                <a:solidFill>
                  <a:srgbClr val="C02555"/>
                </a:solidFill>
                <a:latin typeface="Calibri Light" pitchFamily="34" charset="0"/>
              </a:rPr>
              <a:t>download </a:t>
            </a:r>
            <a:r>
              <a:rPr lang="en-US" sz="1600" kern="0" dirty="0" smtClean="0">
                <a:latin typeface="Calibri Light" pitchFamily="34" charset="0"/>
              </a:rPr>
              <a:t>and</a:t>
            </a:r>
            <a:r>
              <a:rPr lang="en-US" sz="1600" kern="0" dirty="0" smtClean="0">
                <a:solidFill>
                  <a:srgbClr val="C02555"/>
                </a:solidFill>
                <a:latin typeface="Calibri Light" pitchFamily="34" charset="0"/>
              </a:rPr>
              <a:t> upload </a:t>
            </a:r>
            <a:r>
              <a:rPr lang="en-US" sz="1600" kern="0" dirty="0" smtClean="0">
                <a:latin typeface="Calibri Light" pitchFamily="34" charset="0"/>
              </a:rPr>
              <a:t>data or files as well as </a:t>
            </a:r>
            <a:r>
              <a:rPr lang="en-US" sz="1600" kern="0" dirty="0" smtClean="0">
                <a:solidFill>
                  <a:srgbClr val="C02555"/>
                </a:solidFill>
                <a:latin typeface="Calibri Light" pitchFamily="34" charset="0"/>
              </a:rPr>
              <a:t>preparing</a:t>
            </a:r>
            <a:r>
              <a:rPr lang="en-US" sz="1600" kern="0" dirty="0" smtClean="0">
                <a:latin typeface="Calibri Light" pitchFamily="34" charset="0"/>
              </a:rPr>
              <a:t> the loading.</a:t>
            </a: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</a:pPr>
            <a:r>
              <a:rPr lang="en-US" sz="1600" kern="0" dirty="0" smtClean="0">
                <a:latin typeface="Calibri Light" pitchFamily="34" charset="0"/>
              </a:rPr>
              <a:t>		A further part is to </a:t>
            </a:r>
            <a:r>
              <a:rPr lang="en-US" sz="1600" kern="0" dirty="0" smtClean="0">
                <a:solidFill>
                  <a:srgbClr val="C02555"/>
                </a:solidFill>
                <a:latin typeface="Calibri Light" pitchFamily="34" charset="0"/>
              </a:rPr>
              <a:t>send commands </a:t>
            </a:r>
            <a:r>
              <a:rPr lang="en-US" sz="1600" kern="0" dirty="0" smtClean="0">
                <a:latin typeface="Calibri Light" pitchFamily="34" charset="0"/>
              </a:rPr>
              <a:t>to initiate a action</a:t>
            </a: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</a:pPr>
            <a:endParaRPr lang="en-US" sz="1600" kern="0" dirty="0" smtClean="0">
              <a:latin typeface="Calibri Light" pitchFamily="34" charset="0"/>
            </a:endParaRP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</a:pPr>
            <a:r>
              <a:rPr lang="en-US" sz="1600" b="1" kern="0" dirty="0" smtClean="0">
                <a:solidFill>
                  <a:schemeClr val="accent1"/>
                </a:solidFill>
                <a:latin typeface="Calibri" pitchFamily="34" charset="0"/>
              </a:rPr>
              <a:t>N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otification</a:t>
            </a:r>
            <a:r>
              <a:rPr lang="en-US" sz="1600" b="1" kern="0" dirty="0" smtClean="0">
                <a:solidFill>
                  <a:schemeClr val="accent1"/>
                </a:solidFill>
                <a:latin typeface="Calibri" pitchFamily="34" charset="0"/>
              </a:rPr>
              <a:t> S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ervices, </a:t>
            </a:r>
            <a:r>
              <a:rPr lang="en-US" sz="1600" kern="0" dirty="0" smtClean="0">
                <a:latin typeface="Calibri Light" pitchFamily="34" charset="0"/>
              </a:rPr>
              <a:t>is used to </a:t>
            </a:r>
            <a:r>
              <a:rPr lang="en-US" sz="1600" kern="0" dirty="0" smtClean="0">
                <a:solidFill>
                  <a:srgbClr val="C02555"/>
                </a:solidFill>
                <a:latin typeface="Calibri Light" pitchFamily="34" charset="0"/>
              </a:rPr>
              <a:t>send information </a:t>
            </a:r>
            <a:r>
              <a:rPr lang="en-US" sz="1600" kern="0" dirty="0" smtClean="0">
                <a:latin typeface="Calibri Light" pitchFamily="34" charset="0"/>
              </a:rPr>
              <a:t>to the device on which it can react (optional).</a:t>
            </a: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 Ligh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Services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b="1" kern="0" dirty="0" smtClean="0">
                <a:latin typeface="Calibri" pitchFamily="34" charset="0"/>
              </a:rPr>
              <a:t>Connection</a:t>
            </a:r>
            <a:r>
              <a:rPr lang="en-US" sz="2800" kern="0" dirty="0" smtClean="0">
                <a:latin typeface="Calibri" pitchFamily="34" charset="0"/>
              </a:rPr>
              <a:t> Services</a:t>
            </a:r>
            <a:endParaRPr lang="en-US" sz="2800" b="1" kern="0" dirty="0" smtClean="0">
              <a:latin typeface="Calibri" pitchFamily="34" charset="0"/>
            </a:endParaRP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They are used for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setting up </a:t>
            </a:r>
            <a:r>
              <a:rPr lang="en-US" sz="1600" dirty="0" smtClean="0">
                <a:latin typeface="Calibri Light" pitchFamily="34" charset="0"/>
              </a:rPr>
              <a:t>a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connection</a:t>
            </a:r>
            <a:r>
              <a:rPr lang="en-US" sz="1600" dirty="0" smtClean="0">
                <a:latin typeface="Calibri Light" pitchFamily="34" charset="0"/>
              </a:rPr>
              <a:t> to a target system</a:t>
            </a:r>
            <a:endParaRPr lang="en-US" sz="14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395536" y="2708920"/>
            <a:ext cx="856895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C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onnect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, </a:t>
            </a:r>
            <a:r>
              <a:rPr lang="en-US" sz="1600" kern="0" noProof="0" dirty="0" smtClean="0">
                <a:solidFill>
                  <a:srgbClr val="C02555"/>
                </a:solidFill>
                <a:latin typeface="Calibri Light" pitchFamily="34" charset="0"/>
              </a:rPr>
              <a:t>set up </a:t>
            </a:r>
            <a:r>
              <a:rPr lang="en-US" sz="1600" kern="0" noProof="0" dirty="0" smtClean="0">
                <a:latin typeface="Calibri Light" pitchFamily="34" charset="0"/>
              </a:rPr>
              <a:t>the connection and </a:t>
            </a:r>
            <a:r>
              <a:rPr lang="en-US" sz="1600" kern="0" noProof="0" dirty="0" smtClean="0">
                <a:solidFill>
                  <a:srgbClr val="C02555"/>
                </a:solidFill>
                <a:latin typeface="Calibri Light" pitchFamily="34" charset="0"/>
              </a:rPr>
              <a:t>prepare the connection </a:t>
            </a:r>
            <a:r>
              <a:rPr lang="en-US" sz="1600" kern="0" noProof="0" dirty="0" smtClean="0">
                <a:latin typeface="Calibri Light" pitchFamily="34" charset="0"/>
              </a:rPr>
              <a:t>to the target system</a:t>
            </a:r>
            <a:endParaRPr lang="en-US" sz="1600" kern="0" dirty="0" smtClean="0"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000" b="1" kern="0" dirty="0" smtClean="0">
                <a:solidFill>
                  <a:schemeClr val="accent1"/>
                </a:solidFill>
                <a:latin typeface="Calibri" pitchFamily="34" charset="0"/>
              </a:rPr>
              <a:t>D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isconnect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solidFill>
                  <a:srgbClr val="C02555"/>
                </a:solidFill>
                <a:latin typeface="Calibri Light" pitchFamily="34" charset="0"/>
              </a:rPr>
              <a:t>close</a:t>
            </a:r>
            <a:r>
              <a:rPr lang="en-US" kern="0" dirty="0" smtClean="0">
                <a:latin typeface="Calibri Light" pitchFamily="34" charset="0"/>
              </a:rPr>
              <a:t> the </a:t>
            </a:r>
            <a:r>
              <a:rPr lang="en-US" kern="0" dirty="0" smtClean="0">
                <a:solidFill>
                  <a:srgbClr val="C02555"/>
                </a:solidFill>
                <a:latin typeface="Calibri Light" pitchFamily="34" charset="0"/>
              </a:rPr>
              <a:t>connection</a:t>
            </a:r>
            <a:r>
              <a:rPr lang="en-US" kern="0" dirty="0" smtClean="0">
                <a:latin typeface="Calibri Light" pitchFamily="34" charset="0"/>
              </a:rPr>
              <a:t> to the target system</a:t>
            </a: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  <a:defRPr/>
            </a:pPr>
            <a:endParaRPr lang="en-US" kern="0" dirty="0" smtClean="0">
              <a:latin typeface="Calibri Light" pitchFamily="34" charset="0"/>
            </a:endParaRP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  <a:defRPr/>
            </a:pPr>
            <a:endParaRPr lang="en-US" kern="0" dirty="0" smtClean="0">
              <a:latin typeface="Calibri Light" pitchFamily="34" charset="0"/>
            </a:endParaRP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</a:pPr>
            <a:endParaRPr lang="en-US" sz="1600" kern="0" dirty="0" smtClean="0">
              <a:latin typeface="Calibri Light" pitchFamily="34" charset="0"/>
            </a:endParaRP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</a:pPr>
            <a:r>
              <a:rPr lang="en-US" sz="1600" b="1" kern="0" dirty="0" smtClean="0">
                <a:solidFill>
                  <a:schemeClr val="accent1"/>
                </a:solidFill>
                <a:latin typeface="Calibri" pitchFamily="34" charset="0"/>
              </a:rPr>
              <a:t>S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ecurity </a:t>
            </a:r>
            <a:r>
              <a:rPr lang="en-US" sz="1600" b="1" kern="0" dirty="0" smtClean="0">
                <a:solidFill>
                  <a:schemeClr val="accent1"/>
                </a:solidFill>
                <a:latin typeface="Calibri" pitchFamily="34" charset="0"/>
              </a:rPr>
              <a:t>A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spects, </a:t>
            </a:r>
            <a:r>
              <a:rPr lang="en-US" sz="1600" kern="0" dirty="0" smtClean="0">
                <a:latin typeface="Calibri Light" pitchFamily="34" charset="0"/>
              </a:rPr>
              <a:t>this can include different topics depending on the used protocol and target system.</a:t>
            </a: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</a:pPr>
            <a:r>
              <a:rPr lang="en-US" sz="1600" kern="0" dirty="0" smtClean="0">
                <a:latin typeface="Calibri Light" pitchFamily="34" charset="0"/>
              </a:rPr>
              <a:t>		</a:t>
            </a:r>
            <a:r>
              <a:rPr lang="en-US" sz="1600" kern="0" dirty="0" smtClean="0">
                <a:solidFill>
                  <a:srgbClr val="00BDF2"/>
                </a:solidFill>
                <a:latin typeface="Calibri Light" pitchFamily="34" charset="0"/>
              </a:rPr>
              <a:t>Authorization</a:t>
            </a:r>
            <a:r>
              <a:rPr lang="en-US" sz="1600" kern="0" dirty="0" smtClean="0">
                <a:latin typeface="Calibri Light" pitchFamily="34" charset="0"/>
              </a:rPr>
              <a:t>     </a:t>
            </a:r>
            <a:r>
              <a:rPr lang="en-US" sz="1600" kern="0" dirty="0" smtClean="0">
                <a:latin typeface="Calibri Light" pitchFamily="34" charset="0"/>
                <a:sym typeface="Wingdings 3"/>
              </a:rPr>
              <a:t> </a:t>
            </a:r>
            <a:r>
              <a:rPr lang="en-US" sz="1600" kern="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user login </a:t>
            </a:r>
            <a:r>
              <a:rPr lang="en-US" sz="1600" kern="0" dirty="0" smtClean="0">
                <a:latin typeface="Calibri Light" pitchFamily="34" charset="0"/>
                <a:sym typeface="Wingdings 3"/>
              </a:rPr>
              <a:t>when it is required by the target system</a:t>
            </a:r>
            <a:endParaRPr lang="en-US" sz="1600" kern="0" dirty="0" smtClean="0">
              <a:latin typeface="Calibri Light" pitchFamily="34" charset="0"/>
            </a:endParaRPr>
          </a:p>
          <a:p>
            <a:pPr marL="1095375" lvl="3" indent="-180975" eaLnBrk="0" hangingPunct="0">
              <a:spcBef>
                <a:spcPct val="20000"/>
              </a:spcBef>
              <a:buClr>
                <a:schemeClr val="accent1"/>
              </a:buClr>
            </a:pPr>
            <a:r>
              <a:rPr lang="en-US" sz="1600" kern="0" dirty="0" smtClean="0">
                <a:solidFill>
                  <a:srgbClr val="00BDF2"/>
                </a:solidFill>
                <a:latin typeface="Calibri Light" pitchFamily="34" charset="0"/>
              </a:rPr>
              <a:t>Cryptography</a:t>
            </a:r>
            <a:r>
              <a:rPr lang="en-US" sz="1600" kern="0" dirty="0" smtClean="0">
                <a:latin typeface="Calibri Light" pitchFamily="34" charset="0"/>
                <a:sym typeface="Wingdings 3"/>
              </a:rPr>
              <a:t>      Set up a </a:t>
            </a:r>
            <a:r>
              <a:rPr lang="en-US" sz="1600" kern="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secure channel </a:t>
            </a:r>
            <a:r>
              <a:rPr lang="en-US" sz="1600" kern="0" dirty="0" smtClean="0">
                <a:latin typeface="Calibri Light" pitchFamily="34" charset="0"/>
                <a:sym typeface="Wingdings 3"/>
              </a:rPr>
              <a:t>for the communication when it is required by the </a:t>
            </a:r>
          </a:p>
          <a:p>
            <a:pPr marL="1095375" lvl="3" indent="-180975" eaLnBrk="0" hangingPunct="0">
              <a:spcBef>
                <a:spcPct val="20000"/>
              </a:spcBef>
              <a:buClr>
                <a:schemeClr val="accent1"/>
              </a:buClr>
            </a:pPr>
            <a:r>
              <a:rPr lang="en-US" sz="1600" kern="0" dirty="0" smtClean="0">
                <a:latin typeface="Calibri Light" pitchFamily="34" charset="0"/>
                <a:sym typeface="Wingdings 3"/>
              </a:rPr>
              <a:t>		               protocol or target system</a:t>
            </a:r>
            <a:endParaRPr lang="en-US" sz="1600" kern="0" dirty="0" smtClean="0"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 Light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259632" y="3140968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rgbClr val="00A651"/>
                </a:solidFill>
                <a:effectLst/>
                <a:latin typeface="+mj-lt"/>
              </a:rPr>
              <a:t>Request</a:t>
            </a:r>
          </a:p>
        </p:txBody>
      </p:sp>
      <p:cxnSp>
        <p:nvCxnSpPr>
          <p:cNvPr id="13" name="Straight Arrow Connector 31"/>
          <p:cNvCxnSpPr>
            <a:stCxn id="10" idx="2"/>
            <a:endCxn id="46" idx="1"/>
          </p:cNvCxnSpPr>
          <p:nvPr/>
        </p:nvCxnSpPr>
        <p:spPr bwMode="auto">
          <a:xfrm rot="16200000" flipH="1">
            <a:off x="1691680" y="3356992"/>
            <a:ext cx="144016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Rounded Rectangle 20"/>
          <p:cNvSpPr/>
          <p:nvPr/>
        </p:nvSpPr>
        <p:spPr bwMode="auto">
          <a:xfrm>
            <a:off x="4644008" y="3140968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A651"/>
                </a:solidFill>
                <a:latin typeface="+mj-lt"/>
              </a:rPr>
              <a:t>Response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00A651"/>
              </a:solidFill>
              <a:effectLst/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220072" y="3429001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Result / Status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31"/>
          <p:cNvCxnSpPr>
            <a:stCxn id="21" idx="2"/>
            <a:endCxn id="22" idx="1"/>
          </p:cNvCxnSpPr>
          <p:nvPr/>
        </p:nvCxnSpPr>
        <p:spPr bwMode="auto">
          <a:xfrm rot="16200000" flipH="1">
            <a:off x="5076056" y="3356992"/>
            <a:ext cx="144017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Right Arrow 29"/>
          <p:cNvSpPr/>
          <p:nvPr/>
        </p:nvSpPr>
        <p:spPr bwMode="auto">
          <a:xfrm>
            <a:off x="3707904" y="3212976"/>
            <a:ext cx="432048" cy="360040"/>
          </a:xfrm>
          <a:prstGeom prst="rightArrow">
            <a:avLst/>
          </a:prstGeom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5220072" y="3645025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Session ID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42" name="Straight Arrow Connector 31"/>
          <p:cNvCxnSpPr>
            <a:stCxn id="21" idx="2"/>
            <a:endCxn id="38" idx="1"/>
          </p:cNvCxnSpPr>
          <p:nvPr/>
        </p:nvCxnSpPr>
        <p:spPr bwMode="auto">
          <a:xfrm rot="16200000" flipH="1">
            <a:off x="4968044" y="3465004"/>
            <a:ext cx="360041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Rounded Rectangle 45"/>
          <p:cNvSpPr/>
          <p:nvPr/>
        </p:nvSpPr>
        <p:spPr bwMode="auto">
          <a:xfrm>
            <a:off x="1835696" y="3429000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User Credentials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88224" y="3212976"/>
            <a:ext cx="2411760" cy="765200"/>
          </a:xfrm>
          <a:prstGeom prst="rect">
            <a:avLst/>
          </a:prstGeom>
          <a:noFill/>
          <a:ln>
            <a:solidFill>
              <a:srgbClr val="FD8623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dirty="0" smtClean="0">
                <a:solidFill>
                  <a:srgbClr val="FD8623"/>
                </a:solidFill>
                <a:latin typeface="Calibri" pitchFamily="34" charset="0"/>
              </a:rPr>
              <a:t>Session ID</a:t>
            </a:r>
          </a:p>
          <a:p>
            <a:r>
              <a:rPr lang="en-US" sz="1100" dirty="0" smtClean="0">
                <a:latin typeface="Calibri Light" pitchFamily="34" charset="0"/>
              </a:rPr>
              <a:t>It is used to </a:t>
            </a:r>
            <a:r>
              <a:rPr lang="en-US" sz="1100" dirty="0" smtClean="0">
                <a:solidFill>
                  <a:srgbClr val="C02555"/>
                </a:solidFill>
                <a:latin typeface="Calibri Light" pitchFamily="34" charset="0"/>
              </a:rPr>
              <a:t>identify</a:t>
            </a:r>
            <a:r>
              <a:rPr lang="en-US" sz="1100" dirty="0" smtClean="0">
                <a:latin typeface="Calibri Light" pitchFamily="34" charset="0"/>
              </a:rPr>
              <a:t> the </a:t>
            </a:r>
            <a:r>
              <a:rPr lang="en-US" sz="1100" dirty="0" smtClean="0">
                <a:solidFill>
                  <a:srgbClr val="C02555"/>
                </a:solidFill>
                <a:latin typeface="Calibri Light" pitchFamily="34" charset="0"/>
              </a:rPr>
              <a:t>connection</a:t>
            </a:r>
            <a:r>
              <a:rPr lang="en-US" sz="1100" dirty="0" smtClean="0">
                <a:latin typeface="Calibri Light" pitchFamily="34" charset="0"/>
              </a:rPr>
              <a:t> and </a:t>
            </a:r>
            <a:r>
              <a:rPr lang="en-US" sz="1100" dirty="0" smtClean="0">
                <a:solidFill>
                  <a:srgbClr val="C02555"/>
                </a:solidFill>
                <a:latin typeface="Calibri Light" pitchFamily="34" charset="0"/>
              </a:rPr>
              <a:t>to avoid repeating</a:t>
            </a:r>
            <a:r>
              <a:rPr lang="en-US" sz="1100" dirty="0" smtClean="0">
                <a:latin typeface="Calibri Light" pitchFamily="34" charset="0"/>
              </a:rPr>
              <a:t> the user </a:t>
            </a:r>
            <a:r>
              <a:rPr lang="en-US" sz="1100" dirty="0" smtClean="0">
                <a:solidFill>
                  <a:srgbClr val="C02555"/>
                </a:solidFill>
                <a:latin typeface="Calibri Light" pitchFamily="34" charset="0"/>
              </a:rPr>
              <a:t>credentials </a:t>
            </a:r>
            <a:r>
              <a:rPr lang="en-US" sz="1100" dirty="0" smtClean="0">
                <a:latin typeface="Calibri Light" pitchFamily="34" charset="0"/>
              </a:rPr>
              <a:t>every time</a:t>
            </a:r>
            <a:endParaRPr lang="en-US" sz="1100" dirty="0">
              <a:latin typeface="Calibri Light" pitchFamily="34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1259632" y="4509119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rgbClr val="00A651"/>
                </a:solidFill>
                <a:effectLst/>
                <a:latin typeface="+mj-lt"/>
              </a:rPr>
              <a:t>Request</a:t>
            </a:r>
          </a:p>
        </p:txBody>
      </p:sp>
      <p:cxnSp>
        <p:nvCxnSpPr>
          <p:cNvPr id="53" name="Straight Arrow Connector 31"/>
          <p:cNvCxnSpPr>
            <a:stCxn id="52" idx="2"/>
            <a:endCxn id="60" idx="1"/>
          </p:cNvCxnSpPr>
          <p:nvPr/>
        </p:nvCxnSpPr>
        <p:spPr bwMode="auto">
          <a:xfrm rot="16200000" flipH="1">
            <a:off x="1691680" y="4725143"/>
            <a:ext cx="144016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4" name="Rounded Rectangle 53"/>
          <p:cNvSpPr/>
          <p:nvPr/>
        </p:nvSpPr>
        <p:spPr bwMode="auto">
          <a:xfrm>
            <a:off x="4644008" y="4509119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A651"/>
                </a:solidFill>
                <a:latin typeface="+mj-lt"/>
              </a:rPr>
              <a:t>Response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00A651"/>
              </a:solidFill>
              <a:effectLst/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5220072" y="4797152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Result / Status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56" name="Straight Arrow Connector 31"/>
          <p:cNvCxnSpPr>
            <a:stCxn id="54" idx="2"/>
            <a:endCxn id="55" idx="1"/>
          </p:cNvCxnSpPr>
          <p:nvPr/>
        </p:nvCxnSpPr>
        <p:spPr bwMode="auto">
          <a:xfrm rot="16200000" flipH="1">
            <a:off x="5076056" y="4725143"/>
            <a:ext cx="144017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7" name="Right Arrow 56"/>
          <p:cNvSpPr/>
          <p:nvPr/>
        </p:nvSpPr>
        <p:spPr bwMode="auto">
          <a:xfrm>
            <a:off x="3707904" y="4581127"/>
            <a:ext cx="432048" cy="360040"/>
          </a:xfrm>
          <a:prstGeom prst="rightArrow">
            <a:avLst/>
          </a:prstGeom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1835696" y="4797151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Session ID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  <p:bldP spid="30" grpId="0" animBg="1"/>
      <p:bldP spid="38" grpId="0" animBg="1"/>
      <p:bldP spid="46" grpId="0" animBg="1"/>
      <p:bldP spid="48" grpId="0" animBg="1"/>
      <p:bldP spid="52" grpId="0" animBg="1"/>
      <p:bldP spid="54" grpId="0" animBg="1"/>
      <p:bldP spid="55" grpId="0" animBg="1"/>
      <p:bldP spid="57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Services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b="1" kern="0" dirty="0" smtClean="0">
                <a:latin typeface="Calibri" pitchFamily="34" charset="0"/>
              </a:rPr>
              <a:t>Information</a:t>
            </a:r>
            <a:r>
              <a:rPr lang="en-US" sz="2800" kern="0" dirty="0" smtClean="0">
                <a:latin typeface="Calibri" pitchFamily="34" charset="0"/>
              </a:rPr>
              <a:t> Services</a:t>
            </a:r>
            <a:endParaRPr lang="en-US" sz="2800" b="1" kern="0" dirty="0" smtClean="0">
              <a:latin typeface="Calibri" pitchFamily="34" charset="0"/>
            </a:endParaRP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They are used to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identify</a:t>
            </a:r>
            <a:r>
              <a:rPr lang="en-US" sz="1600" dirty="0" smtClean="0">
                <a:latin typeface="Calibri Light" pitchFamily="34" charset="0"/>
              </a:rPr>
              <a:t> and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check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capabilities</a:t>
            </a:r>
            <a:r>
              <a:rPr lang="en-US" sz="1600" dirty="0" smtClean="0">
                <a:latin typeface="Calibri Light" pitchFamily="34" charset="0"/>
              </a:rPr>
              <a:t> and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limitations</a:t>
            </a:r>
            <a:r>
              <a:rPr lang="en-US" sz="1600" dirty="0" smtClean="0">
                <a:latin typeface="Calibri Light" pitchFamily="34" charset="0"/>
              </a:rPr>
              <a:t> of a target system</a:t>
            </a:r>
            <a:endParaRPr lang="en-US" sz="14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395536" y="2708920"/>
            <a:ext cx="856895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G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et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 D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evice </a:t>
            </a:r>
            <a:r>
              <a:rPr lang="en-US" b="1" kern="0" dirty="0" smtClean="0">
                <a:solidFill>
                  <a:schemeClr val="accent1"/>
                </a:solidFill>
                <a:latin typeface="Calibri" pitchFamily="34" charset="0"/>
              </a:rPr>
              <a:t>I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nformation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, </a:t>
            </a:r>
            <a:r>
              <a:rPr lang="en-US" sz="1600" kern="0" noProof="0" dirty="0" smtClean="0">
                <a:latin typeface="Calibri Light" pitchFamily="34" charset="0"/>
              </a:rPr>
              <a:t>retrieves </a:t>
            </a:r>
            <a:r>
              <a:rPr lang="en-US" sz="1600" kern="0" noProof="0" dirty="0" smtClean="0">
                <a:solidFill>
                  <a:srgbClr val="C02555"/>
                </a:solidFill>
                <a:latin typeface="Calibri Light" pitchFamily="34" charset="0"/>
              </a:rPr>
              <a:t>static information </a:t>
            </a:r>
            <a:r>
              <a:rPr lang="en-US" sz="1600" kern="0" noProof="0" dirty="0" smtClean="0">
                <a:latin typeface="Calibri Light" pitchFamily="34" charset="0"/>
              </a:rPr>
              <a:t>about a target system</a:t>
            </a:r>
            <a:endParaRPr lang="en-US" sz="1600" kern="0" dirty="0" smtClean="0"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b="1" kern="0" dirty="0" smtClean="0">
                <a:solidFill>
                  <a:schemeClr val="accent1"/>
                </a:solidFill>
                <a:latin typeface="Calibri" pitchFamily="34" charset="0"/>
              </a:rPr>
              <a:t>G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et</a:t>
            </a:r>
            <a:r>
              <a:rPr lang="en-US" b="1" kern="0" dirty="0" smtClean="0">
                <a:solidFill>
                  <a:schemeClr val="accent1"/>
                </a:solidFill>
                <a:latin typeface="Calibri" pitchFamily="34" charset="0"/>
              </a:rPr>
              <a:t> D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evice </a:t>
            </a:r>
            <a:r>
              <a:rPr lang="en-US" b="1" kern="0" dirty="0" smtClean="0">
                <a:solidFill>
                  <a:schemeClr val="accent1"/>
                </a:solidFill>
                <a:latin typeface="Calibri" pitchFamily="34" charset="0"/>
              </a:rPr>
              <a:t>S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tatus, </a:t>
            </a:r>
            <a:r>
              <a:rPr lang="en-US" sz="1600" kern="0" dirty="0" smtClean="0">
                <a:latin typeface="Calibri Light" pitchFamily="34" charset="0"/>
              </a:rPr>
              <a:t>retrieves</a:t>
            </a:r>
            <a:r>
              <a:rPr lang="en-US" sz="1600" kern="0" dirty="0" smtClean="0">
                <a:solidFill>
                  <a:srgbClr val="C02555"/>
                </a:solidFill>
                <a:latin typeface="Calibri Light" pitchFamily="34" charset="0"/>
              </a:rPr>
              <a:t> dynamic information </a:t>
            </a:r>
            <a:r>
              <a:rPr lang="en-US" sz="1600" kern="0" dirty="0" smtClean="0">
                <a:latin typeface="Calibri Light" pitchFamily="34" charset="0"/>
              </a:rPr>
              <a:t>about a target system</a:t>
            </a: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  <a:defRPr/>
            </a:pPr>
            <a:endParaRPr lang="en-US" kern="0" dirty="0" smtClean="0">
              <a:latin typeface="Calibri Light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59632" y="3140968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rgbClr val="00A651"/>
                </a:solidFill>
                <a:effectLst/>
                <a:latin typeface="+mj-lt"/>
              </a:rPr>
              <a:t>Request</a:t>
            </a:r>
          </a:p>
        </p:txBody>
      </p:sp>
      <p:cxnSp>
        <p:nvCxnSpPr>
          <p:cNvPr id="7" name="Straight Arrow Connector 31"/>
          <p:cNvCxnSpPr>
            <a:stCxn id="5" idx="2"/>
            <a:endCxn id="15" idx="1"/>
          </p:cNvCxnSpPr>
          <p:nvPr/>
        </p:nvCxnSpPr>
        <p:spPr bwMode="auto">
          <a:xfrm rot="16200000" flipH="1">
            <a:off x="1691680" y="3356992"/>
            <a:ext cx="144016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4644008" y="3140968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A651"/>
                </a:solidFill>
                <a:latin typeface="+mj-lt"/>
              </a:rPr>
              <a:t>Response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00A651"/>
              </a:solidFill>
              <a:effectLst/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220072" y="3429001"/>
            <a:ext cx="1008112" cy="1440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2"/>
                </a:solidFill>
                <a:latin typeface="Arial" charset="0"/>
              </a:rPr>
              <a:t>Device</a:t>
            </a: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 Info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31"/>
          <p:cNvCxnSpPr>
            <a:stCxn id="9" idx="2"/>
            <a:endCxn id="10" idx="1"/>
          </p:cNvCxnSpPr>
          <p:nvPr/>
        </p:nvCxnSpPr>
        <p:spPr bwMode="auto">
          <a:xfrm rot="16200000" flipH="1">
            <a:off x="5076056" y="3356992"/>
            <a:ext cx="144017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Right Arrow 11"/>
          <p:cNvSpPr/>
          <p:nvPr/>
        </p:nvSpPr>
        <p:spPr bwMode="auto">
          <a:xfrm>
            <a:off x="3707904" y="3212976"/>
            <a:ext cx="432048" cy="360040"/>
          </a:xfrm>
          <a:prstGeom prst="rightArrow">
            <a:avLst/>
          </a:prstGeom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220072" y="3645025"/>
            <a:ext cx="1008112" cy="1440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2"/>
                </a:solidFill>
                <a:latin typeface="Arial" charset="0"/>
              </a:rPr>
              <a:t>Firmware </a:t>
            </a: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Info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31"/>
          <p:cNvCxnSpPr>
            <a:stCxn id="9" idx="2"/>
            <a:endCxn id="13" idx="1"/>
          </p:cNvCxnSpPr>
          <p:nvPr/>
        </p:nvCxnSpPr>
        <p:spPr bwMode="auto">
          <a:xfrm rot="16200000" flipH="1">
            <a:off x="4968044" y="3465004"/>
            <a:ext cx="360041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Rounded Rectangle 14"/>
          <p:cNvSpPr/>
          <p:nvPr/>
        </p:nvSpPr>
        <p:spPr bwMode="auto">
          <a:xfrm>
            <a:off x="1835696" y="3429000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Session ID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835696" y="3645024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Filter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31"/>
          <p:cNvCxnSpPr>
            <a:stCxn id="5" idx="2"/>
            <a:endCxn id="16" idx="1"/>
          </p:cNvCxnSpPr>
          <p:nvPr/>
        </p:nvCxnSpPr>
        <p:spPr bwMode="auto">
          <a:xfrm rot="16200000" flipH="1">
            <a:off x="1583668" y="3465004"/>
            <a:ext cx="360040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Rounded Rectangle 29"/>
          <p:cNvSpPr/>
          <p:nvPr/>
        </p:nvSpPr>
        <p:spPr bwMode="auto">
          <a:xfrm>
            <a:off x="5220072" y="3861048"/>
            <a:ext cx="1008112" cy="1440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2"/>
                </a:solidFill>
                <a:latin typeface="Arial" charset="0"/>
              </a:rPr>
              <a:t>Routing </a:t>
            </a: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Info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1"/>
          <p:cNvCxnSpPr>
            <a:stCxn id="9" idx="2"/>
            <a:endCxn id="30" idx="1"/>
          </p:cNvCxnSpPr>
          <p:nvPr/>
        </p:nvCxnSpPr>
        <p:spPr bwMode="auto">
          <a:xfrm rot="16200000" flipH="1">
            <a:off x="4860032" y="3573016"/>
            <a:ext cx="576064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" name="Straight Arrow Connector 31"/>
          <p:cNvCxnSpPr>
            <a:stCxn id="9" idx="2"/>
            <a:endCxn id="37" idx="1"/>
          </p:cNvCxnSpPr>
          <p:nvPr/>
        </p:nvCxnSpPr>
        <p:spPr bwMode="auto">
          <a:xfrm rot="16200000" flipH="1">
            <a:off x="4752020" y="3681028"/>
            <a:ext cx="792088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ounded Rectangle 36"/>
          <p:cNvSpPr/>
          <p:nvPr/>
        </p:nvSpPr>
        <p:spPr bwMode="auto">
          <a:xfrm>
            <a:off x="5220072" y="4077072"/>
            <a:ext cx="1008112" cy="1440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2"/>
                </a:solidFill>
                <a:latin typeface="Arial" charset="0"/>
              </a:rPr>
              <a:t>…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00192" y="4077072"/>
            <a:ext cx="1872208" cy="1440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Can be extended by Application info, etc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00192" y="3861048"/>
            <a:ext cx="2304256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Modules, Components, Sub Target Information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0192" y="3645024"/>
            <a:ext cx="2304256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Installed firmware, supported loading mode, etc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00192" y="3429000"/>
            <a:ext cx="2304256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Identification and communication capabilities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35696" y="3861048"/>
            <a:ext cx="2088232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Filter can be used to retrieve only the interesting information of the device</a:t>
            </a:r>
          </a:p>
          <a:p>
            <a:r>
              <a:rPr lang="en-US" sz="900" dirty="0" smtClean="0">
                <a:latin typeface="Calibri Light" pitchFamily="34" charset="0"/>
              </a:rPr>
              <a:t>e.g. to retrieve only firmware information</a:t>
            </a:r>
          </a:p>
        </p:txBody>
      </p:sp>
      <p:sp>
        <p:nvSpPr>
          <p:cNvPr id="67" name="Rounded Rectangle 66"/>
          <p:cNvSpPr/>
          <p:nvPr/>
        </p:nvSpPr>
        <p:spPr bwMode="auto">
          <a:xfrm>
            <a:off x="1259632" y="4941168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rgbClr val="00A651"/>
                </a:solidFill>
                <a:effectLst/>
                <a:latin typeface="+mj-lt"/>
              </a:rPr>
              <a:t>Request</a:t>
            </a:r>
          </a:p>
        </p:txBody>
      </p:sp>
      <p:cxnSp>
        <p:nvCxnSpPr>
          <p:cNvPr id="68" name="Straight Arrow Connector 31"/>
          <p:cNvCxnSpPr>
            <a:stCxn id="67" idx="2"/>
            <a:endCxn id="75" idx="1"/>
          </p:cNvCxnSpPr>
          <p:nvPr/>
        </p:nvCxnSpPr>
        <p:spPr bwMode="auto">
          <a:xfrm rot="16200000" flipH="1">
            <a:off x="1691680" y="5157192"/>
            <a:ext cx="144016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9" name="Rounded Rectangle 68"/>
          <p:cNvSpPr/>
          <p:nvPr/>
        </p:nvSpPr>
        <p:spPr bwMode="auto">
          <a:xfrm>
            <a:off x="4644008" y="4941168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A651"/>
                </a:solidFill>
                <a:latin typeface="+mj-lt"/>
              </a:rPr>
              <a:t>Response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00A651"/>
              </a:solidFill>
              <a:effectLst/>
              <a:latin typeface="+mj-lt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5220072" y="5229201"/>
            <a:ext cx="1008112" cy="1440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2"/>
                </a:solidFill>
                <a:latin typeface="Arial" charset="0"/>
              </a:rPr>
              <a:t>Device</a:t>
            </a: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 State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71" name="Straight Arrow Connector 31"/>
          <p:cNvCxnSpPr>
            <a:stCxn id="69" idx="2"/>
            <a:endCxn id="70" idx="1"/>
          </p:cNvCxnSpPr>
          <p:nvPr/>
        </p:nvCxnSpPr>
        <p:spPr bwMode="auto">
          <a:xfrm rot="16200000" flipH="1">
            <a:off x="5076056" y="5157192"/>
            <a:ext cx="144017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2" name="Right Arrow 71"/>
          <p:cNvSpPr/>
          <p:nvPr/>
        </p:nvSpPr>
        <p:spPr bwMode="auto">
          <a:xfrm>
            <a:off x="3707904" y="5013176"/>
            <a:ext cx="432048" cy="360040"/>
          </a:xfrm>
          <a:prstGeom prst="rightArrow">
            <a:avLst/>
          </a:prstGeom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5220072" y="5445225"/>
            <a:ext cx="1008112" cy="1440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2"/>
                </a:solidFill>
                <a:latin typeface="Arial" charset="0"/>
              </a:rPr>
              <a:t>Memory </a:t>
            </a: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State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74" name="Straight Arrow Connector 31"/>
          <p:cNvCxnSpPr>
            <a:stCxn id="69" idx="2"/>
            <a:endCxn id="73" idx="1"/>
          </p:cNvCxnSpPr>
          <p:nvPr/>
        </p:nvCxnSpPr>
        <p:spPr bwMode="auto">
          <a:xfrm rot="16200000" flipH="1">
            <a:off x="4968044" y="5265204"/>
            <a:ext cx="360041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5" name="Rounded Rectangle 74"/>
          <p:cNvSpPr/>
          <p:nvPr/>
        </p:nvSpPr>
        <p:spPr bwMode="auto">
          <a:xfrm>
            <a:off x="1835696" y="5229200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Session ID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1835696" y="5445224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Filter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77" name="Straight Arrow Connector 31"/>
          <p:cNvCxnSpPr>
            <a:stCxn id="67" idx="2"/>
            <a:endCxn id="76" idx="1"/>
          </p:cNvCxnSpPr>
          <p:nvPr/>
        </p:nvCxnSpPr>
        <p:spPr bwMode="auto">
          <a:xfrm rot="16200000" flipH="1">
            <a:off x="1583668" y="5265204"/>
            <a:ext cx="360040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8" name="Rounded Rectangle 77"/>
          <p:cNvSpPr/>
          <p:nvPr/>
        </p:nvSpPr>
        <p:spPr bwMode="auto">
          <a:xfrm>
            <a:off x="5220072" y="5661248"/>
            <a:ext cx="1008112" cy="1440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2"/>
                </a:solidFill>
                <a:latin typeface="Arial" charset="0"/>
              </a:rPr>
              <a:t>Error </a:t>
            </a: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State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79" name="Straight Arrow Connector 31"/>
          <p:cNvCxnSpPr>
            <a:stCxn id="69" idx="2"/>
            <a:endCxn id="78" idx="1"/>
          </p:cNvCxnSpPr>
          <p:nvPr/>
        </p:nvCxnSpPr>
        <p:spPr bwMode="auto">
          <a:xfrm rot="16200000" flipH="1">
            <a:off x="4860032" y="5373216"/>
            <a:ext cx="576064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0" name="Straight Arrow Connector 31"/>
          <p:cNvCxnSpPr>
            <a:stCxn id="69" idx="2"/>
            <a:endCxn id="81" idx="1"/>
          </p:cNvCxnSpPr>
          <p:nvPr/>
        </p:nvCxnSpPr>
        <p:spPr bwMode="auto">
          <a:xfrm rot="16200000" flipH="1">
            <a:off x="4752020" y="5481228"/>
            <a:ext cx="792088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1" name="Rounded Rectangle 80"/>
          <p:cNvSpPr/>
          <p:nvPr/>
        </p:nvSpPr>
        <p:spPr bwMode="auto">
          <a:xfrm>
            <a:off x="5220072" y="5877272"/>
            <a:ext cx="1008112" cy="1440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2"/>
                </a:solidFill>
                <a:latin typeface="Arial" charset="0"/>
              </a:rPr>
              <a:t>…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00192" y="5877272"/>
            <a:ext cx="223224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Can be extended by custom status information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00192" y="5661248"/>
            <a:ext cx="2304256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Get error information of the target system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00192" y="5445224"/>
            <a:ext cx="2304256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How much space is free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300192" y="5229200"/>
            <a:ext cx="2304256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In which state is the device: RUN, STOP, etc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835696" y="5661248"/>
            <a:ext cx="2088232" cy="6924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Filter can be used to retrieve only the interesting information of the device</a:t>
            </a:r>
          </a:p>
          <a:p>
            <a:r>
              <a:rPr lang="en-US" sz="900" dirty="0" smtClean="0">
                <a:latin typeface="Calibri Light" pitchFamily="34" charset="0"/>
              </a:rPr>
              <a:t>e.g. to retrieve only the state in which the device is “RUN”</a:t>
            </a:r>
          </a:p>
          <a:p>
            <a:endParaRPr lang="en-US" sz="900" dirty="0" smtClean="0">
              <a:latin typeface="Calibri Ligh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30" grpId="0" animBg="1"/>
      <p:bldP spid="37" grpId="0" animBg="1"/>
      <p:bldP spid="40" grpId="0"/>
      <p:bldP spid="41" grpId="0"/>
      <p:bldP spid="42" grpId="0"/>
      <p:bldP spid="43" grpId="0"/>
      <p:bldP spid="44" grpId="0"/>
      <p:bldP spid="67" grpId="0" animBg="1"/>
      <p:bldP spid="69" grpId="0" animBg="1"/>
      <p:bldP spid="70" grpId="0" animBg="1"/>
      <p:bldP spid="72" grpId="0" animBg="1"/>
      <p:bldP spid="73" grpId="0" animBg="1"/>
      <p:bldP spid="75" grpId="0" animBg="1"/>
      <p:bldP spid="76" grpId="0" animBg="1"/>
      <p:bldP spid="78" grpId="0" animBg="1"/>
      <p:bldP spid="81" grpId="0" animBg="1"/>
      <p:bldP spid="82" grpId="0"/>
      <p:bldP spid="83" grpId="0"/>
      <p:bldP spid="84" grpId="0"/>
      <p:bldP spid="85" grpId="0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Services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b="1" kern="0" dirty="0" smtClean="0">
                <a:latin typeface="Calibri" pitchFamily="34" charset="0"/>
              </a:rPr>
              <a:t>Loading </a:t>
            </a:r>
            <a:r>
              <a:rPr lang="en-US" sz="2800" kern="0" dirty="0" smtClean="0">
                <a:latin typeface="Calibri" pitchFamily="34" charset="0"/>
              </a:rPr>
              <a:t>Services</a:t>
            </a:r>
            <a:endParaRPr lang="en-US" sz="2800" b="1" kern="0" dirty="0" smtClean="0">
              <a:latin typeface="Calibri" pitchFamily="34" charset="0"/>
            </a:endParaRP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The group is again split in to section. The first part is about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exchanging</a:t>
            </a:r>
            <a:r>
              <a:rPr lang="en-US" sz="1600" dirty="0" smtClean="0">
                <a:latin typeface="Calibri Light" pitchFamily="34" charset="0"/>
              </a:rPr>
              <a:t> the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packages.</a:t>
            </a:r>
            <a:endParaRPr lang="en-US" sz="1400" kern="0" dirty="0" smtClean="0">
              <a:solidFill>
                <a:srgbClr val="00BDF2"/>
              </a:solidFill>
              <a:latin typeface="Calibri Light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395536" y="2708920"/>
            <a:ext cx="856895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D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ownload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 P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ackage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, </a:t>
            </a:r>
            <a:r>
              <a:rPr lang="en-US" sz="1600" kern="0" dirty="0" smtClean="0">
                <a:latin typeface="Calibri Light" pitchFamily="34" charset="0"/>
              </a:rPr>
              <a:t>transfers the package from a tool to a target system</a:t>
            </a: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b="1" kern="0" dirty="0" smtClean="0">
                <a:solidFill>
                  <a:schemeClr val="accent1"/>
                </a:solidFill>
                <a:latin typeface="Calibri" pitchFamily="34" charset="0"/>
              </a:rPr>
              <a:t>U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pload</a:t>
            </a:r>
            <a:r>
              <a:rPr lang="en-US" b="1" kern="0" dirty="0" smtClean="0">
                <a:solidFill>
                  <a:schemeClr val="accent1"/>
                </a:solidFill>
                <a:latin typeface="Calibri" pitchFamily="34" charset="0"/>
              </a:rPr>
              <a:t> P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ackage, </a:t>
            </a:r>
            <a:r>
              <a:rPr lang="en-US" sz="1600" kern="0" dirty="0" smtClean="0">
                <a:latin typeface="Calibri Light" pitchFamily="34" charset="0"/>
              </a:rPr>
              <a:t>transfers a package from a target system to a tool</a:t>
            </a: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  <a:defRPr/>
            </a:pPr>
            <a:endParaRPr lang="en-US" kern="0" dirty="0" smtClean="0">
              <a:latin typeface="Calibri Light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59632" y="3316780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rgbClr val="00A651"/>
                </a:solidFill>
                <a:effectLst/>
                <a:latin typeface="+mj-lt"/>
              </a:rPr>
              <a:t>Request</a:t>
            </a:r>
          </a:p>
        </p:txBody>
      </p:sp>
      <p:cxnSp>
        <p:nvCxnSpPr>
          <p:cNvPr id="7" name="Straight Arrow Connector 31"/>
          <p:cNvCxnSpPr>
            <a:stCxn id="5" idx="2"/>
            <a:endCxn id="15" idx="1"/>
          </p:cNvCxnSpPr>
          <p:nvPr/>
        </p:nvCxnSpPr>
        <p:spPr bwMode="auto">
          <a:xfrm rot="16200000" flipH="1">
            <a:off x="1691680" y="3532804"/>
            <a:ext cx="144016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4644008" y="3316780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A651"/>
                </a:solidFill>
                <a:latin typeface="+mj-lt"/>
              </a:rPr>
              <a:t>Response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00A651"/>
              </a:solidFill>
              <a:effectLst/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220072" y="3604813"/>
            <a:ext cx="1008112" cy="1440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2"/>
                </a:solidFill>
                <a:latin typeface="Arial" charset="0"/>
              </a:rPr>
              <a:t>Result / Status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31"/>
          <p:cNvCxnSpPr>
            <a:stCxn id="9" idx="2"/>
            <a:endCxn id="10" idx="1"/>
          </p:cNvCxnSpPr>
          <p:nvPr/>
        </p:nvCxnSpPr>
        <p:spPr bwMode="auto">
          <a:xfrm rot="16200000" flipH="1">
            <a:off x="5076056" y="3532804"/>
            <a:ext cx="144017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Right Arrow 11"/>
          <p:cNvSpPr/>
          <p:nvPr/>
        </p:nvSpPr>
        <p:spPr bwMode="auto">
          <a:xfrm>
            <a:off x="3707904" y="3388788"/>
            <a:ext cx="432048" cy="360040"/>
          </a:xfrm>
          <a:prstGeom prst="rightArrow">
            <a:avLst/>
          </a:prstGeom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835696" y="3604812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Session ID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31"/>
          <p:cNvCxnSpPr>
            <a:stCxn id="5" idx="2"/>
            <a:endCxn id="49" idx="1"/>
          </p:cNvCxnSpPr>
          <p:nvPr/>
        </p:nvCxnSpPr>
        <p:spPr bwMode="auto">
          <a:xfrm rot="16200000" flipH="1">
            <a:off x="1583668" y="3640816"/>
            <a:ext cx="360040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Rounded Rectangle 48"/>
          <p:cNvSpPr/>
          <p:nvPr/>
        </p:nvSpPr>
        <p:spPr bwMode="auto">
          <a:xfrm>
            <a:off x="1835696" y="3820836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Package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48" name="Picture 47" descr="SE_pictogram_Box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7492" y="3820836"/>
            <a:ext cx="184228" cy="184228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 bwMode="auto">
          <a:xfrm>
            <a:off x="1259632" y="5148776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rgbClr val="00A651"/>
                </a:solidFill>
                <a:effectLst/>
                <a:latin typeface="+mj-lt"/>
              </a:rPr>
              <a:t>Request</a:t>
            </a:r>
          </a:p>
        </p:txBody>
      </p:sp>
      <p:cxnSp>
        <p:nvCxnSpPr>
          <p:cNvPr id="52" name="Straight Arrow Connector 31"/>
          <p:cNvCxnSpPr>
            <a:stCxn id="51" idx="2"/>
            <a:endCxn id="57" idx="1"/>
          </p:cNvCxnSpPr>
          <p:nvPr/>
        </p:nvCxnSpPr>
        <p:spPr bwMode="auto">
          <a:xfrm rot="16200000" flipH="1">
            <a:off x="1691680" y="5364800"/>
            <a:ext cx="144016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3" name="Rounded Rectangle 52"/>
          <p:cNvSpPr/>
          <p:nvPr/>
        </p:nvSpPr>
        <p:spPr bwMode="auto">
          <a:xfrm>
            <a:off x="4644008" y="5148776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A651"/>
                </a:solidFill>
                <a:latin typeface="+mj-lt"/>
              </a:rPr>
              <a:t>Response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00A651"/>
              </a:solidFill>
              <a:effectLst/>
              <a:latin typeface="+mj-lt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5220072" y="5436809"/>
            <a:ext cx="1008112" cy="1440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2"/>
                </a:solidFill>
                <a:latin typeface="Arial" charset="0"/>
              </a:rPr>
              <a:t>Result / Status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55" name="Straight Arrow Connector 31"/>
          <p:cNvCxnSpPr>
            <a:stCxn id="53" idx="2"/>
            <a:endCxn id="54" idx="1"/>
          </p:cNvCxnSpPr>
          <p:nvPr/>
        </p:nvCxnSpPr>
        <p:spPr bwMode="auto">
          <a:xfrm rot="16200000" flipH="1">
            <a:off x="5076056" y="5364800"/>
            <a:ext cx="144017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Right Arrow 55"/>
          <p:cNvSpPr/>
          <p:nvPr/>
        </p:nvSpPr>
        <p:spPr bwMode="auto">
          <a:xfrm>
            <a:off x="3707904" y="5220784"/>
            <a:ext cx="432048" cy="360040"/>
          </a:xfrm>
          <a:prstGeom prst="rightArrow">
            <a:avLst/>
          </a:prstGeom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1835696" y="5436808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Session ID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58" name="Straight Arrow Connector 31"/>
          <p:cNvCxnSpPr>
            <a:stCxn id="51" idx="2"/>
            <a:endCxn id="59" idx="1"/>
          </p:cNvCxnSpPr>
          <p:nvPr/>
        </p:nvCxnSpPr>
        <p:spPr bwMode="auto">
          <a:xfrm rot="16200000" flipH="1">
            <a:off x="1583668" y="5472812"/>
            <a:ext cx="360040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9" name="Rounded Rectangle 58"/>
          <p:cNvSpPr/>
          <p:nvPr/>
        </p:nvSpPr>
        <p:spPr bwMode="auto">
          <a:xfrm>
            <a:off x="1835696" y="5652832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Object ID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5220072" y="5693044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Package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64" name="Picture 63" descr="SE_pictogram_Box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1868" y="5693044"/>
            <a:ext cx="184228" cy="184228"/>
          </a:xfrm>
          <a:prstGeom prst="rect">
            <a:avLst/>
          </a:prstGeom>
        </p:spPr>
      </p:pic>
      <p:cxnSp>
        <p:nvCxnSpPr>
          <p:cNvPr id="65" name="Straight Arrow Connector 31"/>
          <p:cNvCxnSpPr>
            <a:stCxn id="53" idx="2"/>
            <a:endCxn id="64" idx="1"/>
          </p:cNvCxnSpPr>
          <p:nvPr/>
        </p:nvCxnSpPr>
        <p:spPr bwMode="auto">
          <a:xfrm rot="16200000" flipH="1">
            <a:off x="4953783" y="5487073"/>
            <a:ext cx="420358" cy="17581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835696" y="5877272"/>
            <a:ext cx="2088232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Refers to a object/ package which should be return from the target system</a:t>
            </a:r>
          </a:p>
          <a:p>
            <a:endParaRPr lang="en-US" sz="900" dirty="0" smtClean="0">
              <a:latin typeface="Calibri Ligh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5" grpId="0" animBg="1"/>
      <p:bldP spid="49" grpId="0" animBg="1"/>
      <p:bldP spid="51" grpId="0" animBg="1"/>
      <p:bldP spid="53" grpId="0" animBg="1"/>
      <p:bldP spid="54" grpId="0" animBg="1"/>
      <p:bldP spid="56" grpId="0" animBg="1"/>
      <p:bldP spid="57" grpId="0" animBg="1"/>
      <p:bldP spid="59" grpId="0" animBg="1"/>
      <p:bldP spid="63" grpId="0" animBg="1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 bwMode="auto">
          <a:xfrm>
            <a:off x="1979712" y="4725144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1907704" y="4797152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5724128" y="5805264"/>
            <a:ext cx="1008112" cy="1440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5652120" y="5877272"/>
            <a:ext cx="1008112" cy="1440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Services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b="1" kern="0" dirty="0" smtClean="0">
                <a:latin typeface="Calibri" pitchFamily="34" charset="0"/>
              </a:rPr>
              <a:t>Loading </a:t>
            </a:r>
            <a:r>
              <a:rPr lang="en-US" sz="2800" kern="0" dirty="0" smtClean="0">
                <a:latin typeface="Calibri" pitchFamily="34" charset="0"/>
              </a:rPr>
              <a:t>Services</a:t>
            </a:r>
            <a:endParaRPr lang="en-US" sz="2800" b="1" kern="0" dirty="0" smtClean="0">
              <a:latin typeface="Calibri" pitchFamily="34" charset="0"/>
            </a:endParaRP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The second part is about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initiating actions </a:t>
            </a:r>
            <a:r>
              <a:rPr lang="en-US" sz="1600" dirty="0" smtClean="0">
                <a:latin typeface="Calibri Light" pitchFamily="34" charset="0"/>
              </a:rPr>
              <a:t>on target system side and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retrieving loading information</a:t>
            </a:r>
            <a:endParaRPr lang="en-US" sz="1400" kern="0" dirty="0" smtClean="0">
              <a:solidFill>
                <a:srgbClr val="00BDF2"/>
              </a:solidFill>
              <a:latin typeface="Calibri Light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395536" y="2420888"/>
            <a:ext cx="856895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P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repare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 L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oading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</a:rPr>
              <a:t>, </a:t>
            </a:r>
            <a:r>
              <a:rPr lang="en-US" sz="1600" kern="0" noProof="0" dirty="0" smtClean="0">
                <a:latin typeface="Calibri Light" pitchFamily="34" charset="0"/>
              </a:rPr>
              <a:t>send metadata for matching check as well as bring the target system to install mode</a:t>
            </a:r>
            <a:endParaRPr lang="en-US" sz="1600" kern="0" dirty="0" smtClean="0"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b="1" kern="0" dirty="0" smtClean="0">
                <a:solidFill>
                  <a:schemeClr val="accent1"/>
                </a:solidFill>
                <a:latin typeface="Calibri" pitchFamily="34" charset="0"/>
              </a:rPr>
              <a:t>S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end</a:t>
            </a:r>
            <a:r>
              <a:rPr lang="en-US" b="1" kern="0" dirty="0" smtClean="0">
                <a:solidFill>
                  <a:schemeClr val="accent1"/>
                </a:solidFill>
                <a:latin typeface="Calibri" pitchFamily="34" charset="0"/>
              </a:rPr>
              <a:t> C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ommand, </a:t>
            </a:r>
            <a:r>
              <a:rPr lang="en-US" sz="1600" kern="0" dirty="0" smtClean="0">
                <a:latin typeface="Calibri Light" pitchFamily="34" charset="0"/>
              </a:rPr>
              <a:t>send a command to initiate a action on the target system</a:t>
            </a: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  <a:defRPr/>
            </a:pPr>
            <a:endParaRPr lang="en-US" b="1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b="1" kern="0" dirty="0" smtClean="0">
                <a:solidFill>
                  <a:schemeClr val="accent1"/>
                </a:solidFill>
                <a:latin typeface="Calibri" pitchFamily="34" charset="0"/>
              </a:rPr>
              <a:t>G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et</a:t>
            </a:r>
            <a:r>
              <a:rPr lang="en-US" b="1" kern="0" dirty="0" smtClean="0">
                <a:solidFill>
                  <a:schemeClr val="accent1"/>
                </a:solidFill>
                <a:latin typeface="Calibri" pitchFamily="34" charset="0"/>
              </a:rPr>
              <a:t> L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oading </a:t>
            </a:r>
            <a:r>
              <a:rPr lang="en-US" b="1" kern="0" dirty="0" smtClean="0">
                <a:solidFill>
                  <a:schemeClr val="accent1"/>
                </a:solidFill>
                <a:latin typeface="Calibri" pitchFamily="34" charset="0"/>
              </a:rPr>
              <a:t>S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tatus, </a:t>
            </a:r>
            <a:r>
              <a:rPr lang="en-US" sz="1600" kern="0" dirty="0" smtClean="0">
                <a:latin typeface="Calibri Light" pitchFamily="34" charset="0"/>
              </a:rPr>
              <a:t>retrieves</a:t>
            </a:r>
            <a:r>
              <a:rPr lang="en-US" sz="1600" kern="0" dirty="0" smtClean="0">
                <a:solidFill>
                  <a:srgbClr val="C02555"/>
                </a:solidFill>
                <a:latin typeface="Calibri Light" pitchFamily="34" charset="0"/>
              </a:rPr>
              <a:t> </a:t>
            </a:r>
            <a:r>
              <a:rPr lang="en-US" sz="1600" kern="0" dirty="0" smtClean="0">
                <a:latin typeface="Calibri Light" pitchFamily="34" charset="0"/>
              </a:rPr>
              <a:t>the status / progress during the loading process</a:t>
            </a: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  <a:defRPr/>
            </a:pPr>
            <a:endParaRPr lang="en-US" kern="0" dirty="0" smtClean="0">
              <a:latin typeface="Calibri Light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59632" y="4005064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rgbClr val="00A651"/>
                </a:solidFill>
                <a:effectLst/>
                <a:latin typeface="+mj-lt"/>
              </a:rPr>
              <a:t>Request</a:t>
            </a:r>
          </a:p>
        </p:txBody>
      </p:sp>
      <p:cxnSp>
        <p:nvCxnSpPr>
          <p:cNvPr id="7" name="Straight Arrow Connector 31"/>
          <p:cNvCxnSpPr>
            <a:stCxn id="5" idx="2"/>
            <a:endCxn id="13" idx="1"/>
          </p:cNvCxnSpPr>
          <p:nvPr/>
        </p:nvCxnSpPr>
        <p:spPr bwMode="auto">
          <a:xfrm rot="16200000" flipH="1">
            <a:off x="1691680" y="4221088"/>
            <a:ext cx="144016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4644008" y="4005064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A651"/>
                </a:solidFill>
                <a:latin typeface="+mj-lt"/>
              </a:rPr>
              <a:t>Response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00A651"/>
              </a:solidFill>
              <a:effectLst/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220072" y="4293097"/>
            <a:ext cx="1008112" cy="1440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2"/>
                </a:solidFill>
                <a:latin typeface="Arial" charset="0"/>
              </a:rPr>
              <a:t>Result / Status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31"/>
          <p:cNvCxnSpPr>
            <a:stCxn id="9" idx="2"/>
            <a:endCxn id="10" idx="1"/>
          </p:cNvCxnSpPr>
          <p:nvPr/>
        </p:nvCxnSpPr>
        <p:spPr bwMode="auto">
          <a:xfrm rot="16200000" flipH="1">
            <a:off x="5076056" y="4221088"/>
            <a:ext cx="144017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Right Arrow 11"/>
          <p:cNvSpPr/>
          <p:nvPr/>
        </p:nvSpPr>
        <p:spPr bwMode="auto">
          <a:xfrm>
            <a:off x="3707904" y="4077072"/>
            <a:ext cx="432048" cy="360040"/>
          </a:xfrm>
          <a:prstGeom prst="rightArrow">
            <a:avLst/>
          </a:prstGeom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835696" y="4293096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Session ID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31"/>
          <p:cNvCxnSpPr>
            <a:stCxn id="5" idx="2"/>
            <a:endCxn id="15" idx="1"/>
          </p:cNvCxnSpPr>
          <p:nvPr/>
        </p:nvCxnSpPr>
        <p:spPr bwMode="auto">
          <a:xfrm rot="16200000" flipH="1">
            <a:off x="1583668" y="4329100"/>
            <a:ext cx="360040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Rounded Rectangle 14"/>
          <p:cNvSpPr/>
          <p:nvPr/>
        </p:nvSpPr>
        <p:spPr bwMode="auto">
          <a:xfrm>
            <a:off x="1835696" y="4509120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Command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835696" y="4869160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Parameter</a:t>
            </a:r>
          </a:p>
        </p:txBody>
      </p:sp>
      <p:cxnSp>
        <p:nvCxnSpPr>
          <p:cNvPr id="20" name="Straight Arrow Connector 31"/>
          <p:cNvCxnSpPr>
            <a:stCxn id="5" idx="2"/>
            <a:endCxn id="19" idx="1"/>
          </p:cNvCxnSpPr>
          <p:nvPr/>
        </p:nvCxnSpPr>
        <p:spPr bwMode="auto">
          <a:xfrm rot="16200000" flipH="1">
            <a:off x="1403648" y="4509120"/>
            <a:ext cx="720080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2915816" y="4509120"/>
            <a:ext cx="504056" cy="1440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Install FW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59832" y="4869160"/>
            <a:ext cx="151216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Name=Location; Value=SD Card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1259632" y="5661248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rgbClr val="00A651"/>
                </a:solidFill>
                <a:effectLst/>
                <a:latin typeface="+mj-lt"/>
              </a:rPr>
              <a:t>Request</a:t>
            </a:r>
          </a:p>
        </p:txBody>
      </p:sp>
      <p:cxnSp>
        <p:nvCxnSpPr>
          <p:cNvPr id="27" name="Straight Arrow Connector 31"/>
          <p:cNvCxnSpPr>
            <a:stCxn id="26" idx="2"/>
            <a:endCxn id="32" idx="1"/>
          </p:cNvCxnSpPr>
          <p:nvPr/>
        </p:nvCxnSpPr>
        <p:spPr bwMode="auto">
          <a:xfrm rot="16200000" flipH="1">
            <a:off x="1691680" y="5877272"/>
            <a:ext cx="144016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Rounded Rectangle 27"/>
          <p:cNvSpPr/>
          <p:nvPr/>
        </p:nvSpPr>
        <p:spPr bwMode="auto">
          <a:xfrm>
            <a:off x="4716016" y="5661248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A651"/>
                </a:solidFill>
                <a:latin typeface="+mj-lt"/>
              </a:rPr>
              <a:t>Response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00A651"/>
              </a:solidFill>
              <a:effectLst/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580112" y="5949281"/>
            <a:ext cx="1008112" cy="1440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2"/>
                </a:solidFill>
                <a:latin typeface="Arial" charset="0"/>
              </a:rPr>
              <a:t>Action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30" name="Straight Arrow Connector 31"/>
          <p:cNvCxnSpPr>
            <a:stCxn id="28" idx="2"/>
            <a:endCxn id="29" idx="1"/>
          </p:cNvCxnSpPr>
          <p:nvPr/>
        </p:nvCxnSpPr>
        <p:spPr bwMode="auto">
          <a:xfrm rot="16200000" flipH="1">
            <a:off x="5292080" y="5733256"/>
            <a:ext cx="144017" cy="432048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Right Arrow 30"/>
          <p:cNvSpPr/>
          <p:nvPr/>
        </p:nvSpPr>
        <p:spPr bwMode="auto">
          <a:xfrm>
            <a:off x="3707904" y="5733256"/>
            <a:ext cx="432048" cy="360040"/>
          </a:xfrm>
          <a:prstGeom prst="rightArrow">
            <a:avLst/>
          </a:prstGeom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835696" y="5949280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Session ID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33" name="Straight Arrow Connector 31"/>
          <p:cNvCxnSpPr>
            <a:stCxn id="29" idx="2"/>
            <a:endCxn id="34" idx="1"/>
          </p:cNvCxnSpPr>
          <p:nvPr/>
        </p:nvCxnSpPr>
        <p:spPr bwMode="auto">
          <a:xfrm rot="16200000" flipH="1">
            <a:off x="6084168" y="6093296"/>
            <a:ext cx="144016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6228184" y="6165304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Status / Progress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6228184" y="6381328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Message</a:t>
            </a:r>
          </a:p>
        </p:txBody>
      </p:sp>
      <p:cxnSp>
        <p:nvCxnSpPr>
          <p:cNvPr id="36" name="Straight Arrow Connector 31"/>
          <p:cNvCxnSpPr>
            <a:stCxn id="29" idx="2"/>
            <a:endCxn id="35" idx="1"/>
          </p:cNvCxnSpPr>
          <p:nvPr/>
        </p:nvCxnSpPr>
        <p:spPr bwMode="auto">
          <a:xfrm rot="16200000" flipH="1">
            <a:off x="5976156" y="6201308"/>
            <a:ext cx="360040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Rounded Rectangle 47"/>
          <p:cNvSpPr/>
          <p:nvPr/>
        </p:nvSpPr>
        <p:spPr bwMode="auto">
          <a:xfrm>
            <a:off x="5364088" y="4509120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5292080" y="4581128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5220072" y="4653136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Parameter</a:t>
            </a:r>
          </a:p>
        </p:txBody>
      </p:sp>
      <p:cxnSp>
        <p:nvCxnSpPr>
          <p:cNvPr id="51" name="Straight Arrow Connector 31"/>
          <p:cNvCxnSpPr>
            <a:stCxn id="9" idx="2"/>
            <a:endCxn id="50" idx="1"/>
          </p:cNvCxnSpPr>
          <p:nvPr/>
        </p:nvCxnSpPr>
        <p:spPr bwMode="auto">
          <a:xfrm rot="16200000" flipH="1">
            <a:off x="4896036" y="4401108"/>
            <a:ext cx="504056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6444208" y="4509120"/>
            <a:ext cx="216024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Object ID when send command to create backup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308304" y="6165304"/>
            <a:ext cx="1368152" cy="1440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CPU =  BUSY; Progress = 80%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08304" y="6381328"/>
            <a:ext cx="1368152" cy="1440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File A installed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1259632" y="2812724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rgbClr val="00A651"/>
                </a:solidFill>
                <a:effectLst/>
                <a:latin typeface="+mj-lt"/>
              </a:rPr>
              <a:t>Request</a:t>
            </a:r>
          </a:p>
        </p:txBody>
      </p:sp>
      <p:cxnSp>
        <p:nvCxnSpPr>
          <p:cNvPr id="59" name="Straight Arrow Connector 31"/>
          <p:cNvCxnSpPr>
            <a:stCxn id="58" idx="2"/>
            <a:endCxn id="64" idx="1"/>
          </p:cNvCxnSpPr>
          <p:nvPr/>
        </p:nvCxnSpPr>
        <p:spPr bwMode="auto">
          <a:xfrm rot="16200000" flipH="1">
            <a:off x="1691680" y="3028748"/>
            <a:ext cx="144016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0" name="Rounded Rectangle 59"/>
          <p:cNvSpPr/>
          <p:nvPr/>
        </p:nvSpPr>
        <p:spPr bwMode="auto">
          <a:xfrm>
            <a:off x="4644008" y="2812724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A651"/>
                </a:solidFill>
                <a:latin typeface="+mj-lt"/>
              </a:rPr>
              <a:t>Response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00A651"/>
              </a:solidFill>
              <a:effectLst/>
              <a:latin typeface="+mj-lt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5220072" y="3100757"/>
            <a:ext cx="1008112" cy="1440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2"/>
                </a:solidFill>
                <a:latin typeface="Arial" charset="0"/>
              </a:rPr>
              <a:t>Result / Status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62" name="Straight Arrow Connector 31"/>
          <p:cNvCxnSpPr>
            <a:stCxn id="60" idx="2"/>
            <a:endCxn id="61" idx="1"/>
          </p:cNvCxnSpPr>
          <p:nvPr/>
        </p:nvCxnSpPr>
        <p:spPr bwMode="auto">
          <a:xfrm rot="16200000" flipH="1">
            <a:off x="5076056" y="3028748"/>
            <a:ext cx="144017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3" name="Right Arrow 62"/>
          <p:cNvSpPr/>
          <p:nvPr/>
        </p:nvSpPr>
        <p:spPr bwMode="auto">
          <a:xfrm>
            <a:off x="3707904" y="2884732"/>
            <a:ext cx="432048" cy="360040"/>
          </a:xfrm>
          <a:prstGeom prst="rightArrow">
            <a:avLst/>
          </a:prstGeom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1835696" y="3100756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Session ID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65" name="Straight Arrow Connector 31"/>
          <p:cNvCxnSpPr>
            <a:stCxn id="58" idx="2"/>
            <a:endCxn id="66" idx="1"/>
          </p:cNvCxnSpPr>
          <p:nvPr/>
        </p:nvCxnSpPr>
        <p:spPr bwMode="auto">
          <a:xfrm rot="16200000" flipH="1">
            <a:off x="1573615" y="3146813"/>
            <a:ext cx="380146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6" name="Rounded Rectangle 65"/>
          <p:cNvSpPr/>
          <p:nvPr/>
        </p:nvSpPr>
        <p:spPr bwMode="auto">
          <a:xfrm>
            <a:off x="1835696" y="3316780"/>
            <a:ext cx="1440160" cy="1842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Package Metadata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67" name="Picture 66" descr="SE_pictogram_Box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7492" y="3316780"/>
            <a:ext cx="184228" cy="1842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43" grpId="0" animBg="1"/>
      <p:bldP spid="5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9" grpId="0" animBg="1"/>
      <p:bldP spid="24" grpId="0"/>
      <p:bldP spid="25" grpId="0"/>
      <p:bldP spid="26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5" grpId="0" animBg="1"/>
      <p:bldP spid="48" grpId="0" animBg="1"/>
      <p:bldP spid="49" grpId="0" animBg="1"/>
      <p:bldP spid="50" grpId="0" animBg="1"/>
      <p:bldP spid="54" grpId="0"/>
      <p:bldP spid="55" grpId="0"/>
      <p:bldP spid="56" grpId="0"/>
      <p:bldP spid="58" grpId="0" animBg="1"/>
      <p:bldP spid="60" grpId="0" animBg="1"/>
      <p:bldP spid="61" grpId="0" animBg="1"/>
      <p:bldP spid="63" grpId="0" animBg="1"/>
      <p:bldP spid="64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Services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b="1" kern="0" dirty="0" smtClean="0">
                <a:latin typeface="Calibri" pitchFamily="34" charset="0"/>
              </a:rPr>
              <a:t>Notification </a:t>
            </a:r>
            <a:r>
              <a:rPr lang="en-US" sz="2800" kern="0" dirty="0" smtClean="0">
                <a:latin typeface="Calibri" pitchFamily="34" charset="0"/>
              </a:rPr>
              <a:t>Services</a:t>
            </a:r>
            <a:endParaRPr lang="en-US" sz="2800" b="1" kern="0" dirty="0" smtClean="0">
              <a:latin typeface="Calibri" pitchFamily="34" charset="0"/>
            </a:endParaRP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They are used to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inform</a:t>
            </a:r>
            <a:r>
              <a:rPr lang="en-US" sz="1600" dirty="0" smtClean="0">
                <a:latin typeface="Calibri Light" pitchFamily="34" charset="0"/>
              </a:rPr>
              <a:t> a target system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about events </a:t>
            </a:r>
            <a:r>
              <a:rPr lang="en-US" sz="1600" dirty="0" smtClean="0">
                <a:latin typeface="Calibri Light" pitchFamily="34" charset="0"/>
              </a:rPr>
              <a:t>so that a system can react</a:t>
            </a:r>
            <a:endParaRPr lang="en-US" sz="1400" kern="0" dirty="0" smtClean="0">
              <a:solidFill>
                <a:srgbClr val="00BDF2"/>
              </a:solidFill>
              <a:latin typeface="Calibri Light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395536" y="2708920"/>
            <a:ext cx="856895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b="1" kern="0" dirty="0" smtClean="0">
                <a:solidFill>
                  <a:schemeClr val="accent1"/>
                </a:solidFill>
                <a:latin typeface="Calibri" pitchFamily="34" charset="0"/>
              </a:rPr>
              <a:t>S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end</a:t>
            </a:r>
            <a:r>
              <a:rPr lang="en-US" b="1" kern="0" dirty="0" smtClean="0">
                <a:solidFill>
                  <a:schemeClr val="accent1"/>
                </a:solidFill>
                <a:latin typeface="Calibri" pitchFamily="34" charset="0"/>
              </a:rPr>
              <a:t> N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otification, </a:t>
            </a:r>
            <a:r>
              <a:rPr lang="en-US" sz="1600" kern="0" dirty="0" smtClean="0">
                <a:solidFill>
                  <a:srgbClr val="C02555"/>
                </a:solidFill>
                <a:latin typeface="Calibri Light" pitchFamily="34" charset="0"/>
              </a:rPr>
              <a:t>inform</a:t>
            </a:r>
            <a:r>
              <a:rPr lang="en-US" sz="1600" kern="0" dirty="0" smtClean="0">
                <a:latin typeface="Calibri Light" pitchFamily="34" charset="0"/>
              </a:rPr>
              <a:t> the target about an event e.g. </a:t>
            </a:r>
            <a:r>
              <a:rPr lang="en-US" sz="1600" kern="0" dirty="0" smtClean="0">
                <a:solidFill>
                  <a:srgbClr val="C02555"/>
                </a:solidFill>
                <a:latin typeface="Calibri Light" pitchFamily="34" charset="0"/>
              </a:rPr>
              <a:t>new firmware update available</a:t>
            </a:r>
          </a:p>
          <a:p>
            <a:pPr marL="180975" marR="0" lvl="1" indent="-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lang="en-US" sz="1600" kern="0" dirty="0" smtClean="0">
              <a:latin typeface="Calibri Light" pitchFamily="34" charset="0"/>
            </a:endParaRPr>
          </a:p>
          <a:p>
            <a:pPr marL="180975" lvl="1" indent="-180975" eaLnBrk="0" hangingPunct="0">
              <a:spcBef>
                <a:spcPct val="20000"/>
              </a:spcBef>
              <a:buClr>
                <a:schemeClr val="accent1"/>
              </a:buClr>
              <a:defRPr/>
            </a:pPr>
            <a:endParaRPr lang="en-US" kern="0" dirty="0" smtClean="0">
              <a:latin typeface="Calibri Light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411760" y="4005064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339752" y="4077072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043608" y="3140968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rgbClr val="00A651"/>
                </a:solidFill>
                <a:effectLst/>
                <a:latin typeface="+mj-lt"/>
              </a:rPr>
              <a:t>Request</a:t>
            </a:r>
          </a:p>
        </p:txBody>
      </p:sp>
      <p:cxnSp>
        <p:nvCxnSpPr>
          <p:cNvPr id="10" name="Straight Arrow Connector 31"/>
          <p:cNvCxnSpPr>
            <a:stCxn id="9" idx="2"/>
            <a:endCxn id="15" idx="1"/>
          </p:cNvCxnSpPr>
          <p:nvPr/>
        </p:nvCxnSpPr>
        <p:spPr bwMode="auto">
          <a:xfrm rot="16200000" flipH="1">
            <a:off x="1475656" y="3356992"/>
            <a:ext cx="144016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4427984" y="3140968"/>
            <a:ext cx="864096" cy="21602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A651"/>
                </a:solidFill>
                <a:latin typeface="+mj-lt"/>
              </a:rPr>
              <a:t>Response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00A651"/>
              </a:solidFill>
              <a:effectLst/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004048" y="3429001"/>
            <a:ext cx="1008112" cy="1440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2"/>
                </a:solidFill>
                <a:latin typeface="Arial" charset="0"/>
              </a:rPr>
              <a:t>Result / Status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31"/>
          <p:cNvCxnSpPr>
            <a:stCxn id="11" idx="2"/>
            <a:endCxn id="12" idx="1"/>
          </p:cNvCxnSpPr>
          <p:nvPr/>
        </p:nvCxnSpPr>
        <p:spPr bwMode="auto">
          <a:xfrm rot="16200000" flipH="1">
            <a:off x="4860032" y="3356992"/>
            <a:ext cx="144017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Right Arrow 13"/>
          <p:cNvSpPr/>
          <p:nvPr/>
        </p:nvSpPr>
        <p:spPr bwMode="auto">
          <a:xfrm>
            <a:off x="3491880" y="3212976"/>
            <a:ext cx="432048" cy="360040"/>
          </a:xfrm>
          <a:prstGeom prst="rightArrow">
            <a:avLst/>
          </a:prstGeom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619672" y="3429000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Notification</a:t>
            </a:r>
            <a:endParaRPr kumimoji="0" lang="en-US" sz="90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31"/>
          <p:cNvCxnSpPr>
            <a:stCxn id="15" idx="2"/>
            <a:endCxn id="17" idx="1"/>
          </p:cNvCxnSpPr>
          <p:nvPr/>
        </p:nvCxnSpPr>
        <p:spPr bwMode="auto">
          <a:xfrm rot="16200000" flipH="1">
            <a:off x="2123728" y="3573016"/>
            <a:ext cx="144016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Rounded Rectangle 16"/>
          <p:cNvSpPr/>
          <p:nvPr/>
        </p:nvSpPr>
        <p:spPr bwMode="auto">
          <a:xfrm>
            <a:off x="2267744" y="3645024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Info Type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67744" y="4149080"/>
            <a:ext cx="1008112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Parameter</a:t>
            </a:r>
          </a:p>
        </p:txBody>
      </p:sp>
      <p:cxnSp>
        <p:nvCxnSpPr>
          <p:cNvPr id="19" name="Straight Arrow Connector 31"/>
          <p:cNvCxnSpPr>
            <a:stCxn id="15" idx="2"/>
            <a:endCxn id="18" idx="1"/>
          </p:cNvCxnSpPr>
          <p:nvPr/>
        </p:nvCxnSpPr>
        <p:spPr bwMode="auto">
          <a:xfrm rot="16200000" flipH="1">
            <a:off x="1871700" y="3825044"/>
            <a:ext cx="648072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347864" y="3645024"/>
            <a:ext cx="79208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FW update available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91880" y="4149080"/>
            <a:ext cx="151216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Calibri Light" pitchFamily="34" charset="0"/>
              </a:rPr>
              <a:t>Name=Location; Value=ftp:\\...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20" grpId="0"/>
      <p:bldP spid="21" grpId="0"/>
    </p:bldLst>
  </p:timing>
</p:sld>
</file>

<file path=ppt/theme/theme1.xml><?xml version="1.0" encoding="utf-8"?>
<a:theme xmlns:a="http://schemas.openxmlformats.org/drawingml/2006/main" name="SE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solidFill>
            <a:srgbClr val="C02555"/>
          </a:solidFill>
          <a:prstDash val="sysDash"/>
          <a:headEnd type="none" w="sm" len="sm"/>
          <a:tailEnd type="none" w="sm" len="sm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913</Words>
  <Application>Microsoft Office PowerPoint</Application>
  <PresentationFormat>On-screen Show (4:3)</PresentationFormat>
  <Paragraphs>321</Paragraphs>
  <Slides>12</Slides>
  <Notes>12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SE08_EN</vt:lpstr>
      <vt:lpstr>Services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Planning</dc:title>
  <dc:creator>mharnisc</dc:creator>
  <cp:lastModifiedBy>Windows User</cp:lastModifiedBy>
  <cp:revision>1517</cp:revision>
  <dcterms:created xsi:type="dcterms:W3CDTF">2012-03-05T12:03:18Z</dcterms:created>
  <dcterms:modified xsi:type="dcterms:W3CDTF">2014-03-11T06:46:12Z</dcterms:modified>
</cp:coreProperties>
</file>