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563" r:id="rId3"/>
    <p:sldId id="561" r:id="rId4"/>
    <p:sldId id="567" r:id="rId5"/>
    <p:sldId id="565" r:id="rId6"/>
    <p:sldId id="566" r:id="rId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51"/>
    <a:srgbClr val="00BDF2"/>
    <a:srgbClr val="C02555"/>
    <a:srgbClr val="FD8623"/>
    <a:srgbClr val="009C3E"/>
    <a:srgbClr val="98CB4F"/>
    <a:srgbClr val="FCEEF2"/>
    <a:srgbClr val="F6CEDA"/>
    <a:srgbClr val="E7EFE8"/>
    <a:srgbClr val="EDF3E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 autoAdjust="0"/>
    <p:restoredTop sz="95568" autoAdjust="0"/>
  </p:normalViewPr>
  <p:slideViewPr>
    <p:cSldViewPr>
      <p:cViewPr>
        <p:scale>
          <a:sx n="110" d="100"/>
          <a:sy n="110" d="100"/>
        </p:scale>
        <p:origin x="-186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261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BA78B028-CCD5-4149-AECA-D68EA73C8A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Cliquez pour modifier les styles du texte du masque</a:t>
            </a:r>
          </a:p>
          <a:p>
            <a:pPr lvl="1"/>
            <a:r>
              <a:rPr lang="en-GB" noProof="0" smtClean="0"/>
              <a:t>Deuxième niveau</a:t>
            </a:r>
          </a:p>
          <a:p>
            <a:pPr lvl="2"/>
            <a:r>
              <a:rPr lang="en-GB" noProof="0" smtClean="0"/>
              <a:t>Troisième niveau</a:t>
            </a:r>
          </a:p>
          <a:p>
            <a:pPr lvl="3"/>
            <a:r>
              <a:rPr lang="en-GB" noProof="0" smtClean="0"/>
              <a:t>Quatrième niveau</a:t>
            </a:r>
          </a:p>
          <a:p>
            <a:pPr lvl="4"/>
            <a:r>
              <a:rPr lang="en-GB" noProof="0" smtClean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11B0F1AC-D378-4434-9038-BF40866990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6B74C-6634-4DC4-9E09-02E5DA6C49BC}" type="slidenum">
              <a:rPr lang="en-GB" smtClean="0"/>
              <a:pPr>
                <a:defRPr/>
              </a:pPr>
              <a:t>1</a:t>
            </a:fld>
            <a:endParaRPr lang="en-GB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überschrift">
    <p:bg>
      <p:bgPr>
        <a:solidFill>
          <a:srgbClr val="00B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Abschnittsüberschrift">
    <p:bg>
      <p:bgPr>
        <a:solidFill>
          <a:srgbClr val="00B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3501008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869160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Abschnittsüberschrift">
    <p:bg>
      <p:bgPr>
        <a:solidFill>
          <a:srgbClr val="FD86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3501008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869160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Abschnittsüberschrift">
    <p:bg>
      <p:bgPr>
        <a:solidFill>
          <a:srgbClr val="C02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3501008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869160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661988" eaLnBrk="0" hangingPunct="0">
              <a:defRPr/>
            </a:pPr>
            <a:r>
              <a:rPr lang="en-GB" sz="800" dirty="0">
                <a:solidFill>
                  <a:schemeClr val="bg1">
                    <a:lumMod val="65000"/>
                  </a:schemeClr>
                </a:solidFill>
                <a:cs typeface="+mn-cs"/>
              </a:rPr>
              <a:t>Schneider Electric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661988" eaLnBrk="0" hangingPunct="0">
              <a:defRPr/>
            </a:pPr>
            <a:fld id="{D96BA5E5-D642-4DE1-A4E6-F07138F88C8F}" type="slidenum">
              <a:rPr lang="fr-FR" sz="800">
                <a:cs typeface="+mn-cs"/>
              </a:rPr>
              <a:pPr defTabSz="661988" eaLnBrk="0" hangingPunct="0">
                <a:defRPr/>
              </a:pPr>
              <a:t>‹#›</a:t>
            </a:fld>
            <a:endParaRPr lang="fr-FR" sz="800" dirty="0"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First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325563" y="6577013"/>
            <a:ext cx="194925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defTabSz="661988" eaLnBrk="0" hangingPunct="0">
              <a:defRPr/>
            </a:pPr>
            <a:r>
              <a:rPr lang="en-GB" sz="800" dirty="0">
                <a:solidFill>
                  <a:schemeClr val="bg1">
                    <a:lumMod val="65000"/>
                  </a:schemeClr>
                </a:solidFill>
                <a:cs typeface="+mn-cs"/>
              </a:rPr>
              <a:t>– </a:t>
            </a:r>
            <a:r>
              <a:rPr lang="en-GB" sz="800" dirty="0" smtClean="0">
                <a:solidFill>
                  <a:schemeClr val="bg1">
                    <a:lumMod val="65000"/>
                  </a:schemeClr>
                </a:solidFill>
                <a:cs typeface="+mn-cs"/>
              </a:rPr>
              <a:t>Industry Business – </a:t>
            </a:r>
            <a:r>
              <a:rPr lang="en-US" sz="800" kern="12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+mn-ea"/>
                <a:cs typeface="+mn-cs"/>
              </a:rPr>
              <a:t>System</a:t>
            </a:r>
            <a:r>
              <a:rPr lang="en-US" sz="800" dirty="0" smtClean="0">
                <a:solidFill>
                  <a:schemeClr val="bg2"/>
                </a:solidFill>
              </a:rPr>
              <a:t> </a:t>
            </a:r>
            <a:r>
              <a:rPr lang="en-US" sz="800" kern="12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+mn-ea"/>
                <a:cs typeface="+mn-cs"/>
              </a:rPr>
              <a:t>Consistency</a:t>
            </a:r>
            <a:endParaRPr lang="en-GB" sz="800" kern="1200" dirty="0">
              <a:solidFill>
                <a:schemeClr val="bg1">
                  <a:lumMod val="65000"/>
                </a:schemeClr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58" r:id="rId2"/>
    <p:sldLayoutId id="2147483859" r:id="rId3"/>
    <p:sldLayoutId id="2147483869" r:id="rId4"/>
    <p:sldLayoutId id="2147483870" r:id="rId5"/>
    <p:sldLayoutId id="2147483871" r:id="rId6"/>
    <p:sldLayoutId id="2147483872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●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●"/>
        <a:defRPr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●"/>
        <a:defRPr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620688"/>
            <a:ext cx="8280400" cy="1512167"/>
          </a:xfrm>
        </p:spPr>
        <p:txBody>
          <a:bodyPr/>
          <a:lstStyle/>
          <a:p>
            <a:pPr eaLnBrk="1" hangingPunct="1"/>
            <a:r>
              <a:rPr lang="en-US" sz="4400" dirty="0" smtClean="0"/>
              <a:t>MSU Integration </a:t>
            </a:r>
            <a:r>
              <a:rPr lang="en-US" sz="4400" smtClean="0"/>
              <a:t>with </a:t>
            </a:r>
            <a:r>
              <a:rPr lang="en-US" sz="4400" smtClean="0"/>
              <a:t>1 FW </a:t>
            </a:r>
            <a:r>
              <a:rPr lang="en-US" sz="4400" dirty="0" smtClean="0"/>
              <a:t>Tool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5013176"/>
            <a:ext cx="4968875" cy="1584176"/>
          </a:xfrm>
        </p:spPr>
        <p:txBody>
          <a:bodyPr/>
          <a:lstStyle/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i="1" dirty="0" smtClean="0"/>
              <a:t>March 2014</a:t>
            </a:r>
          </a:p>
          <a:p>
            <a:pPr eaLnBrk="1" hangingPunct="1"/>
            <a:endParaRPr lang="en-US" sz="1200" i="1" dirty="0" smtClean="0"/>
          </a:p>
          <a:p>
            <a:pPr eaLnBrk="1" hangingPunct="1"/>
            <a:r>
              <a:rPr lang="en-US" sz="1200" i="1" dirty="0" smtClean="0"/>
              <a:t>Pawan Modi</a:t>
            </a:r>
          </a:p>
          <a:p>
            <a:pPr eaLnBrk="1" hangingPunct="1"/>
            <a:endParaRPr lang="en-US" sz="1600" dirty="0" smtClean="0"/>
          </a:p>
        </p:txBody>
      </p:sp>
      <p:pic>
        <p:nvPicPr>
          <p:cNvPr id="5" name="Picture 4" descr="Connect_white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2449200"/>
            <a:ext cx="2678173" cy="2414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Services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611560" y="1412776"/>
            <a:ext cx="80648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rchitecture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ayers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itchFamily="34" charset="0"/>
              </a:rPr>
              <a:t>, shows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itchFamily="34" charset="0"/>
              </a:rPr>
              <a:t>where and how MSU fit</a:t>
            </a:r>
            <a:r>
              <a:rPr lang="en-US" sz="1600" kern="0" dirty="0" smtClean="0">
                <a:latin typeface="Calibri Light" pitchFamily="34" charset="0"/>
              </a:rPr>
              <a:t>s in FW Tool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 Light" pitchFamily="34" charset="0"/>
            </a:endParaRP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</a:endParaRPr>
          </a:p>
          <a:p>
            <a:pPr marL="541337" marR="0" lvl="2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itchFamily="34" charset="0"/>
            </a:endParaRPr>
          </a:p>
          <a:p>
            <a:pPr marL="541337" marR="0" lvl="2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55776" y="3573016"/>
            <a:ext cx="1080120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FTP (S)</a:t>
            </a:r>
          </a:p>
        </p:txBody>
      </p:sp>
      <p:sp>
        <p:nvSpPr>
          <p:cNvPr id="12" name="Rounded Rectangle 19"/>
          <p:cNvSpPr/>
          <p:nvPr/>
        </p:nvSpPr>
        <p:spPr bwMode="auto">
          <a:xfrm>
            <a:off x="3635896" y="3573016"/>
            <a:ext cx="1368152" cy="432048"/>
          </a:xfrm>
          <a:prstGeom prst="roundRect">
            <a:avLst>
              <a:gd name="adj" fmla="val 1393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solidFill>
                  <a:schemeClr val="bg1"/>
                </a:solidFill>
                <a:latin typeface="Arial" charset="0"/>
              </a:rPr>
              <a:t>Modbus TCP</a:t>
            </a:r>
          </a:p>
        </p:txBody>
      </p:sp>
      <p:sp>
        <p:nvSpPr>
          <p:cNvPr id="13" name="Rounded Rectangle 19"/>
          <p:cNvSpPr/>
          <p:nvPr/>
        </p:nvSpPr>
        <p:spPr bwMode="auto">
          <a:xfrm>
            <a:off x="1475656" y="3573016"/>
            <a:ext cx="1080120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solidFill>
                  <a:schemeClr val="bg1"/>
                </a:solidFill>
                <a:latin typeface="Arial" charset="0"/>
              </a:rPr>
              <a:t>EtherNet / IP</a:t>
            </a:r>
          </a:p>
        </p:txBody>
      </p:sp>
      <p:sp>
        <p:nvSpPr>
          <p:cNvPr id="14" name="Rounded Rectangle 48"/>
          <p:cNvSpPr/>
          <p:nvPr/>
        </p:nvSpPr>
        <p:spPr bwMode="auto">
          <a:xfrm>
            <a:off x="1475656" y="2636912"/>
            <a:ext cx="5544616" cy="504056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b="1" dirty="0" smtClean="0">
                <a:solidFill>
                  <a:schemeClr val="bg1"/>
                </a:solidFill>
                <a:latin typeface="Arial" charset="0"/>
              </a:rPr>
              <a:t>Services</a:t>
            </a:r>
            <a:endParaRPr kumimoji="0" lang="de-DE" sz="11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475656" y="3140968"/>
            <a:ext cx="1080120" cy="43204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Protocol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Mapping</a:t>
            </a:r>
            <a:endParaRPr kumimoji="0" lang="de-DE" sz="110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555776" y="3140968"/>
            <a:ext cx="1080120" cy="43204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Protocol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Mapping</a:t>
            </a:r>
            <a:endParaRPr kumimoji="0" lang="de-DE" sz="110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635896" y="3140968"/>
            <a:ext cx="1368152" cy="43204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Protocol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Mapping</a:t>
            </a:r>
            <a:endParaRPr kumimoji="0" lang="de-DE" sz="110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75656" y="4005064"/>
            <a:ext cx="273630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TCP / IP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568" y="2780928"/>
            <a:ext cx="100811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D8623"/>
                </a:solidFill>
                <a:latin typeface="Calibri" pitchFamily="34" charset="0"/>
              </a:rPr>
              <a:t>High Level Services</a:t>
            </a:r>
            <a:endParaRPr lang="en-US" sz="1050" b="1" dirty="0">
              <a:solidFill>
                <a:srgbClr val="FD8623"/>
              </a:solidFill>
              <a:latin typeface="Calibri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flipH="1">
            <a:off x="683568" y="3140968"/>
            <a:ext cx="7200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683568" y="3573016"/>
            <a:ext cx="7200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683568" y="4005064"/>
            <a:ext cx="7200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83568" y="3645024"/>
            <a:ext cx="100811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D8623"/>
                </a:solidFill>
                <a:latin typeface="Calibri" pitchFamily="34" charset="0"/>
              </a:rPr>
              <a:t>Low Level Services</a:t>
            </a:r>
            <a:endParaRPr lang="en-US" sz="1050" b="1" dirty="0">
              <a:solidFill>
                <a:srgbClr val="FD8623"/>
              </a:solidFill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68" y="3267417"/>
            <a:ext cx="100811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D8623"/>
                </a:solidFill>
                <a:latin typeface="Calibri" pitchFamily="34" charset="0"/>
              </a:rPr>
              <a:t>Mapping</a:t>
            </a:r>
            <a:endParaRPr lang="en-US" sz="1050" b="1" dirty="0">
              <a:solidFill>
                <a:srgbClr val="FD8623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3568" y="4149080"/>
            <a:ext cx="100811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D8623"/>
                </a:solidFill>
                <a:latin typeface="Calibri" pitchFamily="34" charset="0"/>
              </a:rPr>
              <a:t>Transport</a:t>
            </a:r>
            <a:endParaRPr lang="en-US" sz="1050" b="1" dirty="0">
              <a:solidFill>
                <a:srgbClr val="FD8623"/>
              </a:solidFill>
              <a:latin typeface="Calibri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4211960" y="4005064"/>
            <a:ext cx="792088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USB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-360547" y="3420216"/>
            <a:ext cx="172819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98CB4F"/>
                </a:solidFill>
                <a:latin typeface="Calibri" pitchFamily="34" charset="0"/>
              </a:rPr>
              <a:t>LAYERS</a:t>
            </a:r>
            <a:endParaRPr lang="en-US" sz="1050" b="1" dirty="0">
              <a:solidFill>
                <a:srgbClr val="98CB4F"/>
              </a:solidFill>
              <a:latin typeface="Calibri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 rot="5400000" flipH="1" flipV="1">
            <a:off x="-288540" y="3537012"/>
            <a:ext cx="1800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41" name="Rounded Rectangle 19"/>
          <p:cNvSpPr/>
          <p:nvPr/>
        </p:nvSpPr>
        <p:spPr bwMode="auto">
          <a:xfrm>
            <a:off x="5004048" y="3573016"/>
            <a:ext cx="2016224" cy="432048"/>
          </a:xfrm>
          <a:prstGeom prst="roundRect">
            <a:avLst>
              <a:gd name="adj" fmla="val 1393"/>
            </a:avLst>
          </a:prstGeom>
          <a:solidFill>
            <a:srgbClr val="00B0F0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solidFill>
                  <a:schemeClr val="bg1"/>
                </a:solidFill>
                <a:latin typeface="Arial" charset="0"/>
              </a:rPr>
              <a:t>MSU</a:t>
            </a:r>
          </a:p>
        </p:txBody>
      </p:sp>
      <p:sp>
        <p:nvSpPr>
          <p:cNvPr id="45" name="Rounded Rectangle 19"/>
          <p:cNvSpPr/>
          <p:nvPr/>
        </p:nvSpPr>
        <p:spPr bwMode="auto">
          <a:xfrm>
            <a:off x="5004048" y="4005064"/>
            <a:ext cx="576064" cy="432048"/>
          </a:xfrm>
          <a:prstGeom prst="roundRect">
            <a:avLst>
              <a:gd name="adj" fmla="val 1393"/>
            </a:avLst>
          </a:prstGeom>
          <a:solidFill>
            <a:srgbClr val="00B0F0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solidFill>
                  <a:schemeClr val="bg1"/>
                </a:solidFill>
                <a:latin typeface="Arial" charset="0"/>
              </a:rPr>
              <a:t>UDP/IP</a:t>
            </a:r>
          </a:p>
        </p:txBody>
      </p:sp>
      <p:sp>
        <p:nvSpPr>
          <p:cNvPr id="46" name="Rounded Rectangle 19"/>
          <p:cNvSpPr/>
          <p:nvPr/>
        </p:nvSpPr>
        <p:spPr bwMode="auto">
          <a:xfrm>
            <a:off x="5580112" y="4005064"/>
            <a:ext cx="1440160" cy="432048"/>
          </a:xfrm>
          <a:prstGeom prst="roundRect">
            <a:avLst>
              <a:gd name="adj" fmla="val 1393"/>
            </a:avLst>
          </a:prstGeom>
          <a:solidFill>
            <a:srgbClr val="00B0F0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solidFill>
                  <a:schemeClr val="bg1"/>
                </a:solidFill>
                <a:latin typeface="Arial" charset="0"/>
              </a:rPr>
              <a:t>UART, USB , CAN... 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5004048" y="3140968"/>
            <a:ext cx="2016224" cy="43204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Protocol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Mapping</a:t>
            </a:r>
            <a:endParaRPr kumimoji="0" lang="de-DE" sz="110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3600" kern="0" dirty="0" smtClean="0">
              <a:solidFill>
                <a:srgbClr val="009C3E"/>
              </a:solidFill>
              <a:latin typeface="Calibri" pitchFamily="34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692696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2000" b="1" dirty="0" smtClean="0">
                <a:latin typeface="Calibri Light" pitchFamily="34" charset="0"/>
              </a:rPr>
              <a:t>Layer view </a:t>
            </a:r>
            <a:r>
              <a:rPr lang="en-US" sz="2000" b="1" dirty="0" smtClean="0">
                <a:latin typeface="Calibri Light" pitchFamily="34" charset="0"/>
              </a:rPr>
              <a:t> for MSU server (tool) and MSU Client (device) </a:t>
            </a:r>
            <a:r>
              <a:rPr lang="en-US" sz="2000" b="1" dirty="0" smtClean="0">
                <a:latin typeface="Calibri Light" pitchFamily="34" charset="0"/>
              </a:rPr>
              <a:t>implementation</a:t>
            </a:r>
            <a:endParaRPr lang="en-US" b="1" kern="0" dirty="0" smtClean="0">
              <a:latin typeface="Calibri Light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187624" y="2780928"/>
            <a:ext cx="1944216" cy="259228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Tool</a:t>
            </a:r>
          </a:p>
        </p:txBody>
      </p:sp>
      <p:sp>
        <p:nvSpPr>
          <p:cNvPr id="75" name="Round Same Side Corner Rectangle 74"/>
          <p:cNvSpPr/>
          <p:nvPr/>
        </p:nvSpPr>
        <p:spPr bwMode="auto">
          <a:xfrm>
            <a:off x="4788024" y="2780928"/>
            <a:ext cx="1800200" cy="2592288"/>
          </a:xfrm>
          <a:prstGeom prst="round2SameRect">
            <a:avLst>
              <a:gd name="adj1" fmla="val 6869"/>
              <a:gd name="adj2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Device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771800" y="5589240"/>
            <a:ext cx="20882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Transport Protocol: </a:t>
            </a:r>
            <a:r>
              <a:rPr lang="en-US" sz="1000" i="1" dirty="0" smtClean="0">
                <a:solidFill>
                  <a:schemeClr val="tx1"/>
                </a:solidFill>
              </a:rPr>
              <a:t>UDP</a:t>
            </a:r>
          </a:p>
        </p:txBody>
      </p:sp>
      <p:cxnSp>
        <p:nvCxnSpPr>
          <p:cNvPr id="77" name="Straight Arrow Connector 46"/>
          <p:cNvCxnSpPr>
            <a:stCxn id="86" idx="2"/>
            <a:endCxn id="80" idx="2"/>
          </p:cNvCxnSpPr>
          <p:nvPr/>
        </p:nvCxnSpPr>
        <p:spPr bwMode="auto">
          <a:xfrm rot="5400000">
            <a:off x="3923928" y="3392996"/>
            <a:ext cx="1588" cy="3528392"/>
          </a:xfrm>
          <a:prstGeom prst="bentConnector3">
            <a:avLst>
              <a:gd name="adj1" fmla="val 38387921"/>
            </a:avLst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78" name="Rectangle 77"/>
          <p:cNvSpPr/>
          <p:nvPr/>
        </p:nvSpPr>
        <p:spPr bwMode="auto">
          <a:xfrm>
            <a:off x="1475656" y="3429000"/>
            <a:ext cx="1368152" cy="432048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API</a:t>
            </a:r>
            <a:endParaRPr lang="en-US" sz="1000" b="1" dirty="0" smtClean="0">
              <a:solidFill>
                <a:schemeClr val="bg1"/>
              </a:solidFill>
              <a:latin typeface="Arial" charset="0"/>
            </a:endParaRPr>
          </a:p>
          <a:p>
            <a:pPr algn="ctr"/>
            <a:r>
              <a:rPr lang="en-US" sz="800" i="1" dirty="0" smtClean="0">
                <a:solidFill>
                  <a:schemeClr val="bg1"/>
                </a:solidFill>
                <a:latin typeface="Calibri Light" pitchFamily="34" charset="0"/>
              </a:rPr>
              <a:t>High level Services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1475656" y="4077072"/>
            <a:ext cx="1368152" cy="432048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Mapping</a:t>
            </a:r>
          </a:p>
          <a:p>
            <a:pPr algn="ctr"/>
            <a:r>
              <a:rPr lang="en-US" sz="800" i="1" dirty="0" smtClean="0">
                <a:solidFill>
                  <a:schemeClr val="bg1"/>
                </a:solidFill>
                <a:latin typeface="Calibri Light" pitchFamily="34" charset="0"/>
              </a:rPr>
              <a:t>To  MSU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1475656" y="4725144"/>
            <a:ext cx="1368152" cy="432048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Protocol Stack</a:t>
            </a:r>
          </a:p>
          <a:p>
            <a:pPr algn="ctr"/>
            <a:r>
              <a:rPr lang="en-US" sz="800" i="1" dirty="0" smtClean="0">
                <a:solidFill>
                  <a:schemeClr val="bg1"/>
                </a:solidFill>
                <a:latin typeface="Calibri Light" pitchFamily="34" charset="0"/>
              </a:rPr>
              <a:t>MSU-UDP/IP</a:t>
            </a:r>
          </a:p>
        </p:txBody>
      </p:sp>
      <p:cxnSp>
        <p:nvCxnSpPr>
          <p:cNvPr id="81" name="Straight Arrow Connector 80"/>
          <p:cNvCxnSpPr/>
          <p:nvPr/>
        </p:nvCxnSpPr>
        <p:spPr bwMode="auto">
          <a:xfrm rot="5400000">
            <a:off x="1727684" y="3969060"/>
            <a:ext cx="216818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5400000">
            <a:off x="1727684" y="4617132"/>
            <a:ext cx="216818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5400000">
            <a:off x="2231740" y="3969060"/>
            <a:ext cx="216818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 rot="5400000">
            <a:off x="2231740" y="4617132"/>
            <a:ext cx="216818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5004048" y="4725144"/>
            <a:ext cx="1368152" cy="43204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Protocol Stack</a:t>
            </a:r>
          </a:p>
          <a:p>
            <a:pPr algn="ctr"/>
            <a:r>
              <a:rPr lang="en-US" sz="800" i="1" dirty="0" smtClean="0">
                <a:solidFill>
                  <a:schemeClr val="bg1"/>
                </a:solidFill>
                <a:latin typeface="Calibri Light" pitchFamily="34" charset="0"/>
              </a:rPr>
              <a:t>MSU -UDP</a:t>
            </a:r>
          </a:p>
        </p:txBody>
      </p:sp>
      <p:cxnSp>
        <p:nvCxnSpPr>
          <p:cNvPr id="94" name="Straight Arrow Connector 93"/>
          <p:cNvCxnSpPr/>
          <p:nvPr/>
        </p:nvCxnSpPr>
        <p:spPr bwMode="auto">
          <a:xfrm rot="10800000">
            <a:off x="3923928" y="5373216"/>
            <a:ext cx="288032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96" name="Rectangle 95"/>
          <p:cNvSpPr/>
          <p:nvPr/>
        </p:nvSpPr>
        <p:spPr bwMode="auto">
          <a:xfrm>
            <a:off x="5004048" y="3429000"/>
            <a:ext cx="1368152" cy="43204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FW Installer</a:t>
            </a:r>
          </a:p>
          <a:p>
            <a:pPr algn="ctr"/>
            <a:r>
              <a:rPr lang="en-US" sz="800" i="1" dirty="0" smtClean="0">
                <a:solidFill>
                  <a:schemeClr val="bg1"/>
                </a:solidFill>
                <a:latin typeface="Calibri Light" pitchFamily="34" charset="0"/>
              </a:rPr>
              <a:t>Platform specific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004048" y="4077072"/>
            <a:ext cx="1368152" cy="43204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Packet Processor </a:t>
            </a:r>
          </a:p>
          <a:p>
            <a:pPr algn="ctr"/>
            <a:r>
              <a:rPr lang="en-US" sz="800" i="1" dirty="0" smtClean="0">
                <a:solidFill>
                  <a:schemeClr val="bg1"/>
                </a:solidFill>
                <a:latin typeface="Calibri Light" pitchFamily="34" charset="0"/>
              </a:rPr>
              <a:t>MSU 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rot="5400000">
            <a:off x="5112060" y="3969060"/>
            <a:ext cx="216818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5400000">
            <a:off x="5832140" y="3969060"/>
            <a:ext cx="216818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5400000">
            <a:off x="5112060" y="4617132"/>
            <a:ext cx="216818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>
            <a:off x="5831346" y="4617132"/>
            <a:ext cx="216818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9" grpId="0" animBg="1"/>
      <p:bldP spid="80" grpId="0" animBg="1"/>
      <p:bldP spid="86" grpId="0" animBg="1"/>
      <p:bldP spid="96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3600" kern="0" dirty="0" smtClean="0">
              <a:solidFill>
                <a:srgbClr val="009C3E"/>
              </a:solidFill>
              <a:latin typeface="Calibri" pitchFamily="34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467544" y="260648"/>
            <a:ext cx="82804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1400" b="1" kern="0" dirty="0" smtClean="0">
              <a:solidFill>
                <a:srgbClr val="00A651"/>
              </a:solidFill>
              <a:latin typeface="+mj-lt"/>
            </a:endParaRPr>
          </a:p>
          <a:p>
            <a:pPr eaLnBrk="0" hangingPunct="0"/>
            <a:r>
              <a:rPr lang="en-US" sz="3200" b="1" dirty="0" smtClean="0">
                <a:solidFill>
                  <a:srgbClr val="00A651"/>
                </a:solidFill>
                <a:latin typeface="Calibri" pitchFamily="34" charset="0"/>
              </a:rPr>
              <a:t>Common/Overlap feature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1560" y="1916832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Scan netwrok – Both case need to scan complet N/W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Device selection – in this case multiple device 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File selection – Both case the single file 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3600" kern="0" dirty="0" smtClean="0">
              <a:solidFill>
                <a:srgbClr val="009C3E"/>
              </a:solidFill>
              <a:latin typeface="Calibri" pitchFamily="34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692696"/>
            <a:ext cx="82804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kern="0" dirty="0" smtClean="0">
                <a:latin typeface="Calibri Light" pitchFamily="34" charset="0"/>
              </a:rPr>
              <a:t>MSU Server Tool</a:t>
            </a:r>
            <a:endParaRPr lang="en-US" sz="1000" b="1" kern="0" dirty="0" smtClean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340768"/>
            <a:ext cx="6564312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3600" kern="0" dirty="0" smtClean="0">
              <a:solidFill>
                <a:srgbClr val="009C3E"/>
              </a:solidFill>
              <a:latin typeface="Calibri" pitchFamily="34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692696"/>
            <a:ext cx="82804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kern="0" dirty="0" smtClean="0">
                <a:latin typeface="Calibri Light" pitchFamily="34" charset="0"/>
              </a:rPr>
              <a:t>MSU Server Tool</a:t>
            </a:r>
            <a:endParaRPr lang="en-US" sz="1000" b="1" kern="0" dirty="0" smtClean="0"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340768"/>
            <a:ext cx="6592887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solidFill>
            <a:srgbClr val="C02555"/>
          </a:solidFill>
          <a:prstDash val="sysDash"/>
          <a:headEnd type="none" w="sm" len="sm"/>
          <a:tailEnd type="none" w="sm" len="sm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145</Words>
  <Application>Microsoft Office PowerPoint</Application>
  <PresentationFormat>On-screen Show (4:3)</PresentationFormat>
  <Paragraphs>67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SE08_EN</vt:lpstr>
      <vt:lpstr>MSU Integration with 1 FW Tool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 Planning</dc:title>
  <dc:creator>mharnisc</dc:creator>
  <cp:lastModifiedBy>Windows User</cp:lastModifiedBy>
  <cp:revision>1530</cp:revision>
  <dcterms:created xsi:type="dcterms:W3CDTF">2012-03-05T12:03:18Z</dcterms:created>
  <dcterms:modified xsi:type="dcterms:W3CDTF">2014-03-13T10:33:29Z</dcterms:modified>
</cp:coreProperties>
</file>