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2" r:id="rId7"/>
    <p:sldId id="289" r:id="rId8"/>
    <p:sldId id="295" r:id="rId9"/>
    <p:sldId id="296" r:id="rId10"/>
    <p:sldId id="297" r:id="rId11"/>
    <p:sldId id="264" r:id="rId12"/>
    <p:sldId id="298" r:id="rId13"/>
    <p:sldId id="299" r:id="rId14"/>
    <p:sldId id="300" r:id="rId15"/>
    <p:sldId id="301" r:id="rId16"/>
    <p:sldId id="278" r:id="rId17"/>
    <p:sldId id="302" r:id="rId18"/>
    <p:sldId id="266" r:id="rId19"/>
    <p:sldId id="276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08/01/2023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08/01/2023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2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97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1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55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5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35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47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5471160" cy="1853722"/>
          </a:xfrm>
        </p:spPr>
        <p:txBody>
          <a:bodyPr rtlCol="0"/>
          <a:lstStyle/>
          <a:p>
            <a:pPr rtl="0"/>
            <a:r>
              <a:rPr lang="es-ES" dirty="0"/>
              <a:t>PRÁCTICA 2 – TIPOLOGÍA Y CICLO DE VIDA DE LOS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41170"/>
            <a:ext cx="4941770" cy="92821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Alicia Amores</a:t>
            </a:r>
          </a:p>
          <a:p>
            <a:pPr rtl="0"/>
            <a:r>
              <a:rPr lang="es-ES" dirty="0"/>
              <a:t>Carlos Núñez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8506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1953418"/>
            <a:ext cx="4729162" cy="732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Comprobación de la homogeneidad de la varianza:</a:t>
            </a:r>
          </a:p>
          <a:p>
            <a:pPr rtl="0"/>
            <a:r>
              <a:rPr lang="es-ES" noProof="1"/>
              <a:t>P-VALUE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97F528E-7DE7-7651-8CCA-C46F65EA89C5}"/>
              </a:ext>
            </a:extLst>
          </p:cNvPr>
          <p:cNvSpPr txBox="1">
            <a:spLocks/>
          </p:cNvSpPr>
          <p:nvPr/>
        </p:nvSpPr>
        <p:spPr>
          <a:xfrm>
            <a:off x="1362075" y="3856036"/>
            <a:ext cx="6696075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P-value &lt; 0.05 </a:t>
            </a:r>
            <a:r>
              <a:rPr lang="es-ES" noProof="1">
                <a:sym typeface="Wingdings" panose="05000000000000000000" pitchFamily="2" charset="2"/>
              </a:rPr>
              <a:t> Rechazo de hipótesis nula de homocedasticidad  variable max_salary presenta varianzas diferentes para los puestos</a:t>
            </a:r>
            <a:endParaRPr lang="es-ES" noProof="1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037499A-2D4C-944B-20DD-12F169EA558B}"/>
              </a:ext>
            </a:extLst>
          </p:cNvPr>
          <p:cNvSpPr txBox="1">
            <a:spLocks/>
          </p:cNvSpPr>
          <p:nvPr/>
        </p:nvSpPr>
        <p:spPr>
          <a:xfrm>
            <a:off x="1390650" y="2696764"/>
            <a:ext cx="1870868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SCIENTIST: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306419E-8DC3-1DA7-8E06-32F3D2988CFD}"/>
              </a:ext>
            </a:extLst>
          </p:cNvPr>
          <p:cNvSpPr txBox="1">
            <a:spLocks/>
          </p:cNvSpPr>
          <p:nvPr/>
        </p:nvSpPr>
        <p:spPr>
          <a:xfrm>
            <a:off x="1390650" y="3046412"/>
            <a:ext cx="1870868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ENGINEER: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6DA5B4B-73FF-7845-01E9-1BBCDFCF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69" y="2746374"/>
            <a:ext cx="8076003" cy="6334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6CE8B1-7A39-EAE5-48E2-5CEDBB75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096" y="1542336"/>
            <a:ext cx="5349704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8506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ANÁLISIS DE LOS DATOS: Contraste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1953418"/>
            <a:ext cx="4729162" cy="732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HIPÓTESIS ALTERNATIVA: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97F528E-7DE7-7651-8CCA-C46F65EA89C5}"/>
              </a:ext>
            </a:extLst>
          </p:cNvPr>
          <p:cNvSpPr txBox="1">
            <a:spLocks/>
          </p:cNvSpPr>
          <p:nvPr/>
        </p:nvSpPr>
        <p:spPr>
          <a:xfrm>
            <a:off x="1362072" y="3925491"/>
            <a:ext cx="6696075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P-value &lt; 0.05 </a:t>
            </a:r>
            <a:r>
              <a:rPr lang="es-ES" noProof="1">
                <a:sym typeface="Wingdings" panose="05000000000000000000" pitchFamily="2" charset="2"/>
              </a:rPr>
              <a:t> Aceptamos la hipótesis alternativa</a:t>
            </a:r>
            <a:endParaRPr lang="es-ES" noProof="1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EE5093B-F5A5-4FD4-09F9-E702B51BC887}"/>
              </a:ext>
            </a:extLst>
          </p:cNvPr>
          <p:cNvSpPr txBox="1">
            <a:spLocks/>
          </p:cNvSpPr>
          <p:nvPr/>
        </p:nvSpPr>
        <p:spPr>
          <a:xfrm>
            <a:off x="1362074" y="2283618"/>
            <a:ext cx="6696075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noProof="1"/>
              <a:t>EL SALARIO MÁXIMO DE LOS DATA SCIENTIST ES SUPERIOR AL DE LOS DATA ENGINEER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B4E35F-A172-3DE5-83B9-FA28B959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5" y="3016250"/>
            <a:ext cx="5581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1BE1-F62D-38D6-47D1-4494EF4B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962512"/>
            <a:ext cx="5111750" cy="1204912"/>
          </a:xfrm>
        </p:spPr>
        <p:txBody>
          <a:bodyPr/>
          <a:lstStyle/>
          <a:p>
            <a:r>
              <a:rPr lang="es-ES" dirty="0"/>
              <a:t>ANÁLISIS DE LOS DATOS: Correlaciones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CF8D7-5CF2-C1AD-1ED2-3428F440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157CF-D01E-AD7B-C31E-4584403E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1B0D6-1E97-19BB-76A6-87BBED0C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47E98C-636B-7EC4-3A55-0C72467A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302474"/>
            <a:ext cx="4546020" cy="20504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3DC093-570C-B061-F725-274E538F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07" y="4245509"/>
            <a:ext cx="4521663" cy="21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191" y="594821"/>
            <a:ext cx="5431971" cy="846301"/>
          </a:xfrm>
        </p:spPr>
        <p:txBody>
          <a:bodyPr rtlCol="0"/>
          <a:lstStyle/>
          <a:p>
            <a:pPr rtl="0"/>
            <a:r>
              <a:rPr lang="es-ES" dirty="0"/>
              <a:t>MODELO DE REGRESIÓN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191" y="1162147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Predicción del salario máximo en función de las condiciones del puesto de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8C3DA46-602A-DEA1-9ED1-A2F41801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0" y="2278047"/>
            <a:ext cx="5010071" cy="422289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F2702FB-19C2-1DC5-99B9-5650B177D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191" y="2278047"/>
            <a:ext cx="5113657" cy="4222891"/>
          </a:xfrm>
          <a:prstGeom prst="rect">
            <a:avLst/>
          </a:prstGeom>
        </p:spPr>
      </p:pic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0A04E45-D70F-4F3D-20C3-9FB2272F1078}"/>
              </a:ext>
            </a:extLst>
          </p:cNvPr>
          <p:cNvSpPr txBox="1">
            <a:spLocks/>
          </p:cNvSpPr>
          <p:nvPr/>
        </p:nvSpPr>
        <p:spPr>
          <a:xfrm>
            <a:off x="5919191" y="1913540"/>
            <a:ext cx="1826162" cy="41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SCIENTIST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70024BA1-EBB8-D157-43B5-1865935CA1EE}"/>
              </a:ext>
            </a:extLst>
          </p:cNvPr>
          <p:cNvSpPr txBox="1">
            <a:spLocks/>
          </p:cNvSpPr>
          <p:nvPr/>
        </p:nvSpPr>
        <p:spPr>
          <a:xfrm>
            <a:off x="614850" y="1913540"/>
            <a:ext cx="1826162" cy="41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191" y="594821"/>
            <a:ext cx="5431971" cy="846301"/>
          </a:xfrm>
        </p:spPr>
        <p:txBody>
          <a:bodyPr rtlCol="0"/>
          <a:lstStyle/>
          <a:p>
            <a:pPr rtl="0"/>
            <a:r>
              <a:rPr lang="es-ES" dirty="0"/>
              <a:t>MODELO DE REGRESIÓN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191" y="1162147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Predicción del salario máximo en función de las condiciones del puesto de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7D7916-832A-8BFC-43C7-A3E945FC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0" y="1720097"/>
            <a:ext cx="5753599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RESOLUCIÓN DEL PROBLEMA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s-ES" dirty="0"/>
              <a:t>DATA SCIENTISTS vs  DATA ENGINEER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Limpieza´+ selección + filtrado de características </a:t>
            </a:r>
            <a:r>
              <a:rPr lang="es-ES" noProof="1">
                <a:sym typeface="Wingdings" panose="05000000000000000000" pitchFamily="2" charset="2"/>
              </a:rPr>
              <a:t> Analizar qué puesto tiene mayor salario</a:t>
            </a:r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s-ES" dirty="0"/>
              <a:t>CONTRASTE DE HIPÓTESIS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es-ES" dirty="0"/>
              <a:t>Obtenemos que el rol de Data </a:t>
            </a:r>
            <a:r>
              <a:rPr lang="es-ES" dirty="0" err="1"/>
              <a:t>Scientist</a:t>
            </a:r>
            <a:r>
              <a:rPr lang="es-ES" dirty="0"/>
              <a:t> está mejor remunerado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MODELO DE REGRESIÓN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es-ES" noProof="1"/>
              <a:t>Predice el salario máximo en función de las características del puesto de trabajo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585" y="3100701"/>
            <a:ext cx="4179570" cy="656597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640715"/>
            <a:ext cx="4975861" cy="799148"/>
          </a:xfrm>
        </p:spPr>
        <p:txBody>
          <a:bodyPr rtlCol="0"/>
          <a:lstStyle/>
          <a:p>
            <a:pPr rtl="0"/>
            <a:r>
              <a:rPr lang="es-ES" dirty="0"/>
              <a:t>DESCRIPCIÓN DEL DATASET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783080"/>
            <a:ext cx="7040880" cy="457326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INFORMACIÓN: 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Puestos de trabajo relacionados con la ciencia de datos y sus salarios máximos</a:t>
            </a:r>
          </a:p>
          <a:p>
            <a:pPr rtl="0"/>
            <a:r>
              <a:rPr lang="es-ES" dirty="0"/>
              <a:t>QUÉ PREGUNTA SE QUIERE RESPONDER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Ver qué puesto de trabajo obtiene mejores salarios 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Predecir los salarios máximos para cada tipo de puesto según sus características.</a:t>
            </a:r>
          </a:p>
          <a:p>
            <a:pPr rtl="0"/>
            <a:r>
              <a:rPr lang="es-ES" dirty="0"/>
              <a:t>ALGUNAS CARACTERÍSTICAS DE LOS PUESTOS DE TRABAJO: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La compañía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El tamaño de la compañía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La localización del puesto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Los conocimientos del candidato</a:t>
            </a:r>
          </a:p>
          <a:p>
            <a:pPr marL="285750" indent="-285750" rtl="0">
              <a:buFontTx/>
              <a:buChar char="-"/>
            </a:pPr>
            <a:r>
              <a:rPr lang="es-ES" dirty="0"/>
              <a:t>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8" name="Gráfico 7" descr="Información con relleno sólido">
            <a:extLst>
              <a:ext uri="{FF2B5EF4-FFF2-40B4-BE49-F238E27FC236}">
                <a16:creationId xmlns:a16="http://schemas.microsoft.com/office/drawing/2014/main" id="{57654C2C-0272-2903-D284-F48521FFE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025" y="1783079"/>
            <a:ext cx="343216" cy="343216"/>
          </a:xfrm>
          <a:prstGeom prst="rect">
            <a:avLst/>
          </a:prstGeom>
        </p:spPr>
      </p:pic>
      <p:pic>
        <p:nvPicPr>
          <p:cNvPr id="10" name="Gráfico 9" descr="Ayuda con relleno sólido">
            <a:extLst>
              <a:ext uri="{FF2B5EF4-FFF2-40B4-BE49-F238E27FC236}">
                <a16:creationId xmlns:a16="http://schemas.microsoft.com/office/drawing/2014/main" id="{2CC22B23-3FFD-58BF-F548-217CF9CAB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25" y="2576014"/>
            <a:ext cx="343216" cy="343216"/>
          </a:xfrm>
          <a:prstGeom prst="rect">
            <a:avLst/>
          </a:prstGeom>
        </p:spPr>
      </p:pic>
      <p:pic>
        <p:nvPicPr>
          <p:cNvPr id="14" name="Gráfico 13" descr="Ciudad con relleno sólido">
            <a:extLst>
              <a:ext uri="{FF2B5EF4-FFF2-40B4-BE49-F238E27FC236}">
                <a16:creationId xmlns:a16="http://schemas.microsoft.com/office/drawing/2014/main" id="{65034643-2184-5C78-38CE-E01EEC055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7929" y="4022677"/>
            <a:ext cx="426493" cy="426493"/>
          </a:xfrm>
          <a:prstGeom prst="rect">
            <a:avLst/>
          </a:prstGeom>
        </p:spPr>
      </p:pic>
      <p:pic>
        <p:nvPicPr>
          <p:cNvPr id="16" name="Gráfico 15" descr="Usuarios con relleno sólido">
            <a:extLst>
              <a:ext uri="{FF2B5EF4-FFF2-40B4-BE49-F238E27FC236}">
                <a16:creationId xmlns:a16="http://schemas.microsoft.com/office/drawing/2014/main" id="{DC645EE6-1A7D-FE36-E6D3-FFE32300A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2302" y="4449170"/>
            <a:ext cx="426493" cy="426493"/>
          </a:xfrm>
          <a:prstGeom prst="rect">
            <a:avLst/>
          </a:prstGeom>
        </p:spPr>
      </p:pic>
      <p:pic>
        <p:nvPicPr>
          <p:cNvPr id="18" name="Gráfico 17" descr="Marcador con relleno sólido">
            <a:extLst>
              <a:ext uri="{FF2B5EF4-FFF2-40B4-BE49-F238E27FC236}">
                <a16:creationId xmlns:a16="http://schemas.microsoft.com/office/drawing/2014/main" id="{2C6FEECE-FAF5-9F4F-DFEE-57CAFC66B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99055" y="4792387"/>
            <a:ext cx="426493" cy="426493"/>
          </a:xfrm>
          <a:prstGeom prst="rect">
            <a:avLst/>
          </a:prstGeom>
        </p:spPr>
      </p:pic>
      <p:pic>
        <p:nvPicPr>
          <p:cNvPr id="20" name="Gráfico 19" descr="Pensamiento científico con relleno sólido">
            <a:extLst>
              <a:ext uri="{FF2B5EF4-FFF2-40B4-BE49-F238E27FC236}">
                <a16:creationId xmlns:a16="http://schemas.microsoft.com/office/drawing/2014/main" id="{83157B1F-B136-795B-2D5C-2E216986BE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5517" y="5189512"/>
            <a:ext cx="426493" cy="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4" y="407670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OBTENCIÓN DE LOS DATOS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34659" y="2306574"/>
            <a:ext cx="7522675" cy="1422032"/>
          </a:xfrm>
        </p:spPr>
        <p:txBody>
          <a:bodyPr rtlCol="0">
            <a:normAutofit/>
          </a:bodyPr>
          <a:lstStyle/>
          <a:p>
            <a:r>
              <a:rPr lang="en-US" sz="1600" dirty="0"/>
              <a:t>SALARY PREDICTION REMAKE AND EDA</a:t>
            </a:r>
            <a:endParaRPr lang="es-ES" sz="1600" dirty="0"/>
          </a:p>
          <a:p>
            <a:pPr rtl="0"/>
            <a:r>
              <a:rPr lang="es-ES" dirty="0"/>
              <a:t>https://www.kaggle.com/code/benitodelatorre/salary-prediction-remake-and-eda/data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A5DDAEC-E6DF-34C7-0B4D-C495B6E9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38" y="1437149"/>
            <a:ext cx="1681319" cy="79022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A5C5F5-A04A-863B-8B81-1F08219AE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3"/>
          <a:stretch/>
        </p:blipFill>
        <p:spPr>
          <a:xfrm>
            <a:off x="271458" y="3094346"/>
            <a:ext cx="11649075" cy="36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5030787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LIMPIEZA Y 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DATOS FALTANTES: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No tiene: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721F45D-8102-BBF8-8565-5698DBE1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47" y="2418010"/>
            <a:ext cx="5353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5030787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LIMPIEZA Y 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VARIABLES CATEGÓRICAS: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01DE6C6-88F3-059C-F6A7-0CDEC877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56" y="2044842"/>
            <a:ext cx="5219700" cy="4162425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6C1B63E-1A3D-4422-B618-7AFFDDD6F713}"/>
              </a:ext>
            </a:extLst>
          </p:cNvPr>
          <p:cNvCxnSpPr>
            <a:cxnSpLocks/>
          </p:cNvCxnSpPr>
          <p:nvPr/>
        </p:nvCxnSpPr>
        <p:spPr>
          <a:xfrm>
            <a:off x="5036023" y="6083382"/>
            <a:ext cx="67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A36B29F-2666-3A48-DEC1-339C8B1635E8}"/>
              </a:ext>
            </a:extLst>
          </p:cNvPr>
          <p:cNvCxnSpPr>
            <a:cxnSpLocks/>
          </p:cNvCxnSpPr>
          <p:nvPr/>
        </p:nvCxnSpPr>
        <p:spPr>
          <a:xfrm>
            <a:off x="5036023" y="5030787"/>
            <a:ext cx="67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8A6F4A1-6208-CA97-6019-B182B7775072}"/>
              </a:ext>
            </a:extLst>
          </p:cNvPr>
          <p:cNvCxnSpPr>
            <a:cxnSpLocks/>
          </p:cNvCxnSpPr>
          <p:nvPr/>
        </p:nvCxnSpPr>
        <p:spPr>
          <a:xfrm>
            <a:off x="4991325" y="2933024"/>
            <a:ext cx="67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72F25E7-FAF8-F479-EF82-0E9E2F2D4993}"/>
              </a:ext>
            </a:extLst>
          </p:cNvPr>
          <p:cNvCxnSpPr>
            <a:cxnSpLocks/>
          </p:cNvCxnSpPr>
          <p:nvPr/>
        </p:nvCxnSpPr>
        <p:spPr>
          <a:xfrm>
            <a:off x="4991325" y="2687364"/>
            <a:ext cx="67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EBEDBE-285C-8331-CDE3-D985FCFEAB46}"/>
              </a:ext>
            </a:extLst>
          </p:cNvPr>
          <p:cNvSpPr txBox="1"/>
          <p:nvPr/>
        </p:nvSpPr>
        <p:spPr>
          <a:xfrm>
            <a:off x="3893714" y="2546951"/>
            <a:ext cx="13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Eliminamos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C56334-5457-B51D-4B4E-83ADC4994CC0}"/>
              </a:ext>
            </a:extLst>
          </p:cNvPr>
          <p:cNvSpPr txBox="1"/>
          <p:nvPr/>
        </p:nvSpPr>
        <p:spPr>
          <a:xfrm>
            <a:off x="3893714" y="2739988"/>
            <a:ext cx="13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Eliminamos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ADC426-452F-7CC3-5A12-743A01761E55}"/>
              </a:ext>
            </a:extLst>
          </p:cNvPr>
          <p:cNvSpPr txBox="1"/>
          <p:nvPr/>
        </p:nvSpPr>
        <p:spPr>
          <a:xfrm>
            <a:off x="3893714" y="4863424"/>
            <a:ext cx="13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Eliminamos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CA1DA9-1472-3E63-848A-DC7ED3D63E15}"/>
              </a:ext>
            </a:extLst>
          </p:cNvPr>
          <p:cNvSpPr txBox="1"/>
          <p:nvPr/>
        </p:nvSpPr>
        <p:spPr>
          <a:xfrm>
            <a:off x="3893714" y="5905426"/>
            <a:ext cx="13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Eliminamos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1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5030787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LIMPIEZA Y 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VARIABLES NUMÉRICAS: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EA34E2-A734-94C5-B704-014FAF87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355" y="1999982"/>
            <a:ext cx="6019800" cy="4105275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67407E31-4044-835F-F631-98DAFC1CA092}"/>
              </a:ext>
            </a:extLst>
          </p:cNvPr>
          <p:cNvGrpSpPr/>
          <p:nvPr/>
        </p:nvGrpSpPr>
        <p:grpSpPr>
          <a:xfrm>
            <a:off x="3872110" y="4566388"/>
            <a:ext cx="1767943" cy="307777"/>
            <a:chOff x="3893714" y="2739988"/>
            <a:chExt cx="1767943" cy="307777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C1CA7066-398E-56EE-0BDF-90512B5DE68A}"/>
                </a:ext>
              </a:extLst>
            </p:cNvPr>
            <p:cNvCxnSpPr>
              <a:cxnSpLocks/>
            </p:cNvCxnSpPr>
            <p:nvPr/>
          </p:nvCxnSpPr>
          <p:spPr>
            <a:xfrm>
              <a:off x="4991325" y="2933024"/>
              <a:ext cx="6703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5F7F702-7135-F578-E09A-23FBEDD71D48}"/>
                </a:ext>
              </a:extLst>
            </p:cNvPr>
            <p:cNvSpPr txBox="1"/>
            <p:nvPr/>
          </p:nvSpPr>
          <p:spPr>
            <a:xfrm>
              <a:off x="3893714" y="2739988"/>
              <a:ext cx="1364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Eliminamos</a:t>
              </a:r>
              <a:endParaRPr lang="es-E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554378-81A4-055E-4B63-60E42AFA4ECD}"/>
              </a:ext>
            </a:extLst>
          </p:cNvPr>
          <p:cNvSpPr txBox="1"/>
          <p:nvPr/>
        </p:nvSpPr>
        <p:spPr>
          <a:xfrm>
            <a:off x="3872110" y="2977717"/>
            <a:ext cx="13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Eliminamos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6852C658-40EC-686F-8EDD-2C8509E1E8B5}"/>
              </a:ext>
            </a:extLst>
          </p:cNvPr>
          <p:cNvSpPr/>
          <p:nvPr/>
        </p:nvSpPr>
        <p:spPr>
          <a:xfrm>
            <a:off x="5578068" y="2738004"/>
            <a:ext cx="211083" cy="713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BD50BF0-A8BF-1CDF-5D91-C598B21F784F}"/>
              </a:ext>
            </a:extLst>
          </p:cNvPr>
          <p:cNvGrpSpPr/>
          <p:nvPr/>
        </p:nvGrpSpPr>
        <p:grpSpPr>
          <a:xfrm>
            <a:off x="3872110" y="3643596"/>
            <a:ext cx="1767943" cy="307777"/>
            <a:chOff x="3893714" y="2739988"/>
            <a:chExt cx="1767943" cy="307777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662379F1-FFB6-11D4-44CB-82F173A23929}"/>
                </a:ext>
              </a:extLst>
            </p:cNvPr>
            <p:cNvCxnSpPr>
              <a:cxnSpLocks/>
            </p:cNvCxnSpPr>
            <p:nvPr/>
          </p:nvCxnSpPr>
          <p:spPr>
            <a:xfrm>
              <a:off x="4991325" y="2933024"/>
              <a:ext cx="6703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7CE064-C87D-E501-445A-972D61AC0A30}"/>
                </a:ext>
              </a:extLst>
            </p:cNvPr>
            <p:cNvSpPr txBox="1"/>
            <p:nvPr/>
          </p:nvSpPr>
          <p:spPr>
            <a:xfrm>
              <a:off x="3893714" y="2739988"/>
              <a:ext cx="1364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FF0000"/>
                  </a:solidFill>
                </a:rPr>
                <a:t>Eliminamos</a:t>
              </a:r>
              <a:endParaRPr lang="es-E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17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5030787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LIMPIEZA Y 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MATRIZ DE CORRELACIÓN: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EB6FAF-D752-9774-19A6-C850CEF3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30" y="2150394"/>
            <a:ext cx="7724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48506"/>
            <a:ext cx="6830203" cy="120491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ANÁLISIS DE LOS DATOS: Selección de los grupos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1953418"/>
            <a:ext cx="4729162" cy="732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Sueldos máximos para los dos puestos de trabajo (job_title) más ofertados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97F528E-7DE7-7651-8CCA-C46F65EA89C5}"/>
              </a:ext>
            </a:extLst>
          </p:cNvPr>
          <p:cNvSpPr txBox="1">
            <a:spLocks/>
          </p:cNvSpPr>
          <p:nvPr/>
        </p:nvSpPr>
        <p:spPr>
          <a:xfrm>
            <a:off x="1362075" y="2792014"/>
            <a:ext cx="4729162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PUESTOS MÁS OFERTADOS: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B66288-9A6E-B314-FF74-9030BB09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06" y="3834604"/>
            <a:ext cx="2247900" cy="152400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037499A-2D4C-944B-20DD-12F169EA558B}"/>
              </a:ext>
            </a:extLst>
          </p:cNvPr>
          <p:cNvSpPr txBox="1">
            <a:spLocks/>
          </p:cNvSpPr>
          <p:nvPr/>
        </p:nvSpPr>
        <p:spPr>
          <a:xfrm>
            <a:off x="4602957" y="2658664"/>
            <a:ext cx="4729162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SALARIOS MÁXIMOS </a:t>
            </a:r>
          </a:p>
          <a:p>
            <a:r>
              <a:rPr lang="es-ES" noProof="1"/>
              <a:t>DE DICHOS PUESTOS: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28E93BD-FBAD-EFEE-3366-931B3DF41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37" y="3367879"/>
            <a:ext cx="3124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8506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1953418"/>
            <a:ext cx="4729162" cy="7326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1"/>
              <a:t>Comprobación de la normalidad:</a:t>
            </a:r>
          </a:p>
          <a:p>
            <a:pPr rtl="0"/>
            <a:r>
              <a:rPr lang="es-ES" noProof="1"/>
              <a:t>PRUEBA SHAPIRO-WILK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97F528E-7DE7-7651-8CCA-C46F65EA89C5}"/>
              </a:ext>
            </a:extLst>
          </p:cNvPr>
          <p:cNvSpPr txBox="1">
            <a:spLocks/>
          </p:cNvSpPr>
          <p:nvPr/>
        </p:nvSpPr>
        <p:spPr>
          <a:xfrm>
            <a:off x="1553369" y="5505450"/>
            <a:ext cx="4729162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Conjunto de datos +30 registros </a:t>
            </a:r>
            <a:r>
              <a:rPr lang="es-ES" noProof="1">
                <a:sym typeface="Wingdings" panose="05000000000000000000" pitchFamily="2" charset="2"/>
              </a:rPr>
              <a:t>+ Teorema central del límite  Los datos siguen una distribución normal. </a:t>
            </a:r>
            <a:endParaRPr lang="es-ES" noProof="1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037499A-2D4C-944B-20DD-12F169EA558B}"/>
              </a:ext>
            </a:extLst>
          </p:cNvPr>
          <p:cNvSpPr txBox="1">
            <a:spLocks/>
          </p:cNvSpPr>
          <p:nvPr/>
        </p:nvSpPr>
        <p:spPr>
          <a:xfrm>
            <a:off x="1390650" y="2696764"/>
            <a:ext cx="1870868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SCIENTIST: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306419E-8DC3-1DA7-8E06-32F3D2988CFD}"/>
              </a:ext>
            </a:extLst>
          </p:cNvPr>
          <p:cNvSpPr txBox="1">
            <a:spLocks/>
          </p:cNvSpPr>
          <p:nvPr/>
        </p:nvSpPr>
        <p:spPr>
          <a:xfrm>
            <a:off x="4602957" y="2743200"/>
            <a:ext cx="1870868" cy="73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DATA ENGINEER: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291786-4A41-C095-8DC0-18848D26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3109913"/>
            <a:ext cx="3267075" cy="21240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D2AE68-4CF2-9621-2A33-473D4C4B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2" y="3109516"/>
            <a:ext cx="3152775" cy="2181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71634C-3D2E-70F2-19CB-3F8A3A6C5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992" y="1084066"/>
            <a:ext cx="539542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39965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1294</TotalTime>
  <Words>428</Words>
  <Application>Microsoft Office PowerPoint</Application>
  <PresentationFormat>Panorámica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Una sola línea</vt:lpstr>
      <vt:lpstr>PRÁCTICA 2 – TIPOLOGÍA Y CICLO DE VIDA DE LOS DATOS</vt:lpstr>
      <vt:lpstr>DESCRIPCIÓN DEL DATASET</vt:lpstr>
      <vt:lpstr>OBTENCIÓN DE LOS DATOS</vt:lpstr>
      <vt:lpstr>LIMPIEZA Y EXPLORACIÓN DE LOS DATOS</vt:lpstr>
      <vt:lpstr>LIMPIEZA Y EXPLORACIÓN DE LOS DATOS</vt:lpstr>
      <vt:lpstr>LIMPIEZA Y EXPLORACIÓN DE LOS DATOS</vt:lpstr>
      <vt:lpstr>LIMPIEZA Y EXPLORACIÓN DE LOS DATOS</vt:lpstr>
      <vt:lpstr>ANÁLISIS DE LOS DATOS: Selección de los grupos de datos</vt:lpstr>
      <vt:lpstr>ANÁLISIS DE LOS DATOS</vt:lpstr>
      <vt:lpstr>ANÁLISIS DE LOS DATOS</vt:lpstr>
      <vt:lpstr>ANÁLISIS DE LOS DATOS: Contraste de hipótesis</vt:lpstr>
      <vt:lpstr>ANÁLISIS DE LOS DATOS: Correlaciones</vt:lpstr>
      <vt:lpstr>MODELO DE REGRESIÓN</vt:lpstr>
      <vt:lpstr>MODELO DE REGRESIÓN</vt:lpstr>
      <vt:lpstr>RESOLUCIÓN DEL PROBLEMA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2 – TIPOLOGÍA Y CICLO DE VIDA DE LOS DATOS</dc:title>
  <dc:creator>ALICIA AMORES SANCHEZ</dc:creator>
  <cp:lastModifiedBy>Carlos Núñez Arilla</cp:lastModifiedBy>
  <cp:revision>6</cp:revision>
  <dcterms:created xsi:type="dcterms:W3CDTF">2023-01-06T21:41:25Z</dcterms:created>
  <dcterms:modified xsi:type="dcterms:W3CDTF">2023-01-08T15:27:24Z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