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261" r:id="rId3"/>
    <p:sldId id="336" r:id="rId4"/>
    <p:sldId id="335" r:id="rId5"/>
    <p:sldId id="275" r:id="rId6"/>
    <p:sldId id="258" r:id="rId7"/>
    <p:sldId id="283" r:id="rId8"/>
    <p:sldId id="344" r:id="rId9"/>
    <p:sldId id="297" r:id="rId10"/>
    <p:sldId id="324" r:id="rId11"/>
    <p:sldId id="338" r:id="rId12"/>
    <p:sldId id="303" r:id="rId13"/>
    <p:sldId id="325" r:id="rId14"/>
    <p:sldId id="339" r:id="rId15"/>
    <p:sldId id="281" r:id="rId16"/>
    <p:sldId id="337" r:id="rId17"/>
    <p:sldId id="302" r:id="rId18"/>
    <p:sldId id="301" r:id="rId19"/>
    <p:sldId id="326" r:id="rId20"/>
    <p:sldId id="327" r:id="rId21"/>
    <p:sldId id="312" r:id="rId22"/>
    <p:sldId id="340" r:id="rId23"/>
    <p:sldId id="284" r:id="rId24"/>
    <p:sldId id="346" r:id="rId25"/>
    <p:sldId id="347" r:id="rId26"/>
    <p:sldId id="348" r:id="rId27"/>
    <p:sldId id="349" r:id="rId28"/>
    <p:sldId id="350" r:id="rId29"/>
    <p:sldId id="351" r:id="rId30"/>
    <p:sldId id="341" r:id="rId31"/>
    <p:sldId id="300" r:id="rId32"/>
    <p:sldId id="343" r:id="rId33"/>
    <p:sldId id="299" r:id="rId34"/>
    <p:sldId id="354" r:id="rId35"/>
    <p:sldId id="355" r:id="rId36"/>
    <p:sldId id="356" r:id="rId37"/>
    <p:sldId id="378" r:id="rId38"/>
    <p:sldId id="293" r:id="rId39"/>
    <p:sldId id="305" r:id="rId40"/>
    <p:sldId id="311" r:id="rId41"/>
    <p:sldId id="384" r:id="rId42"/>
    <p:sldId id="385" r:id="rId43"/>
    <p:sldId id="310" r:id="rId44"/>
    <p:sldId id="309" r:id="rId45"/>
    <p:sldId id="386" r:id="rId46"/>
    <p:sldId id="308" r:id="rId47"/>
    <p:sldId id="370" r:id="rId48"/>
    <p:sldId id="369" r:id="rId49"/>
    <p:sldId id="372" r:id="rId50"/>
    <p:sldId id="376" r:id="rId51"/>
    <p:sldId id="373" r:id="rId52"/>
    <p:sldId id="379" r:id="rId53"/>
    <p:sldId id="368" r:id="rId54"/>
    <p:sldId id="377" r:id="rId55"/>
    <p:sldId id="365" r:id="rId56"/>
    <p:sldId id="380" r:id="rId57"/>
    <p:sldId id="381" r:id="rId58"/>
    <p:sldId id="360" r:id="rId59"/>
    <p:sldId id="38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010"/>
    <a:srgbClr val="FEDFDE"/>
    <a:srgbClr val="FB9D9B"/>
    <a:srgbClr val="686154"/>
    <a:srgbClr val="B386E5"/>
    <a:srgbClr val="4D1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68545" autoAdjust="0"/>
  </p:normalViewPr>
  <p:slideViewPr>
    <p:cSldViewPr snapToGrid="0">
      <p:cViewPr varScale="1">
        <p:scale>
          <a:sx n="78" d="100"/>
          <a:sy n="78" d="100"/>
        </p:scale>
        <p:origin x="23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A148-F198-494E-905C-B9BC4D9C463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AE018-5B28-4689-A7F3-04D0F2ED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농산물 물가 예측을 프로젝트 주제로 정하여 분석을 진행한 산업데이터 사이언스학과 김예은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5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양파의 생산량이 가장 많은 지역은 전라남도이기때문에 전라남도 진도 지역의 날씨 데이터를 사용하였습니다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일사량의 </a:t>
            </a:r>
            <a:r>
              <a:rPr lang="ko-KR" altLang="en-US" dirty="0" err="1"/>
              <a:t>결측값</a:t>
            </a:r>
            <a:r>
              <a:rPr lang="ko-KR" altLang="en-US" dirty="0"/>
              <a:t> 데이터는 목포지역의 데이터로 대체하여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2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농산물가격의 분포에 대해서 시각화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4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</a:t>
            </a:r>
            <a:r>
              <a:rPr lang="en-US" altLang="ko-KR" dirty="0"/>
              <a:t> 10</a:t>
            </a:r>
            <a:r>
              <a:rPr lang="ko-KR" altLang="en-US" dirty="0"/>
              <a:t>개의 평균 유통가격은 </a:t>
            </a:r>
            <a:r>
              <a:rPr lang="en-US" altLang="ko-KR" dirty="0"/>
              <a:t>15000</a:t>
            </a:r>
            <a:r>
              <a:rPr lang="ko-KR" altLang="en-US" dirty="0"/>
              <a:t>원부터 </a:t>
            </a:r>
            <a:r>
              <a:rPr lang="en-US" altLang="ko-KR" dirty="0"/>
              <a:t>35000</a:t>
            </a:r>
            <a:r>
              <a:rPr lang="ko-KR" altLang="en-US" dirty="0"/>
              <a:t>원 후반대의 분포를 보이며 사과는 보통</a:t>
            </a:r>
          </a:p>
          <a:p>
            <a:r>
              <a:rPr lang="en-US" altLang="ko-KR" dirty="0"/>
              <a:t>20000</a:t>
            </a:r>
            <a:r>
              <a:rPr lang="ko-KR" altLang="en-US" dirty="0"/>
              <a:t>원대에 판매되는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9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</a:t>
            </a:r>
            <a:r>
              <a:rPr lang="en-US" altLang="ko-KR" dirty="0"/>
              <a:t>(1kg)</a:t>
            </a:r>
            <a:r>
              <a:rPr lang="ko-KR" altLang="en-US" dirty="0"/>
              <a:t>의 평균 유통가격은 </a:t>
            </a:r>
            <a:r>
              <a:rPr lang="en-US" altLang="ko-KR" dirty="0"/>
              <a:t>1000</a:t>
            </a:r>
            <a:r>
              <a:rPr lang="ko-KR" altLang="en-US" dirty="0"/>
              <a:t>원 증반부터 </a:t>
            </a:r>
            <a:r>
              <a:rPr lang="en-US" altLang="ko-KR" dirty="0"/>
              <a:t>4000</a:t>
            </a:r>
            <a:r>
              <a:rPr lang="ko-KR" altLang="en-US" dirty="0"/>
              <a:t>원대까지의 분포를 보이며</a:t>
            </a:r>
            <a:endParaRPr lang="en-US" altLang="ko-KR" dirty="0"/>
          </a:p>
          <a:p>
            <a:r>
              <a:rPr lang="ko-KR" altLang="en-US" dirty="0"/>
              <a:t>보통 양파는 </a:t>
            </a:r>
            <a:r>
              <a:rPr lang="en-US" altLang="ko-KR" dirty="0"/>
              <a:t>1000</a:t>
            </a:r>
            <a:r>
              <a:rPr lang="ko-KR" altLang="en-US" dirty="0"/>
              <a:t>원대의 가격으로 판매되는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여러가지 데이터의 변수들의 상관관계에 대해서 진행하였습니다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농산물은 통제 불가능한 기상 여건에 따라 생산량의 편차가 큰 수준이기 때문에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날씨와 생산량의 상관관계를 통해 농산물에 중요한 날씨 변수가 무엇인지 확인할 수 있습니다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생산량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공급량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수출수입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 소비자 물가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유통비용 데이터들과 가격의 상관관계를 통해 농산물 가격에 영향을 미치는 변수를 선택할 수 있습니다</a:t>
            </a:r>
            <a:r>
              <a:rPr lang="en-US" altLang="ko-KR" b="0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53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생산량과 날씨의 상관관계 분석을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농사로의 농작업 일정 표를 이용하여 사과 생산량과 날씨와의 상관관계를 분석하여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사과의 생산에 중요한 날씨 변수가 무엇인지 알아보았습니다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사과 생산에 예상되는 기상재해로는 저온</a:t>
            </a:r>
            <a:r>
              <a:rPr lang="en-US" altLang="ko-KR" dirty="0"/>
              <a:t>, </a:t>
            </a:r>
            <a:r>
              <a:rPr lang="ko-KR" altLang="en-US" dirty="0"/>
              <a:t>강우</a:t>
            </a:r>
            <a:r>
              <a:rPr lang="en-US" altLang="ko-KR" dirty="0"/>
              <a:t>, </a:t>
            </a:r>
            <a:r>
              <a:rPr lang="ko-KR" altLang="en-US" dirty="0"/>
              <a:t>가뭄</a:t>
            </a:r>
            <a:r>
              <a:rPr lang="en-US" altLang="ko-KR" dirty="0"/>
              <a:t>, </a:t>
            </a:r>
            <a:r>
              <a:rPr lang="ko-KR" altLang="en-US" dirty="0"/>
              <a:t>장마</a:t>
            </a:r>
            <a:r>
              <a:rPr lang="en-US" altLang="ko-KR" dirty="0"/>
              <a:t>, </a:t>
            </a:r>
            <a:r>
              <a:rPr lang="ko-KR" altLang="en-US" dirty="0"/>
              <a:t>태풍</a:t>
            </a:r>
            <a:r>
              <a:rPr lang="en-US" altLang="ko-KR" dirty="0"/>
              <a:t>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4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날씨와 사과 생산량의 상관관계 결과를 바탕으로 </a:t>
            </a:r>
            <a:r>
              <a:rPr lang="en-US" altLang="ko-KR" dirty="0"/>
              <a:t>5, 6, 7</a:t>
            </a:r>
            <a:r>
              <a:rPr lang="ko-KR" altLang="en-US" dirty="0"/>
              <a:t>월 가뭄시기에 합계일조시간과의 상관관계를 확인할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89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 생산에 예상되는 기상재해로는 가뭄</a:t>
            </a:r>
            <a:r>
              <a:rPr lang="en-US" altLang="ko-KR" dirty="0"/>
              <a:t>, </a:t>
            </a:r>
            <a:r>
              <a:rPr lang="ko-KR" altLang="en-US" dirty="0"/>
              <a:t>장마</a:t>
            </a:r>
            <a:r>
              <a:rPr lang="en-US" altLang="ko-KR" dirty="0"/>
              <a:t>, </a:t>
            </a:r>
            <a:r>
              <a:rPr lang="ko-KR" altLang="en-US" dirty="0"/>
              <a:t>저온</a:t>
            </a:r>
            <a:r>
              <a:rPr lang="en-US" altLang="ko-KR" dirty="0"/>
              <a:t>, </a:t>
            </a:r>
            <a:r>
              <a:rPr lang="ko-KR" altLang="en-US" dirty="0"/>
              <a:t>혹한이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2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본격적으로 데이터 분석을 하기에 앞서 프로젝트에 대해 소개 후 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탐색적 자료 분석을 통하여 자료에 대한 충분한 이해를 하고 분석 방법에 대해서 발표하겠습니다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45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 분석결과 상관계수가 </a:t>
            </a:r>
            <a:r>
              <a:rPr lang="en-US" altLang="ko-KR" dirty="0"/>
              <a:t>0</a:t>
            </a:r>
            <a:r>
              <a:rPr lang="ko-KR" altLang="en-US" dirty="0"/>
              <a:t>에 가까운 것으로 보아</a:t>
            </a:r>
            <a:endParaRPr lang="en-US" altLang="ko-KR" dirty="0"/>
          </a:p>
          <a:p>
            <a:r>
              <a:rPr lang="ko-KR" altLang="en-US" dirty="0"/>
              <a:t>양파는 기상과 서로 연관이 없음을 알 수 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69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사과의 생산량과 일조시간이 </a:t>
            </a:r>
            <a:r>
              <a:rPr lang="en-US" altLang="ko-KR" dirty="0"/>
              <a:t>0.53</a:t>
            </a:r>
            <a:r>
              <a:rPr lang="ko-KR" altLang="en-US" dirty="0"/>
              <a:t>의 상관계수를 가지는 것을 보아 사과 생산량은</a:t>
            </a:r>
          </a:p>
          <a:p>
            <a:r>
              <a:rPr lang="ko-KR" altLang="en-US" dirty="0"/>
              <a:t>날씨와 관련이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양파는 기온과 생산량의 상관관계가 뚜렷하게 나타나지는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96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농산물 가격과 소비자 물가의 상관관계를 살펴보았습니다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31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사과와 양파 모두 소비자 물가와 상관관계를 보이지 않았습니다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98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농산물 가격과 유통비용의 상관관계를 알아보았습니다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5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사과의 가격과 유통비용의 상관계수는  </a:t>
            </a:r>
            <a:r>
              <a:rPr lang="en-US" altLang="ko-KR" dirty="0"/>
              <a:t>-0.69</a:t>
            </a:r>
            <a:r>
              <a:rPr lang="ko-KR" altLang="en-US" dirty="0"/>
              <a:t>의 다소 높은 음의 상관관계를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양파의 유통비용과 가격의 상관계수는  </a:t>
            </a:r>
            <a:r>
              <a:rPr lang="en-US" altLang="ko-KR" dirty="0"/>
              <a:t>-0.58</a:t>
            </a:r>
            <a:r>
              <a:rPr lang="ko-KR" altLang="en-US" dirty="0"/>
              <a:t>의 다소 높은 음의 상관관계를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16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농산물 가격과 생산량의 상관관계를 분석하여 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02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사과 생산량과 가격의 상관계수는 </a:t>
            </a:r>
            <a:r>
              <a:rPr lang="en-US" altLang="ko-KR" dirty="0"/>
              <a:t>-0.66</a:t>
            </a:r>
            <a:r>
              <a:rPr lang="ko-KR" altLang="en-US" dirty="0"/>
              <a:t>으로 다소 높은 음의 상관관계를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9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양파의 가격과 생산량의 상관계수는  </a:t>
            </a:r>
            <a:r>
              <a:rPr lang="en-US" altLang="ko-KR" dirty="0"/>
              <a:t>-0.6</a:t>
            </a:r>
            <a:r>
              <a:rPr lang="ko-KR" altLang="en-US" dirty="0"/>
              <a:t>의 다소 높은 음의 상관관계를 보였습니다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8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08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수입 수출과 농산물 가격의 상관관계를 분석하였습니다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92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사과는 수입수출데이터와 상관관계를 보이지 않았고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양파는 수입 중량과 수입 금액에  다소 높은 양의 상관관계를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4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농산물 가격과 공급량의 상관관계를 분석하였습니다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47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사과의 가격은 공급량과 낮은 상관관계를 보였고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양파는 상관관계를 보이지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04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농산물 가격과 날씨의 상관관계분석을 진행하였습니다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사과의 생산량은 가격과 상관관계를 보였기 때문에 사과 가격과 날씨 데이터의 상관관계에서 가장 높은 상관관계를 보인 기온을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275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 분석결과 양파의 가격과 날씨는 상관관계를 보이지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83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 분석 결과 사과는 최저기온</a:t>
            </a:r>
            <a:r>
              <a:rPr lang="en-US" altLang="ko-KR" dirty="0"/>
              <a:t>, </a:t>
            </a:r>
            <a:r>
              <a:rPr lang="ko-KR" altLang="en-US" dirty="0"/>
              <a:t>평균기온</a:t>
            </a:r>
            <a:r>
              <a:rPr lang="en-US" altLang="ko-KR" dirty="0"/>
              <a:t>, </a:t>
            </a:r>
            <a:r>
              <a:rPr lang="ko-KR" altLang="en-US" dirty="0"/>
              <a:t>최고기온</a:t>
            </a:r>
            <a:r>
              <a:rPr lang="en-US" altLang="ko-KR" dirty="0"/>
              <a:t>, </a:t>
            </a:r>
            <a:r>
              <a:rPr lang="ko-KR" altLang="en-US" dirty="0"/>
              <a:t>유통비용</a:t>
            </a:r>
            <a:r>
              <a:rPr lang="en-US" altLang="ko-KR" dirty="0"/>
              <a:t>, </a:t>
            </a:r>
            <a:r>
              <a:rPr lang="ko-KR" altLang="en-US" dirty="0"/>
              <a:t>생산량과 상관관계를 보였고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양파는 유통비용</a:t>
            </a:r>
            <a:r>
              <a:rPr lang="en-US" altLang="ko-KR" dirty="0"/>
              <a:t>, </a:t>
            </a:r>
            <a:r>
              <a:rPr lang="ko-KR" altLang="en-US" dirty="0"/>
              <a:t>수입 중량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생산량과 상관관계를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변수들을 이용하여 가격 예측을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804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데이터 분석을 진행하였습니다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6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우선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Prophet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패키지를 이용하여 데이터의 연도별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주별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일별 특징을 확인했습니다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prophet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은 페이스북에서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2017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년 개발한 시계열 패키지 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en-US" altLang="ko-KR" dirty="0"/>
          </a:p>
          <a:p>
            <a:r>
              <a:rPr lang="en-US" altLang="ko-KR" dirty="0"/>
              <a:t>Prophet</a:t>
            </a:r>
            <a:r>
              <a:rPr lang="ko-KR" altLang="en-US" dirty="0"/>
              <a:t>은 비선형 추세가 연도별</a:t>
            </a:r>
            <a:r>
              <a:rPr lang="en-US" altLang="ko-KR" dirty="0"/>
              <a:t>, </a:t>
            </a:r>
            <a:r>
              <a:rPr lang="ko-KR" altLang="en-US" dirty="0"/>
              <a:t>주별</a:t>
            </a:r>
            <a:r>
              <a:rPr lang="en-US" altLang="ko-KR" dirty="0"/>
              <a:t>, </a:t>
            </a:r>
            <a:r>
              <a:rPr lang="ko-KR" altLang="en-US" dirty="0"/>
              <a:t>일별 계절성과 더불어 휴일 효과에 적합한 적층 모형을 기반으로 시계열 데이터를 예측하는 모델입니다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구현이 쉽다는 장점이 있지만 라이브러리에 종속되어서 데이터에 따른 디테일한 변경이 쉽지 않다는 단점이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검은 점은 실측치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하늘색 선은 예측치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연한 하늘색 영역은 신뢰 구간을 나타내고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0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농산물의 가격은 비농산물의 가격과 비교해 높은 변동성을 가지고 있습니다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. </a:t>
            </a:r>
          </a:p>
          <a:p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농산물의 생산지는 기상환경때문에 재배지가 한곳에 집중 되어있는 상품이 많습니다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. </a:t>
            </a:r>
          </a:p>
          <a:p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대규모 재배단지에 집중호우나 저온현상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가뭄 등의 자연재해가 발생하면 농산물의 생산량에 타격을 받아 가격변동이 있을 수 있습니다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.</a:t>
            </a:r>
          </a:p>
          <a:p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이러한 점은 소비자 입장에서는 구매의 부담을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생산자 입장에서는 수입의 불안정성을 유발합니다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.</a:t>
            </a:r>
          </a:p>
          <a:p>
            <a:r>
              <a:rPr lang="ko-KR" altLang="en-US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이러한 문제점을 해결하기 위해 농산물 물가 예측 프로젝트를 주제로 선정하여 진행했습니다</a:t>
            </a:r>
            <a:r>
              <a:rPr lang="en-US" altLang="ko-KR" b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B386E5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27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plot_components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로 추세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계절성을 파악할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dirty="0"/>
              <a:t>사과는 </a:t>
            </a:r>
            <a:r>
              <a:rPr lang="en-US" altLang="ko-KR" dirty="0"/>
              <a:t>2012</a:t>
            </a:r>
            <a:r>
              <a:rPr lang="ko-KR" altLang="en-US" dirty="0"/>
              <a:t>년에 가격이 가장 높았고</a:t>
            </a:r>
            <a:r>
              <a:rPr lang="en-US" altLang="ko-KR" dirty="0"/>
              <a:t>, 1</a:t>
            </a:r>
            <a:r>
              <a:rPr lang="ko-KR" altLang="en-US" dirty="0"/>
              <a:t>년중 </a:t>
            </a:r>
            <a:r>
              <a:rPr lang="en-US" altLang="ko-KR" dirty="0"/>
              <a:t>10</a:t>
            </a:r>
            <a:r>
              <a:rPr lang="ko-KR" altLang="en-US" dirty="0"/>
              <a:t>월에 가격이 가장 높은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886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사과의 가격이 </a:t>
            </a:r>
            <a:r>
              <a:rPr lang="en-US" altLang="ko-KR" dirty="0"/>
              <a:t>2012</a:t>
            </a:r>
            <a:r>
              <a:rPr lang="ko-KR" altLang="en-US" dirty="0"/>
              <a:t>년에 가장 높았던 이유는 장기저장에 영향으로 출하량은 꾸준히 감소하고 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제수용품 등의 소비는 일정하여 오름세를 보였기 때문이라고 </a:t>
            </a:r>
            <a:r>
              <a:rPr lang="en-US" altLang="ko-KR" dirty="0" err="1"/>
              <a:t>kamis</a:t>
            </a:r>
            <a:r>
              <a:rPr lang="ko-KR" altLang="en-US" dirty="0"/>
              <a:t>의 정보를 이용하여 추측해볼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41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년중 </a:t>
            </a:r>
            <a:r>
              <a:rPr lang="en-US" altLang="ko-KR" dirty="0"/>
              <a:t>10</a:t>
            </a:r>
            <a:r>
              <a:rPr lang="ko-KR" altLang="en-US" dirty="0"/>
              <a:t>월에 가장 가격이 높은 이유는 추석 성수기를 맞아 출하량이 늘었기 때문으로 추측해볼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Weekly</a:t>
            </a:r>
            <a:r>
              <a:rPr lang="ko-KR" altLang="en-US" dirty="0"/>
              <a:t>에서 토요일과 일요일의 가격이 낮은것은 가격이 낮은게 아니라 토요일과 일요일은 거래를 하지 않는 날이기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251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/>
              <a:t>Prophet</a:t>
            </a:r>
            <a:r>
              <a:rPr lang="ko-KR" altLang="en-US" dirty="0"/>
              <a:t>을 이용하여 예측해본 양파의 가격 예측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62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양파의 가격은 연도마다 변동이 컸고</a:t>
            </a:r>
            <a:r>
              <a:rPr lang="en-US" altLang="ko-KR" dirty="0"/>
              <a:t>, 1</a:t>
            </a:r>
            <a:r>
              <a:rPr lang="ko-KR" altLang="en-US" dirty="0"/>
              <a:t>년중에는 상반기에 가격이 더 높은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29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양파의 가격이 상반기에 더 높은 이유는 양파의 수확기가 </a:t>
            </a:r>
            <a:r>
              <a:rPr lang="en-US" altLang="ko-KR" dirty="0"/>
              <a:t>6,7</a:t>
            </a:r>
            <a:r>
              <a:rPr lang="ko-KR" altLang="en-US" dirty="0"/>
              <a:t>월 달이기 때문에 산지 저장 양파의 보관물량이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감소하는 가운데 장기보관에 따른 상승과 산지 출하량 조절로 오름세로 거래된다고 카미스의 정보를 이용하여 추측해 볼 수있습니다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962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뉴럴 네트워크의 한 종류로 기존의 음성</a:t>
            </a:r>
            <a:r>
              <a:rPr lang="en-US" altLang="ko-KR" dirty="0"/>
              <a:t>, </a:t>
            </a:r>
            <a:r>
              <a:rPr lang="ko-KR" altLang="en-US" dirty="0"/>
              <a:t>글 등과 같이 순차적인</a:t>
            </a:r>
          </a:p>
          <a:p>
            <a:r>
              <a:rPr lang="ko-KR" altLang="en-US" dirty="0"/>
              <a:t>데이터를 다루기 위한 </a:t>
            </a:r>
            <a:r>
              <a:rPr lang="en-US" altLang="ko-KR" dirty="0"/>
              <a:t>RNN</a:t>
            </a:r>
            <a:r>
              <a:rPr lang="ko-KR" altLang="en-US" dirty="0"/>
              <a:t>알고리즘을 바탕으로 하고있습니다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en-US" altLang="ko-KR" dirty="0"/>
              <a:t>sequence</a:t>
            </a:r>
            <a:r>
              <a:rPr lang="ko-KR" altLang="en-US" dirty="0"/>
              <a:t>의 길이가 길어지면</a:t>
            </a:r>
            <a:r>
              <a:rPr lang="en-US" altLang="ko-KR" dirty="0"/>
              <a:t>, </a:t>
            </a:r>
            <a:r>
              <a:rPr lang="ko-KR" altLang="en-US" dirty="0"/>
              <a:t>다소 떨어진 데이터의</a:t>
            </a:r>
          </a:p>
          <a:p>
            <a:r>
              <a:rPr lang="ko-KR" altLang="en-US" dirty="0"/>
              <a:t>정보가 사라진다는 단점이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보완하기 위해 나온 알고리즘이 </a:t>
            </a:r>
            <a:r>
              <a:rPr lang="en-US" altLang="ko-KR" dirty="0"/>
              <a:t>LSTM</a:t>
            </a:r>
            <a:r>
              <a:rPr lang="ko-KR" altLang="en-US" dirty="0"/>
              <a:t>으로 </a:t>
            </a:r>
            <a:r>
              <a:rPr lang="ko-KR" altLang="en-US" dirty="0" err="1"/>
              <a:t>딥러닝을</a:t>
            </a:r>
            <a:r>
              <a:rPr lang="ko-KR" altLang="en-US" dirty="0"/>
              <a:t> 기반으로 하고 있어서 </a:t>
            </a:r>
          </a:p>
          <a:p>
            <a:r>
              <a:rPr lang="ko-KR" altLang="en-US" dirty="0"/>
              <a:t>복잡한 패턴을 찾아내는 것이 가능합니다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3291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첫번째 과정은 데이터 정규화 하기 입니다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0" lang="en-US" altLang="ko-KR" sz="1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Sklearn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MinMaxScaler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이용하여 사용할 데이터를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0~1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사이의 숫자로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정규화했습니다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endParaRPr kumimoji="0" lang="en-US" altLang="ko-KR" sz="1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28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Spoqa Han Sans"/>
              </a:rPr>
              <a:t>두번째 단계는 데이터 나누기 입니다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Spoqa Han Sans"/>
              </a:rPr>
              <a:t>먼저 </a:t>
            </a:r>
            <a:r>
              <a:rPr lang="en-US" altLang="ko-KR" b="0" i="0" dirty="0">
                <a:effectLst/>
                <a:latin typeface="Spoqa Han Sans"/>
              </a:rPr>
              <a:t>train_test_split</a:t>
            </a:r>
            <a:r>
              <a:rPr lang="ko-KR" altLang="en-US" b="0" i="0" dirty="0">
                <a:effectLst/>
                <a:latin typeface="Spoqa Han Sans"/>
              </a:rPr>
              <a:t>으로 정규화 한 데이터를 </a:t>
            </a:r>
            <a:r>
              <a:rPr lang="en-US" altLang="ko-KR" b="0" i="0" dirty="0">
                <a:effectLst/>
                <a:latin typeface="Spoqa Han Sans"/>
              </a:rPr>
              <a:t>80</a:t>
            </a:r>
            <a:r>
              <a:rPr lang="ko-KR" altLang="en-US" b="0" i="0" dirty="0">
                <a:effectLst/>
                <a:latin typeface="Spoqa Han Sans"/>
              </a:rPr>
              <a:t>대 </a:t>
            </a:r>
            <a:r>
              <a:rPr lang="en-US" altLang="ko-KR" b="0" i="0" dirty="0">
                <a:effectLst/>
                <a:latin typeface="Spoqa Han Sans"/>
              </a:rPr>
              <a:t>20</a:t>
            </a:r>
            <a:r>
              <a:rPr lang="ko-KR" altLang="en-US" b="0" i="0" dirty="0">
                <a:effectLst/>
                <a:latin typeface="Spoqa Han Sans"/>
              </a:rPr>
              <a:t>비율로 </a:t>
            </a:r>
            <a:r>
              <a:rPr lang="en-US" altLang="ko-KR" b="0" i="0" dirty="0">
                <a:effectLst/>
                <a:latin typeface="Spoqa Han Sans"/>
              </a:rPr>
              <a:t>train</a:t>
            </a:r>
            <a:r>
              <a:rPr lang="ko-KR" altLang="en-US" b="0" i="0" dirty="0">
                <a:effectLst/>
                <a:latin typeface="Spoqa Han Sans"/>
              </a:rPr>
              <a:t>데이터와 </a:t>
            </a:r>
            <a:r>
              <a:rPr lang="en-US" altLang="ko-KR" b="0" i="0" dirty="0">
                <a:effectLst/>
                <a:latin typeface="Spoqa Han Sans"/>
              </a:rPr>
              <a:t>test</a:t>
            </a:r>
            <a:r>
              <a:rPr lang="ko-KR" altLang="en-US" b="0" i="0" dirty="0">
                <a:effectLst/>
                <a:latin typeface="Spoqa Han Sans"/>
              </a:rPr>
              <a:t>데이터로 나눴습니다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effectLst/>
              <a:latin typeface="Spoqa Han Sans"/>
            </a:endParaRPr>
          </a:p>
          <a:p>
            <a:pPr algn="l"/>
            <a:r>
              <a:rPr lang="en-US" altLang="ko-KR" b="0" i="0" dirty="0" err="1">
                <a:effectLst/>
                <a:latin typeface="Spoqa Han Sans"/>
              </a:rPr>
              <a:t>Make_dataset</a:t>
            </a:r>
            <a:r>
              <a:rPr lang="ko-KR" altLang="en-US" b="0" i="0" dirty="0">
                <a:effectLst/>
                <a:latin typeface="Spoqa Han Sans"/>
              </a:rPr>
              <a:t>의 </a:t>
            </a:r>
            <a:r>
              <a:rPr lang="en-US" altLang="ko-KR" b="0" i="0" dirty="0" err="1">
                <a:effectLst/>
                <a:latin typeface="Spoqa Han Sans"/>
              </a:rPr>
              <a:t>window_size</a:t>
            </a:r>
            <a:r>
              <a:rPr lang="ko-KR" altLang="en-US" b="0" i="0" dirty="0">
                <a:effectLst/>
                <a:latin typeface="Spoqa Han Sans"/>
              </a:rPr>
              <a:t>는 얼마 동안의 기간의 데이터에 기반하여 다음날 가격을 예측할 것인가를 정하는 매개변수</a:t>
            </a:r>
            <a:r>
              <a:rPr lang="en-US" altLang="ko-KR" b="0" i="0" dirty="0">
                <a:effectLst/>
                <a:latin typeface="Spoqa Han Sans"/>
              </a:rPr>
              <a:t> </a:t>
            </a:r>
            <a:r>
              <a:rPr lang="ko-KR" altLang="en-US" b="0" i="0" dirty="0">
                <a:effectLst/>
                <a:latin typeface="Spoqa Han Sans"/>
              </a:rPr>
              <a:t>입니다</a:t>
            </a:r>
            <a:r>
              <a:rPr lang="en-US" altLang="ko-KR" b="0" i="0" dirty="0">
                <a:effectLst/>
                <a:latin typeface="Spoqa Han Sans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Spoqa Han Sans"/>
              </a:rPr>
              <a:t>양파와 사과 모두 </a:t>
            </a:r>
            <a:r>
              <a:rPr lang="en-US" altLang="ko-KR" b="0" i="0" dirty="0">
                <a:effectLst/>
                <a:latin typeface="Spoqa Han Sans"/>
              </a:rPr>
              <a:t>window_size</a:t>
            </a:r>
            <a:r>
              <a:rPr lang="ko-KR" altLang="en-US" b="0" i="0" dirty="0">
                <a:effectLst/>
                <a:latin typeface="Spoqa Han Sans"/>
              </a:rPr>
              <a:t>를 </a:t>
            </a:r>
            <a:r>
              <a:rPr lang="en-US" altLang="ko-KR" b="0" i="0" dirty="0">
                <a:effectLst/>
                <a:latin typeface="Spoqa Han Sans"/>
              </a:rPr>
              <a:t>30</a:t>
            </a:r>
            <a:r>
              <a:rPr lang="ko-KR" altLang="en-US" b="0" i="0" dirty="0">
                <a:effectLst/>
                <a:latin typeface="Spoqa Han Sans"/>
              </a:rPr>
              <a:t>으로 설정하여 과거 </a:t>
            </a:r>
            <a:r>
              <a:rPr lang="en-US" altLang="ko-KR" b="0" i="0" dirty="0">
                <a:effectLst/>
                <a:latin typeface="Spoqa Han Sans"/>
              </a:rPr>
              <a:t>30</a:t>
            </a:r>
            <a:r>
              <a:rPr lang="ko-KR" altLang="en-US" b="0" i="0" dirty="0">
                <a:effectLst/>
                <a:latin typeface="Spoqa Han Sans"/>
              </a:rPr>
              <a:t>일을 기반을 다음날 데이터를 예측한다고 설정했습니다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Spoqa Han Sans"/>
              </a:rPr>
              <a:t>Make_dataset</a:t>
            </a:r>
            <a:r>
              <a:rPr lang="ko-KR" altLang="en-US" b="0" i="0" dirty="0">
                <a:effectLst/>
                <a:latin typeface="Spoqa Han Sans"/>
              </a:rPr>
              <a:t>함수는 정해진 </a:t>
            </a:r>
            <a:r>
              <a:rPr lang="en-US" altLang="ko-KR" b="0" i="0" dirty="0">
                <a:effectLst/>
                <a:latin typeface="Spoqa Han Sans"/>
              </a:rPr>
              <a:t>window_size</a:t>
            </a:r>
            <a:r>
              <a:rPr lang="ko-KR" altLang="en-US" b="0" i="0" dirty="0">
                <a:effectLst/>
                <a:latin typeface="Spoqa Han Sans"/>
              </a:rPr>
              <a:t>를 기반하여 </a:t>
            </a:r>
            <a:r>
              <a:rPr lang="en-US" altLang="ko-KR" b="0" i="0" dirty="0">
                <a:effectLst/>
                <a:latin typeface="Spoqa Han Sans"/>
              </a:rPr>
              <a:t>30</a:t>
            </a:r>
            <a:r>
              <a:rPr lang="ko-KR" altLang="en-US" b="0" i="0" dirty="0">
                <a:effectLst/>
                <a:latin typeface="Spoqa Han Sans"/>
              </a:rPr>
              <a:t>일 기간의 데이터셋을 묶고 이에 맞는 </a:t>
            </a:r>
            <a:r>
              <a:rPr lang="en-US" altLang="ko-KR" b="0" i="0" dirty="0">
                <a:effectLst/>
                <a:latin typeface="Spoqa Han Sans"/>
              </a:rPr>
              <a:t>label</a:t>
            </a:r>
            <a:r>
              <a:rPr lang="ko-KR" altLang="en-US" b="0" i="0" dirty="0">
                <a:effectLst/>
                <a:latin typeface="Spoqa Han Sans"/>
              </a:rPr>
              <a:t>과 함께 </a:t>
            </a:r>
            <a:r>
              <a:rPr lang="en-US" altLang="ko-KR" b="0" i="0" dirty="0">
                <a:effectLst/>
                <a:latin typeface="Spoqa Han Sans"/>
              </a:rPr>
              <a:t>return</a:t>
            </a:r>
            <a:r>
              <a:rPr lang="ko-KR" altLang="en-US" b="0" i="0" dirty="0">
                <a:effectLst/>
                <a:latin typeface="Spoqa Han Sans"/>
              </a:rPr>
              <a:t>해줍니다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effectLst/>
                <a:latin typeface="Spoqa Han Sans"/>
              </a:rPr>
              <a:t>앞에서 나눈 </a:t>
            </a:r>
            <a:r>
              <a:rPr lang="en-US" altLang="ko-KR" b="0" i="0" dirty="0">
                <a:effectLst/>
                <a:latin typeface="Spoqa Han Sans"/>
              </a:rPr>
              <a:t>train</a:t>
            </a:r>
            <a:r>
              <a:rPr lang="ko-KR" altLang="en-US" b="0" i="0" dirty="0">
                <a:effectLst/>
                <a:latin typeface="Spoqa Han Sans"/>
              </a:rPr>
              <a:t>데이터셋과 </a:t>
            </a:r>
            <a:r>
              <a:rPr lang="en-US" altLang="ko-KR" b="0" i="0" dirty="0">
                <a:effectLst/>
                <a:latin typeface="Spoqa Han Sans"/>
              </a:rPr>
              <a:t>test</a:t>
            </a:r>
            <a:r>
              <a:rPr lang="ko-KR" altLang="en-US" b="0" i="0" dirty="0">
                <a:effectLst/>
                <a:latin typeface="Spoqa Han Sans"/>
              </a:rPr>
              <a:t>데이터셋을 </a:t>
            </a:r>
            <a:r>
              <a:rPr lang="en-US" altLang="ko-KR" b="0" i="0" dirty="0">
                <a:effectLst/>
                <a:latin typeface="Spoqa Han Sans"/>
              </a:rPr>
              <a:t>make_dataset</a:t>
            </a:r>
            <a:r>
              <a:rPr lang="ko-KR" altLang="en-US" b="0" i="0" dirty="0">
                <a:effectLst/>
                <a:latin typeface="Spoqa Han Sans"/>
              </a:rPr>
              <a:t>을 이용하여 변수와 타겟 데이터셋으로 나눈 후 </a:t>
            </a:r>
            <a:r>
              <a:rPr lang="en-US" altLang="ko-KR" b="0" i="0" dirty="0">
                <a:effectLst/>
                <a:latin typeface="Spoqa Han Sans"/>
              </a:rPr>
              <a:t>train</a:t>
            </a:r>
            <a:r>
              <a:rPr lang="ko-KR" altLang="en-US" b="0" i="0" dirty="0">
                <a:effectLst/>
                <a:latin typeface="Spoqa Han Sans"/>
              </a:rPr>
              <a:t>데이터셋은 </a:t>
            </a:r>
            <a:r>
              <a:rPr lang="en-US" altLang="ko-KR" b="0" i="0" dirty="0">
                <a:effectLst/>
                <a:latin typeface="Spoqa Han Sans"/>
              </a:rPr>
              <a:t>validation</a:t>
            </a:r>
            <a:r>
              <a:rPr lang="ko-KR" altLang="en-US" b="0" i="0" dirty="0">
                <a:effectLst/>
                <a:latin typeface="Spoqa Han Sans"/>
              </a:rPr>
              <a:t>데이터셋을 만들기 위해 한번 더 </a:t>
            </a:r>
            <a:r>
              <a:rPr lang="en-US" altLang="ko-KR" b="0" i="0" dirty="0">
                <a:effectLst/>
                <a:latin typeface="Spoqa Han Sans"/>
              </a:rPr>
              <a:t>train_test_split</a:t>
            </a:r>
            <a:r>
              <a:rPr lang="ko-KR" altLang="en-US" b="0" i="0" dirty="0">
                <a:effectLst/>
                <a:latin typeface="Spoqa Han Sans"/>
              </a:rPr>
              <a:t>을 이용하여 </a:t>
            </a:r>
            <a:r>
              <a:rPr lang="en-US" altLang="ko-KR" b="0" i="0" dirty="0">
                <a:effectLst/>
                <a:latin typeface="Spoqa Han Sans"/>
              </a:rPr>
              <a:t>80</a:t>
            </a:r>
            <a:r>
              <a:rPr lang="ko-KR" altLang="en-US" b="0" i="0" dirty="0">
                <a:effectLst/>
                <a:latin typeface="Spoqa Han Sans"/>
              </a:rPr>
              <a:t>대</a:t>
            </a:r>
            <a:r>
              <a:rPr lang="en-US" altLang="ko-KR" b="0" i="0" dirty="0">
                <a:effectLst/>
                <a:latin typeface="Spoqa Han Sans"/>
              </a:rPr>
              <a:t>20</a:t>
            </a:r>
            <a:r>
              <a:rPr lang="ko-KR" altLang="en-US" b="0" i="0" dirty="0">
                <a:effectLst/>
                <a:latin typeface="Spoqa Han Sans"/>
              </a:rPr>
              <a:t>비율로 데이터를 나눴습니다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65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케라스에서는 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(layer)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을 조합하여 모델을 만듭니다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</a:t>
            </a: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케라스에서는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add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함수를 사용하여 층을 쌓습니다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Dense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완전 연결 레이어로 기본적인 레이어 중 하나입니다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예측하고자 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target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의 개수가 하나이므로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Dense(1)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을 출력으로 사용합니다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먼저 사과예측 모델을 만들었습니다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전체모델은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개의 레이어로 구성되어 있습니다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16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메모리 셀을 가진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한 개와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Dense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레이어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개로 구성하였습니다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케라스는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이 어떤 모양으로 들어올지에 대한 정보가 필요한데 그 정보를 알려주는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input_shape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timestep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feature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를 적용하고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batch_size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모델을 훈련할 때 따로 적용하였습니다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모델을 구성한 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compile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메서드를 호출하여 학습 과정을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일반적으로 사용하는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adam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optimizer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로 사용하고 연속된 값 예측이라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loss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값으로 설정했습니다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2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탐색적 자료분석을 진행하였습니다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978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케라스에서는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fit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메소드를 통해서 훈련을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fit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메소드에서 첫번째 인자는 훈련 데이터이고 두번째 인자는 지도 학습에서 라벨 데이터입니다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훈련은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에포크로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구성되는데 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에포크는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전체 입력 데이터를 한번 순회하는 것으로 작은 배치로 나누어 수행됩니다</a:t>
            </a: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이 작은 배치는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batch_size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로 지정할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검증 데이터를 사용하면 각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에포크마다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검증 데이터의 정확도도 함께 출력되는데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이 정확도는 훈련이 잘 되고 있는지를 보여줄 뿐이며 실제로 모델이 검증 데이터를 학습하지는 않습니다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1" dirty="0">
                <a:solidFill>
                  <a:srgbClr val="0070C0"/>
                </a:solidFill>
                <a:effectLst/>
                <a:latin typeface="Nanum Square"/>
              </a:rPr>
              <a:t>#</a:t>
            </a:r>
            <a:r>
              <a:rPr lang="ko-KR" altLang="en-US" b="0" i="1" dirty="0">
                <a:solidFill>
                  <a:srgbClr val="0070C0"/>
                </a:solidFill>
                <a:effectLst/>
                <a:latin typeface="Nanum Square"/>
              </a:rPr>
              <a:t>검증 데이터의 </a:t>
            </a:r>
            <a:r>
              <a:rPr lang="en-US" altLang="ko-KR" b="0" i="1" dirty="0">
                <a:solidFill>
                  <a:srgbClr val="0070C0"/>
                </a:solidFill>
                <a:effectLst/>
                <a:latin typeface="Nanum Square"/>
              </a:rPr>
              <a:t>loss</a:t>
            </a:r>
            <a:r>
              <a:rPr lang="ko-KR" altLang="en-US" b="0" i="1" dirty="0">
                <a:solidFill>
                  <a:srgbClr val="0070C0"/>
                </a:solidFill>
                <a:effectLst/>
                <a:latin typeface="Nanum Square"/>
              </a:rPr>
              <a:t>가 낮아지다가 높아지기 시작하면 이는 </a:t>
            </a:r>
            <a:r>
              <a:rPr lang="ko-KR" altLang="en-US" b="0" i="1" dirty="0" err="1">
                <a:solidFill>
                  <a:srgbClr val="0070C0"/>
                </a:solidFill>
                <a:effectLst/>
                <a:latin typeface="Nanum Square"/>
              </a:rPr>
              <a:t>과적합</a:t>
            </a:r>
            <a:r>
              <a:rPr lang="en-US" altLang="ko-KR" b="0" i="1" dirty="0">
                <a:solidFill>
                  <a:srgbClr val="0070C0"/>
                </a:solidFill>
                <a:effectLst/>
                <a:latin typeface="Nanum Square"/>
              </a:rPr>
              <a:t>(overfitting)</a:t>
            </a:r>
            <a:r>
              <a:rPr lang="ko-KR" altLang="en-US" b="0" i="1" dirty="0">
                <a:solidFill>
                  <a:srgbClr val="0070C0"/>
                </a:solidFill>
                <a:effectLst/>
                <a:latin typeface="Nanum Square"/>
              </a:rPr>
              <a:t>의 신호입니다</a:t>
            </a:r>
            <a:r>
              <a:rPr lang="en-US" altLang="ko-KR" b="0" i="1" dirty="0">
                <a:solidFill>
                  <a:srgbClr val="0070C0"/>
                </a:solidFill>
                <a:effectLst/>
                <a:latin typeface="Nanum Squar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1" dirty="0">
              <a:solidFill>
                <a:srgbClr val="0070C0"/>
              </a:solidFill>
              <a:effectLst/>
              <a:latin typeface="Nanum Squar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Verbose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훈련의 진행과정을 보여줍니다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일 경우 아무것도 출력하지 않고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, 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일 경우 훈련의 진행도를 보여주는 진행 막대를 보여주고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, 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일 경우 미니 배치마다 손실 정보를 출력합니다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사과 모델을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훈련시킬때는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에포크를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100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배치사이즈를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로 지정하여 진행하였습니다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991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matplotlib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을 이용하여 시각화해서 확인해보면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예측이 뒷부분으로 갈수록 어긋나는 부분이 있지만 나머지 부분에서는 가격의 트렌드를 따라가는 것을 확인할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모델을 돌리고 학습된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output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loss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값을 시각화한 그래프를 보면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,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epoch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마다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validation loss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가 감소하는 것을 확인할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이는 모델이 잘 설계되어 훈련되었다는 것을 뜻합니다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7735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MSE, RMSE</a:t>
            </a:r>
            <a:r>
              <a:rPr lang="ko-KR" altLang="en-US" dirty="0"/>
              <a:t>는 작을수록 좋습니다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오차의 제곱의 평균값을 계산한 값으로 숫자가 적을 수록</a:t>
            </a: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예측값과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실제 값의 차이가 적은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0.004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의 값이 나왔습니다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990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양파 예측 모델은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개의 레이어로 구성되어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30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메모리 셀을 가진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한 개와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메모리 셀을 가진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한 개와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Dense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레이어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개로 구성하였습니다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input_shape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timestep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feature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를 적용하고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batch_size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모델을 훈련할 때 따로 적용하였습니다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모델을 구성한 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compile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메서드를 호출하여 학습 과정을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일반적으로 사용하는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adam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optimizer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로 사용하고 연속된 값 예측이라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loss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값으로 설정했습니다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52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양파 모델을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훈련시킬때는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Square"/>
              </a:rPr>
              <a:t>에포크를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300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배치사이즈를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으로 지정하여 진행하였습니다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4678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matplotlib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을 이용하여 시각화해서 확인해보면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예측이 어느 한 부분에서 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잘못된게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있지만 나머지 부분에서는 가격의 트렌드를 따라가는 것을 확인할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모델을 돌리고 학습된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output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loss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값을 시각화한 그래프를 보면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, 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epoch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마다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validation loss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가 감소하는 것을 확인할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이는 모델이 잘 설계되어 훈련되었다는 것을 뜻합니다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846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MSE, RMSE</a:t>
            </a:r>
            <a:r>
              <a:rPr lang="ko-KR" altLang="en-US" dirty="0"/>
              <a:t>는 작을수록 좋습니다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 Square"/>
              </a:rPr>
              <a:t>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는 오차의 제곱의 평균값을 계산한 값으로 숫자가 적을 수록</a:t>
            </a:r>
            <a:endParaRPr lang="en-US" altLang="ko-KR" b="0" i="0" dirty="0">
              <a:solidFill>
                <a:srgbClr val="333333"/>
              </a:solidFill>
              <a:effectLst/>
              <a:latin typeface="Nanum Squar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예측 값과 실제 값의 차이가 적은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 0.007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Square"/>
              </a:rPr>
              <a:t>의 값이 나왔습니다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Square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2265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분석결과를 이용한 활용방안입니다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922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분석모델을 이용해서</a:t>
            </a:r>
            <a:endParaRPr lang="en-US" altLang="ko-KR" dirty="0"/>
          </a:p>
          <a:p>
            <a:r>
              <a:rPr lang="ko-KR" altLang="en-US" dirty="0"/>
              <a:t>소비자들이 보기 쉽고 활용하기 쉽게 웹사이트를 구현할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7411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AE018-5B28-4689-A7F3-04D0F2ED1F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1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위해 사용한 데이터를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데이터들은 전부 </a:t>
            </a:r>
            <a:r>
              <a:rPr lang="en-US" altLang="ko-KR" dirty="0"/>
              <a:t>2010</a:t>
            </a:r>
            <a:r>
              <a:rPr lang="ko-KR" altLang="en-US" dirty="0"/>
              <a:t>년부터 최근까지의 데이터를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농산물 유통 정보 </a:t>
            </a:r>
            <a:r>
              <a:rPr lang="en-US" altLang="ko-KR" dirty="0"/>
              <a:t>kamis</a:t>
            </a:r>
            <a:r>
              <a:rPr lang="ko-KR" altLang="en-US" dirty="0"/>
              <a:t>에서 </a:t>
            </a:r>
            <a:r>
              <a:rPr lang="en-US" altLang="ko-KR" dirty="0"/>
              <a:t>open api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식품의 가격 데이터와 유통비용데이터를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기상청 기상자료 개방포털에서 날씨 데이터를 가져와서 기온</a:t>
            </a:r>
            <a:r>
              <a:rPr lang="en-US" altLang="ko-KR" dirty="0"/>
              <a:t>, </a:t>
            </a:r>
            <a:r>
              <a:rPr lang="ko-KR" altLang="en-US" dirty="0"/>
              <a:t>구름양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풍속 등 의 변수를 이용했습니다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국가통계포털에서는 전국에서 생산되는 농산물들의 생산량 데이터를 이용하였습니다</a:t>
            </a:r>
            <a:endParaRPr lang="en-US" altLang="ko-KR" dirty="0"/>
          </a:p>
          <a:p>
            <a:r>
              <a:rPr lang="ko-KR" altLang="en-US" dirty="0"/>
              <a:t>농업관측통계시스템에서는 반입물량 자료로 농산물이 시장에 공급되고 있는 공급량 데이터를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농식품수출정보에서는 수출중량과 금액</a:t>
            </a:r>
            <a:r>
              <a:rPr lang="en-US" altLang="ko-KR" dirty="0"/>
              <a:t>, </a:t>
            </a:r>
            <a:r>
              <a:rPr lang="ko-KR" altLang="en-US" dirty="0"/>
              <a:t>수입중량과 금액의 데이터를 이용하였습니다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국가 통계 포털에서는 기관에서 제공하는 소비자 물가 지수 데이터를 이용하였습니다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년까지의 소비자 물가지수를 </a:t>
            </a:r>
            <a:r>
              <a:rPr lang="en-US" altLang="ko-KR" dirty="0"/>
              <a:t>lineplot</a:t>
            </a:r>
            <a:r>
              <a:rPr lang="ko-KR" altLang="en-US" dirty="0"/>
              <a:t>으로 시각화한 결과 </a:t>
            </a:r>
            <a:r>
              <a:rPr lang="en-US" altLang="ko-KR" dirty="0"/>
              <a:t>Plot</a:t>
            </a:r>
            <a:r>
              <a:rPr lang="ko-KR" altLang="en-US" dirty="0"/>
              <a:t>을 보면 소비자 물가지수가 상승하는 경향을 보인다는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3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날씨데이터는 각 농산물의 주 생산지의 데이터를 이용했습니다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기상청에서는 </a:t>
            </a:r>
            <a:r>
              <a:rPr lang="en-US" altLang="ko-KR" dirty="0"/>
              <a:t>0.1</a:t>
            </a:r>
            <a:r>
              <a:rPr lang="ko-KR" altLang="en-US" dirty="0"/>
              <a:t>단위로 강수량을 측정해서 </a:t>
            </a:r>
            <a:r>
              <a:rPr lang="en-US" altLang="ko-KR" dirty="0"/>
              <a:t>0.1</a:t>
            </a:r>
            <a:r>
              <a:rPr lang="ko-KR" altLang="en-US" dirty="0"/>
              <a:t>이하로 비가 내리면 </a:t>
            </a:r>
            <a:r>
              <a:rPr lang="en-US" altLang="ko-KR" dirty="0"/>
              <a:t>0</a:t>
            </a:r>
            <a:r>
              <a:rPr lang="ko-KR" altLang="en-US" dirty="0"/>
              <a:t>으로 표시되기 때문에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0.01, </a:t>
            </a:r>
            <a:r>
              <a:rPr lang="ko-KR" altLang="en-US" dirty="0"/>
              <a:t>결측 값을 </a:t>
            </a:r>
            <a:r>
              <a:rPr lang="en-US" altLang="ko-KR" dirty="0"/>
              <a:t>0</a:t>
            </a:r>
            <a:r>
              <a:rPr lang="ko-KR" altLang="en-US" dirty="0"/>
              <a:t>으로 변환했습니다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사과는 생산량이 가장 많은 경상북도 지역중 사과 주 생산지인 영주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안동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영천 중에 안동이 가장 결측값이 가장 적으므로 사용했습니다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AE018-5B28-4689-A7F3-04D0F2ED1F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8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03748" y="2219418"/>
            <a:ext cx="1064540" cy="272534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70165" y="2603065"/>
            <a:ext cx="6651670" cy="929461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농산물 물가 예측</a:t>
              </a:r>
              <a:endParaRPr lang="en-US" altLang="ko-KR" sz="36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770165" y="3654540"/>
            <a:ext cx="3780085" cy="2797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산업데이터사이언스학과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201704190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김예은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생산량을 이용한 주생산지 찾기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44E45A-7C0F-4F4B-9B71-F32BC376053C}"/>
              </a:ext>
            </a:extLst>
          </p:cNvPr>
          <p:cNvSpPr txBox="1"/>
          <p:nvPr/>
        </p:nvSpPr>
        <p:spPr>
          <a:xfrm>
            <a:off x="1870975" y="5179872"/>
            <a:ext cx="272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생산량이 가장 많은 년도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21AD-772A-4093-9CC3-E7B315AD4842}"/>
              </a:ext>
            </a:extLst>
          </p:cNvPr>
          <p:cNvSpPr txBox="1"/>
          <p:nvPr/>
        </p:nvSpPr>
        <p:spPr>
          <a:xfrm>
            <a:off x="7574280" y="5124775"/>
            <a:ext cx="272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생산량이 가장 많은 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A036C42A-7791-4F6B-848C-0957AABB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5" y="2041543"/>
            <a:ext cx="5462048" cy="29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02F1EE4B-1ACD-4177-8BC7-8C463A2A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84" y="2048625"/>
            <a:ext cx="5462049" cy="31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8779D3-71B7-4388-8818-EB08942079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8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3647252" y="3044279"/>
            <a:ext cx="48974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가격분포</a:t>
            </a:r>
          </a:p>
        </p:txBody>
      </p:sp>
    </p:spTree>
    <p:extLst>
      <p:ext uri="{BB962C8B-B14F-4D97-AF65-F5344CB8AC3E}">
        <p14:creationId xmlns:p14="http://schemas.microsoft.com/office/powerpoint/2010/main" val="1685934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평균 유통 가격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BBC35B-7FE2-4D0A-9C07-4537F292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92" y="1382142"/>
            <a:ext cx="9014007" cy="40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B971D9-6281-49DE-8ED6-6E59E9A71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555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평균 유통 가격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607D0F9-F523-4702-A353-1E5AAC30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9" y="1194190"/>
            <a:ext cx="9597814" cy="439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1797552-C259-4B04-9784-02D000C9F2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799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772560" y="3013501"/>
            <a:ext cx="26468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상관관계</a:t>
            </a:r>
            <a:endParaRPr kumimoji="0" lang="en-US" altLang="ko-KR" sz="54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72914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09A8F79-6235-4B14-AA64-6107D602B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7" y="2717029"/>
            <a:ext cx="1249457" cy="15779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28BD01-0A85-4EB9-9FCA-AAE6974EC2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4976" y="2625513"/>
            <a:ext cx="2490592" cy="14904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5B9BED6-B2A7-49D0-ACBF-6BE647B0F4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6" y="2767567"/>
            <a:ext cx="1489980" cy="15273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1A795C-E238-4808-AF1B-83DE67E3D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2" t="65063" b="3395"/>
          <a:stretch/>
        </p:blipFill>
        <p:spPr>
          <a:xfrm>
            <a:off x="2756358" y="805845"/>
            <a:ext cx="2026431" cy="16944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9D6CE2-0C8D-42C5-9C0D-494E2871FC13}"/>
              </a:ext>
            </a:extLst>
          </p:cNvPr>
          <p:cNvSpPr txBox="1"/>
          <p:nvPr/>
        </p:nvSpPr>
        <p:spPr>
          <a:xfrm>
            <a:off x="1035486" y="1636757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날씨와 생산량의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AB4A9D-FC85-4F0A-8FE1-E691F2B3F245}"/>
              </a:ext>
            </a:extLst>
          </p:cNvPr>
          <p:cNvSpPr txBox="1"/>
          <p:nvPr/>
        </p:nvSpPr>
        <p:spPr>
          <a:xfrm>
            <a:off x="3549361" y="3028343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생산량과 가격의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AB00F7-A244-4316-BBF4-49D3369633B7}"/>
              </a:ext>
            </a:extLst>
          </p:cNvPr>
          <p:cNvCxnSpPr/>
          <p:nvPr/>
        </p:nvCxnSpPr>
        <p:spPr>
          <a:xfrm>
            <a:off x="4014501" y="3893244"/>
            <a:ext cx="9620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DFB467-5C11-431C-BB3C-7D4BAB961FD2}"/>
              </a:ext>
            </a:extLst>
          </p:cNvPr>
          <p:cNvCxnSpPr/>
          <p:nvPr/>
        </p:nvCxnSpPr>
        <p:spPr>
          <a:xfrm>
            <a:off x="7519701" y="3370731"/>
            <a:ext cx="9620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C54C8D-6AA5-44E7-BE8A-F508E3268285}"/>
              </a:ext>
            </a:extLst>
          </p:cNvPr>
          <p:cNvCxnSpPr>
            <a:cxnSpLocks/>
          </p:cNvCxnSpPr>
          <p:nvPr/>
        </p:nvCxnSpPr>
        <p:spPr>
          <a:xfrm flipH="1">
            <a:off x="7453026" y="3932706"/>
            <a:ext cx="942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0CCD0-A84C-42D2-AB22-99A07F79297B}"/>
              </a:ext>
            </a:extLst>
          </p:cNvPr>
          <p:cNvSpPr txBox="1"/>
          <p:nvPr/>
        </p:nvSpPr>
        <p:spPr>
          <a:xfrm>
            <a:off x="6942510" y="4171515"/>
            <a:ext cx="222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수출수입과 가격의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4818C-F7D1-4D46-B749-24270575BBF4}"/>
              </a:ext>
            </a:extLst>
          </p:cNvPr>
          <p:cNvSpPr txBox="1"/>
          <p:nvPr/>
        </p:nvSpPr>
        <p:spPr>
          <a:xfrm>
            <a:off x="5297264" y="1600979"/>
            <a:ext cx="222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공급량과 가격의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sp>
        <p:nvSpPr>
          <p:cNvPr id="39" name="화살표: 왼쪽으로 구부러짐 38">
            <a:extLst>
              <a:ext uri="{FF2B5EF4-FFF2-40B4-BE49-F238E27FC236}">
                <a16:creationId xmlns:a16="http://schemas.microsoft.com/office/drawing/2014/main" id="{10B60444-37D7-4CC5-BC68-F2A6CBC1FBDE}"/>
              </a:ext>
            </a:extLst>
          </p:cNvPr>
          <p:cNvSpPr/>
          <p:nvPr/>
        </p:nvSpPr>
        <p:spPr>
          <a:xfrm rot="16433597">
            <a:off x="5014804" y="2230367"/>
            <a:ext cx="567001" cy="724459"/>
          </a:xfrm>
          <a:prstGeom prst="curvedLeftArrow">
            <a:avLst>
              <a:gd name="adj1" fmla="val 12317"/>
              <a:gd name="adj2" fmla="val 50000"/>
              <a:gd name="adj3" fmla="val 285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왼쪽으로 구부러짐 41">
            <a:extLst>
              <a:ext uri="{FF2B5EF4-FFF2-40B4-BE49-F238E27FC236}">
                <a16:creationId xmlns:a16="http://schemas.microsoft.com/office/drawing/2014/main" id="{67E65357-DDAD-41AF-A1AC-E0985C2BFF48}"/>
              </a:ext>
            </a:extLst>
          </p:cNvPr>
          <p:cNvSpPr/>
          <p:nvPr/>
        </p:nvSpPr>
        <p:spPr>
          <a:xfrm rot="16751795" flipV="1">
            <a:off x="6858463" y="2089202"/>
            <a:ext cx="514408" cy="700586"/>
          </a:xfrm>
          <a:prstGeom prst="curvedLeftArrow">
            <a:avLst>
              <a:gd name="adj1" fmla="val 12317"/>
              <a:gd name="adj2" fmla="val 50000"/>
              <a:gd name="adj3" fmla="val 285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9F2901B-CA34-42FF-99C8-C6547524E17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2582186" y="2195579"/>
            <a:ext cx="590567" cy="571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9F13116-4DB0-4CC7-B802-D19DE676AA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39" y="5165153"/>
            <a:ext cx="617071" cy="6170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B9699-8831-432E-B9C3-8DB7E220CF6F}"/>
              </a:ext>
            </a:extLst>
          </p:cNvPr>
          <p:cNvSpPr txBox="1"/>
          <p:nvPr/>
        </p:nvSpPr>
        <p:spPr>
          <a:xfrm>
            <a:off x="5188780" y="5754767"/>
            <a:ext cx="243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소비자 물가와 가격의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146A83-1756-4FBB-8493-E2026502A5A8}"/>
              </a:ext>
            </a:extLst>
          </p:cNvPr>
          <p:cNvCxnSpPr>
            <a:cxnSpLocks/>
          </p:cNvCxnSpPr>
          <p:nvPr/>
        </p:nvCxnSpPr>
        <p:spPr>
          <a:xfrm>
            <a:off x="6417033" y="4459516"/>
            <a:ext cx="0" cy="620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6ACB17F-4D21-4C89-9681-915C18CF4105}"/>
              </a:ext>
            </a:extLst>
          </p:cNvPr>
          <p:cNvCxnSpPr>
            <a:cxnSpLocks/>
          </p:cNvCxnSpPr>
          <p:nvPr/>
        </p:nvCxnSpPr>
        <p:spPr>
          <a:xfrm flipV="1">
            <a:off x="6154796" y="4449535"/>
            <a:ext cx="0" cy="630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7FA646-5375-496B-A403-4D76A58504DD}"/>
              </a:ext>
            </a:extLst>
          </p:cNvPr>
          <p:cNvSpPr txBox="1"/>
          <p:nvPr/>
        </p:nvSpPr>
        <p:spPr>
          <a:xfrm>
            <a:off x="3476314" y="4670996"/>
            <a:ext cx="21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유통비용과 가격의</a:t>
            </a:r>
            <a:endParaRPr lang="en-US" altLang="ko-KR" dirty="0"/>
          </a:p>
          <a:p>
            <a:pPr algn="ctr"/>
            <a:r>
              <a:rPr lang="ko-KR" altLang="en-US" dirty="0"/>
              <a:t>상관관계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CB462-FF99-4123-9270-991C76BA4C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8" y="3802979"/>
            <a:ext cx="1141325" cy="11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28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B0A432-86E6-4C9A-8FAC-39F81A14B2A5}"/>
              </a:ext>
            </a:extLst>
          </p:cNvPr>
          <p:cNvSpPr/>
          <p:nvPr/>
        </p:nvSpPr>
        <p:spPr>
          <a:xfrm>
            <a:off x="1798656" y="2691747"/>
            <a:ext cx="7757040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생산량과 날씨는</a:t>
            </a:r>
            <a:endParaRPr kumimoji="0" lang="en-US" altLang="ko-KR" sz="32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427960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A09FA6-0C79-40D9-A07F-65A17C1124DB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E23C74-89DE-4978-8889-2CFF9FE3D39A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755E73-A748-4F7C-9288-1E96DA0BF138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A50FFD-C4BE-4206-A857-E1D8B04FFB7B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날씨와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19E926D-D022-442B-BF2A-A8FE6EBFE1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9EE182-2CF8-46FA-AFE6-CAD92BFA7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66" y="2779816"/>
            <a:ext cx="8987909" cy="177758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DC6D03-3202-498E-A242-625D5B709709}"/>
              </a:ext>
            </a:extLst>
          </p:cNvPr>
          <p:cNvSpPr/>
          <p:nvPr/>
        </p:nvSpPr>
        <p:spPr>
          <a:xfrm>
            <a:off x="3917825" y="3139186"/>
            <a:ext cx="2416300" cy="951760"/>
          </a:xfrm>
          <a:prstGeom prst="round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662D37A-4C6D-4111-8DFC-A4B9782A4FE3}"/>
              </a:ext>
            </a:extLst>
          </p:cNvPr>
          <p:cNvSpPr/>
          <p:nvPr/>
        </p:nvSpPr>
        <p:spPr>
          <a:xfrm>
            <a:off x="6354164" y="3139186"/>
            <a:ext cx="2703219" cy="951760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D699A9-1350-4182-8FE9-349115266A7B}"/>
              </a:ext>
            </a:extLst>
          </p:cNvPr>
          <p:cNvSpPr/>
          <p:nvPr/>
        </p:nvSpPr>
        <p:spPr>
          <a:xfrm>
            <a:off x="2222701" y="3139186"/>
            <a:ext cx="1695123" cy="9517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3338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3751" y="855852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08B99D-EB44-4C24-AEF0-C624A8B7CDD8}"/>
              </a:ext>
            </a:extLst>
          </p:cNvPr>
          <p:cNvSpPr txBox="1"/>
          <p:nvPr/>
        </p:nvSpPr>
        <p:spPr>
          <a:xfrm>
            <a:off x="704665" y="1586071"/>
            <a:ext cx="1236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데이터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</a:t>
            </a:r>
            <a:endParaRPr kumimoji="0" lang="ko-KR" altLang="en-US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FBAA4-612C-496C-97D8-B6806C436B86}"/>
              </a:ext>
            </a:extLst>
          </p:cNvPr>
          <p:cNvSpPr txBox="1"/>
          <p:nvPr/>
        </p:nvSpPr>
        <p:spPr>
          <a:xfrm>
            <a:off x="7704119" y="4046768"/>
            <a:ext cx="13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5,6,7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lang="en-US" altLang="ko-KR" sz="1400" b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56831D-53CD-497E-A00E-8A246B068812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EE352D-8A61-47C9-92E3-12B2D84DDC1A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BA59A4-B65C-4482-9B08-D193D04300FA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7D4497F-6373-4598-A597-B32A2B8A2A30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날씨와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FF2874C0-FD82-477F-9838-C90D720DD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0E25923-58E9-455F-818A-47C27933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66" y="1692348"/>
            <a:ext cx="1656996" cy="4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401CF2E-EF1F-4099-8FE6-14CDE4FB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23" y="1692348"/>
            <a:ext cx="1656996" cy="41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00D29D-014B-45D7-8CD7-89AA013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87" y="1692348"/>
            <a:ext cx="1656996" cy="41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BFB7C0-3E92-45E5-83BB-3465051C4F5A}"/>
              </a:ext>
            </a:extLst>
          </p:cNvPr>
          <p:cNvSpPr txBox="1"/>
          <p:nvPr/>
        </p:nvSpPr>
        <p:spPr>
          <a:xfrm>
            <a:off x="10622485" y="4546620"/>
            <a:ext cx="143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8, 9, 10,11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장마</a:t>
            </a: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29AAA1FB-74B3-4EC0-B01E-0FD76A3783B9}"/>
              </a:ext>
            </a:extLst>
          </p:cNvPr>
          <p:cNvSpPr/>
          <p:nvPr/>
        </p:nvSpPr>
        <p:spPr>
          <a:xfrm rot="18487904">
            <a:off x="7014014" y="4175028"/>
            <a:ext cx="559587" cy="266700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1242BA-2917-4382-91D2-527F57B128EC}"/>
              </a:ext>
            </a:extLst>
          </p:cNvPr>
          <p:cNvSpPr txBox="1"/>
          <p:nvPr/>
        </p:nvSpPr>
        <p:spPr>
          <a:xfrm>
            <a:off x="4997520" y="3569714"/>
            <a:ext cx="138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2,3,4</a:t>
            </a:r>
            <a:r>
              <a:rPr lang="ko-KR" altLang="en-US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월 개화기 저온</a:t>
            </a:r>
            <a:r>
              <a:rPr lang="en-US" altLang="ko-KR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강우</a:t>
            </a:r>
            <a:r>
              <a:rPr lang="en-US" altLang="ko-KR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고온</a:t>
            </a:r>
            <a:endParaRPr kumimoji="0" lang="ko-KR" altLang="en-US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BDF9E-5A59-4FD0-8129-EBA4EF04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892" y="1672672"/>
            <a:ext cx="1685565" cy="41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7236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B6AB4B-2861-4DCE-810E-5116D180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07" y="2551230"/>
            <a:ext cx="8980417" cy="180494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DC6D03-3202-498E-A242-625D5B709709}"/>
              </a:ext>
            </a:extLst>
          </p:cNvPr>
          <p:cNvSpPr/>
          <p:nvPr/>
        </p:nvSpPr>
        <p:spPr>
          <a:xfrm>
            <a:off x="2048200" y="2910051"/>
            <a:ext cx="1904675" cy="951760"/>
          </a:xfrm>
          <a:prstGeom prst="round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662D37A-4C6D-4111-8DFC-A4B9782A4FE3}"/>
              </a:ext>
            </a:extLst>
          </p:cNvPr>
          <p:cNvSpPr/>
          <p:nvPr/>
        </p:nvSpPr>
        <p:spPr>
          <a:xfrm>
            <a:off x="9144005" y="2910051"/>
            <a:ext cx="1209670" cy="94121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D699A9-1350-4182-8FE9-349115266A7B}"/>
              </a:ext>
            </a:extLst>
          </p:cNvPr>
          <p:cNvSpPr/>
          <p:nvPr/>
        </p:nvSpPr>
        <p:spPr>
          <a:xfrm>
            <a:off x="3952875" y="2913925"/>
            <a:ext cx="2219325" cy="95176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BE2943-16DF-4591-9B92-7DBAD0E7E5F2}"/>
              </a:ext>
            </a:extLst>
          </p:cNvPr>
          <p:cNvSpPr/>
          <p:nvPr/>
        </p:nvSpPr>
        <p:spPr>
          <a:xfrm>
            <a:off x="7116197" y="2910051"/>
            <a:ext cx="2027808" cy="951760"/>
          </a:xfrm>
          <a:prstGeom prst="round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E76BB9-4E27-4F85-AD0A-42E86407E6A6}"/>
              </a:ext>
            </a:extLst>
          </p:cNvPr>
          <p:cNvSpPr/>
          <p:nvPr/>
        </p:nvSpPr>
        <p:spPr>
          <a:xfrm>
            <a:off x="6172200" y="2899504"/>
            <a:ext cx="876300" cy="951760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951221-298E-4F1B-863B-F6813C4B85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1123DC-DE04-4CF9-9B43-05314D4A0D66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0CFEA94-7B24-4A7C-BB2A-F9D6EE348FE3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56EB37-E122-478A-9881-8AFD013EA67B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52243B-FF44-4315-8B17-8451BCD75D36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날씨와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9528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8F17A4-269D-4C57-9DEF-04C43FECEFFD}"/>
              </a:ext>
            </a:extLst>
          </p:cNvPr>
          <p:cNvGrpSpPr/>
          <p:nvPr/>
        </p:nvGrpSpPr>
        <p:grpSpPr>
          <a:xfrm>
            <a:off x="2031236" y="2444233"/>
            <a:ext cx="8129527" cy="1969534"/>
            <a:chOff x="1664673" y="441569"/>
            <a:chExt cx="8129527" cy="19695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E3992D8-E526-4C26-97C2-595B4DC6A84A}"/>
                </a:ext>
              </a:extLst>
            </p:cNvPr>
            <p:cNvGrpSpPr/>
            <p:nvPr/>
          </p:nvGrpSpPr>
          <p:grpSpPr>
            <a:xfrm>
              <a:off x="1664673" y="665457"/>
              <a:ext cx="1733683" cy="1745646"/>
              <a:chOff x="4923741" y="2240566"/>
              <a:chExt cx="2344515" cy="2360693"/>
            </a:xfrm>
          </p:grpSpPr>
          <p:sp>
            <p:nvSpPr>
              <p:cNvPr id="18" name="현 17">
                <a:extLst>
                  <a:ext uri="{FF2B5EF4-FFF2-40B4-BE49-F238E27FC236}">
                    <a16:creationId xmlns:a16="http://schemas.microsoft.com/office/drawing/2014/main" id="{18C4373A-04AD-495D-991E-80B420D86ADA}"/>
                  </a:ext>
                </a:extLst>
              </p:cNvPr>
              <p:cNvSpPr/>
              <p:nvPr/>
            </p:nvSpPr>
            <p:spPr>
              <a:xfrm rot="8100000">
                <a:off x="4923741" y="2256744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19" name="현 18">
                <a:extLst>
                  <a:ext uri="{FF2B5EF4-FFF2-40B4-BE49-F238E27FC236}">
                    <a16:creationId xmlns:a16="http://schemas.microsoft.com/office/drawing/2014/main" id="{71642E61-F650-4D82-A876-6EBCD028ACCE}"/>
                  </a:ext>
                </a:extLst>
              </p:cNvPr>
              <p:cNvSpPr/>
              <p:nvPr/>
            </p:nvSpPr>
            <p:spPr>
              <a:xfrm rot="18900000">
                <a:off x="4923741" y="2240567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rgbClr val="FB9D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43A2BAB-D73E-49D4-B4B1-A04C3BA5486F}"/>
                </a:ext>
              </a:extLst>
            </p:cNvPr>
            <p:cNvGrpSpPr/>
            <p:nvPr/>
          </p:nvGrpSpPr>
          <p:grpSpPr>
            <a:xfrm>
              <a:off x="4847417" y="665234"/>
              <a:ext cx="1733683" cy="1745645"/>
              <a:chOff x="4923741" y="2240567"/>
              <a:chExt cx="2344515" cy="2360692"/>
            </a:xfrm>
          </p:grpSpPr>
          <p:sp>
            <p:nvSpPr>
              <p:cNvPr id="22" name="현 21">
                <a:extLst>
                  <a:ext uri="{FF2B5EF4-FFF2-40B4-BE49-F238E27FC236}">
                    <a16:creationId xmlns:a16="http://schemas.microsoft.com/office/drawing/2014/main" id="{D006D022-AF2A-4E1F-98F7-56DDDEFFD0DA}"/>
                  </a:ext>
                </a:extLst>
              </p:cNvPr>
              <p:cNvSpPr/>
              <p:nvPr/>
            </p:nvSpPr>
            <p:spPr>
              <a:xfrm rot="8100000">
                <a:off x="4923741" y="2256744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B17D3A4F-90B8-4020-958E-9CFCE662D03A}"/>
                  </a:ext>
                </a:extLst>
              </p:cNvPr>
              <p:cNvSpPr/>
              <p:nvPr/>
            </p:nvSpPr>
            <p:spPr>
              <a:xfrm rot="18900000">
                <a:off x="4923741" y="2240567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rgbClr val="FB9D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B68C8D0-122D-46CB-A219-D75C4CEF38D0}"/>
                </a:ext>
              </a:extLst>
            </p:cNvPr>
            <p:cNvGrpSpPr/>
            <p:nvPr/>
          </p:nvGrpSpPr>
          <p:grpSpPr>
            <a:xfrm>
              <a:off x="8060517" y="659475"/>
              <a:ext cx="1733683" cy="1745645"/>
              <a:chOff x="4923741" y="2240567"/>
              <a:chExt cx="2344515" cy="2360692"/>
            </a:xfrm>
          </p:grpSpPr>
          <p:sp>
            <p:nvSpPr>
              <p:cNvPr id="25" name="현 24">
                <a:extLst>
                  <a:ext uri="{FF2B5EF4-FFF2-40B4-BE49-F238E27FC236}">
                    <a16:creationId xmlns:a16="http://schemas.microsoft.com/office/drawing/2014/main" id="{6688F30A-6A64-4390-B085-327F7C0C0E51}"/>
                  </a:ext>
                </a:extLst>
              </p:cNvPr>
              <p:cNvSpPr/>
              <p:nvPr/>
            </p:nvSpPr>
            <p:spPr>
              <a:xfrm rot="8100000">
                <a:off x="4923741" y="2256744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26" name="현 25">
                <a:extLst>
                  <a:ext uri="{FF2B5EF4-FFF2-40B4-BE49-F238E27FC236}">
                    <a16:creationId xmlns:a16="http://schemas.microsoft.com/office/drawing/2014/main" id="{C2AA09BB-5682-4472-A1A1-9E14426F4712}"/>
                  </a:ext>
                </a:extLst>
              </p:cNvPr>
              <p:cNvSpPr/>
              <p:nvPr/>
            </p:nvSpPr>
            <p:spPr>
              <a:xfrm rot="18900000">
                <a:off x="4923741" y="2240567"/>
                <a:ext cx="2344515" cy="2344515"/>
              </a:xfrm>
              <a:prstGeom prst="chord">
                <a:avLst>
                  <a:gd name="adj1" fmla="val 2700000"/>
                  <a:gd name="adj2" fmla="val 13504520"/>
                </a:avLst>
              </a:prstGeom>
              <a:solidFill>
                <a:srgbClr val="FB9D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  <p:sp>
          <p:nvSpPr>
            <p:cNvPr id="27" name="갈매기형 수장 5">
              <a:extLst>
                <a:ext uri="{FF2B5EF4-FFF2-40B4-BE49-F238E27FC236}">
                  <a16:creationId xmlns:a16="http://schemas.microsoft.com/office/drawing/2014/main" id="{67448F93-EFE6-425C-96B1-249CA3B3051C}"/>
                </a:ext>
              </a:extLst>
            </p:cNvPr>
            <p:cNvSpPr/>
            <p:nvPr/>
          </p:nvSpPr>
          <p:spPr>
            <a:xfrm>
              <a:off x="3910859" y="1322157"/>
              <a:ext cx="318740" cy="444500"/>
            </a:xfrm>
            <a:prstGeom prst="chevron">
              <a:avLst/>
            </a:prstGeom>
            <a:solidFill>
              <a:srgbClr val="B386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갈매기형 수장 27">
              <a:extLst>
                <a:ext uri="{FF2B5EF4-FFF2-40B4-BE49-F238E27FC236}">
                  <a16:creationId xmlns:a16="http://schemas.microsoft.com/office/drawing/2014/main" id="{27D65913-0AA2-47D8-B5F6-03209D44165E}"/>
                </a:ext>
              </a:extLst>
            </p:cNvPr>
            <p:cNvSpPr/>
            <p:nvPr/>
          </p:nvSpPr>
          <p:spPr>
            <a:xfrm>
              <a:off x="7177902" y="1322157"/>
              <a:ext cx="318740" cy="444500"/>
            </a:xfrm>
            <a:prstGeom prst="chevron">
              <a:avLst/>
            </a:prstGeom>
            <a:solidFill>
              <a:srgbClr val="B386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F72071E-D7AF-4ABA-98DA-23E5413006B0}"/>
                </a:ext>
              </a:extLst>
            </p:cNvPr>
            <p:cNvSpPr/>
            <p:nvPr/>
          </p:nvSpPr>
          <p:spPr>
            <a:xfrm>
              <a:off x="2156303" y="444306"/>
              <a:ext cx="720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en-US" altLang="ko-KR" sz="3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2A0ED06-B382-4F52-8167-4B4594CEF2CB}"/>
                </a:ext>
              </a:extLst>
            </p:cNvPr>
            <p:cNvSpPr/>
            <p:nvPr/>
          </p:nvSpPr>
          <p:spPr>
            <a:xfrm>
              <a:off x="5354225" y="464665"/>
              <a:ext cx="720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en-US" altLang="ko-KR" sz="3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6F6FF69-6814-4514-BCBE-A320689CF688}"/>
                </a:ext>
              </a:extLst>
            </p:cNvPr>
            <p:cNvSpPr/>
            <p:nvPr/>
          </p:nvSpPr>
          <p:spPr>
            <a:xfrm>
              <a:off x="8580261" y="441569"/>
              <a:ext cx="720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en-US" altLang="ko-KR" sz="3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FE8B57-56E8-4E6A-876A-3EE8165FF958}"/>
                </a:ext>
              </a:extLst>
            </p:cNvPr>
            <p:cNvSpPr/>
            <p:nvPr/>
          </p:nvSpPr>
          <p:spPr>
            <a:xfrm>
              <a:off x="1682936" y="1079637"/>
              <a:ext cx="1620957" cy="95410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i="1" kern="0" dirty="0">
                  <a:ln>
                    <a:solidFill>
                      <a:schemeClr val="tx1"/>
                    </a:solidFill>
                  </a:ln>
                  <a:solidFill>
                    <a:srgbClr val="B386E5"/>
                  </a:solidFill>
                  <a:latin typeface="+mj-lt"/>
                  <a:ea typeface="+mj-ea"/>
                </a:rPr>
                <a:t>프로젝트</a:t>
              </a:r>
              <a:endParaRPr lang="en-US" altLang="ko-KR" sz="2800" b="1" i="1" kern="0" dirty="0">
                <a:ln>
                  <a:solidFill>
                    <a:schemeClr val="tx1"/>
                  </a:solidFill>
                </a:ln>
                <a:solidFill>
                  <a:srgbClr val="B386E5"/>
                </a:solidFill>
                <a:latin typeface="+mj-lt"/>
                <a:ea typeface="+mj-ea"/>
              </a:endParaRPr>
            </a:p>
            <a:p>
              <a:pPr algn="ctr"/>
              <a:r>
                <a:rPr lang="ko-KR" altLang="en-US" sz="2800" b="1" i="1" kern="0" dirty="0">
                  <a:ln>
                    <a:solidFill>
                      <a:schemeClr val="tx1"/>
                    </a:solidFill>
                  </a:ln>
                  <a:solidFill>
                    <a:srgbClr val="B386E5"/>
                  </a:solidFill>
                  <a:latin typeface="+mj-lt"/>
                  <a:ea typeface="+mj-ea"/>
                </a:rPr>
                <a:t>소개</a:t>
              </a:r>
              <a:endPara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5FBF1-6F4A-4CAB-9039-8C203B267C5B}"/>
                </a:ext>
              </a:extLst>
            </p:cNvPr>
            <p:cNvSpPr/>
            <p:nvPr/>
          </p:nvSpPr>
          <p:spPr>
            <a:xfrm>
              <a:off x="5167134" y="1194271"/>
              <a:ext cx="10005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+mj-lt"/>
                  <a:ea typeface="맑은 고딕" panose="020B0503020000020004" pitchFamily="50" charset="-127"/>
                </a:rPr>
                <a:t>EDA</a:t>
              </a:r>
              <a:endParaRPr lang="en-US" altLang="ko-KR" sz="32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E89ACC-39ED-4535-B5BD-6556263C8C22}"/>
                </a:ext>
              </a:extLst>
            </p:cNvPr>
            <p:cNvSpPr/>
            <p:nvPr/>
          </p:nvSpPr>
          <p:spPr>
            <a:xfrm>
              <a:off x="8394181" y="1212363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2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+mj-lt"/>
                  <a:ea typeface="맑은 고딕" panose="020B0503020000020004" pitchFamily="50" charset="-127"/>
                </a:rPr>
                <a:t>분석</a:t>
              </a:r>
              <a:endParaRPr lang="en-US" altLang="ko-KR" sz="32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44344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3751" y="855852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4346" name="Picture 10">
            <a:extLst>
              <a:ext uri="{FF2B5EF4-FFF2-40B4-BE49-F238E27FC236}">
                <a16:creationId xmlns:a16="http://schemas.microsoft.com/office/drawing/2014/main" id="{7E8E66DC-0EB5-4500-A04C-5068ACAE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0" y="1678710"/>
            <a:ext cx="1721532" cy="42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115CA9-BB9A-4D89-BDEC-FB93A8A4DA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72444C68-F1F7-4FBF-81BE-BB8C7C8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61" y="1678710"/>
            <a:ext cx="1721532" cy="42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>
            <a:extLst>
              <a:ext uri="{FF2B5EF4-FFF2-40B4-BE49-F238E27FC236}">
                <a16:creationId xmlns:a16="http://schemas.microsoft.com/office/drawing/2014/main" id="{CC77542B-5EE3-4952-B811-BFFE5DFA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6" y="1625072"/>
            <a:ext cx="1721532" cy="42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>
            <a:extLst>
              <a:ext uri="{FF2B5EF4-FFF2-40B4-BE49-F238E27FC236}">
                <a16:creationId xmlns:a16="http://schemas.microsoft.com/office/drawing/2014/main" id="{C284E4C6-D63A-47EA-AE79-29E2089F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46" y="1678709"/>
            <a:ext cx="1693915" cy="42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ABFB7C0-3E92-45E5-83BB-3465051C4F5A}"/>
              </a:ext>
            </a:extLst>
          </p:cNvPr>
          <p:cNvSpPr txBox="1"/>
          <p:nvPr/>
        </p:nvSpPr>
        <p:spPr>
          <a:xfrm>
            <a:off x="8019329" y="3650433"/>
            <a:ext cx="105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2, 6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AB307-E2C7-4F03-A83A-B514810BE348}"/>
              </a:ext>
            </a:extLst>
          </p:cNvPr>
          <p:cNvSpPr txBox="1"/>
          <p:nvPr/>
        </p:nvSpPr>
        <p:spPr>
          <a:xfrm>
            <a:off x="10681179" y="4460464"/>
            <a:ext cx="117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11, 12, 1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8B99D-EB44-4C24-AEF0-C624A8B7CDD8}"/>
              </a:ext>
            </a:extLst>
          </p:cNvPr>
          <p:cNvSpPr txBox="1"/>
          <p:nvPr/>
        </p:nvSpPr>
        <p:spPr>
          <a:xfrm>
            <a:off x="604183" y="1465497"/>
            <a:ext cx="1236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데이터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상관관계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FBAA4-612C-496C-97D8-B6806C436B86}"/>
              </a:ext>
            </a:extLst>
          </p:cNvPr>
          <p:cNvSpPr txBox="1"/>
          <p:nvPr/>
        </p:nvSpPr>
        <p:spPr>
          <a:xfrm>
            <a:off x="5138304" y="4727127"/>
            <a:ext cx="13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8,9,10,3,4,5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79BB86-BD84-495D-9CDB-E0CD7FF26192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5E3CFF6-5C7E-4F49-81E7-0F37DF54EDB5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7F4CE4-7940-48EE-B1E7-E65AEFCD069E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AC3709-7BBC-4B7A-8666-D1AC73E9B133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날씨와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40108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AC7A3C-B7C2-449C-8E15-CFF372338FEB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04B02B-9083-4792-A5DB-4F76165617FC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C7838A-C24D-41F6-B20C-38618C1EB3BB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42B4571-955B-4AB6-94C1-DE628FDD69C5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날씨와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십자형 2">
            <a:extLst>
              <a:ext uri="{FF2B5EF4-FFF2-40B4-BE49-F238E27FC236}">
                <a16:creationId xmlns:a16="http://schemas.microsoft.com/office/drawing/2014/main" id="{99CE58A5-023C-4ED6-8AB1-DBD921D86F64}"/>
              </a:ext>
            </a:extLst>
          </p:cNvPr>
          <p:cNvSpPr/>
          <p:nvPr/>
        </p:nvSpPr>
        <p:spPr>
          <a:xfrm rot="2693033">
            <a:off x="7604865" y="3817309"/>
            <a:ext cx="1024932" cy="1010425"/>
          </a:xfrm>
          <a:prstGeom prst="plus">
            <a:avLst>
              <a:gd name="adj" fmla="val 41906"/>
            </a:avLst>
          </a:prstGeom>
          <a:solidFill>
            <a:srgbClr val="B386E5"/>
          </a:solidFill>
          <a:ln>
            <a:solidFill>
              <a:srgbClr val="686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34A9527-1678-4017-9214-52E6D13A0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53" y="2057400"/>
            <a:ext cx="1371600" cy="1371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CE457C-55E6-4B00-B533-8F253D7C90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32" y="2318628"/>
            <a:ext cx="1044225" cy="1044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D147A2-BDEA-4162-B662-EC7C62D1C5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88" b="35524"/>
          <a:stretch/>
        </p:blipFill>
        <p:spPr>
          <a:xfrm>
            <a:off x="2543494" y="3685480"/>
            <a:ext cx="3648022" cy="14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698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BEBD0F-4AB2-48A0-91DD-9F1FE92F200F}"/>
              </a:ext>
            </a:extLst>
          </p:cNvPr>
          <p:cNvSpPr/>
          <p:nvPr/>
        </p:nvSpPr>
        <p:spPr>
          <a:xfrm>
            <a:off x="1762663" y="2580670"/>
            <a:ext cx="7943201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가격과 소비자 물가는</a:t>
            </a:r>
            <a:endParaRPr kumimoji="0" lang="en-US" altLang="ko-KR" sz="32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455038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소비자 물가와 가격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Picture 8">
            <a:extLst>
              <a:ext uri="{FF2B5EF4-FFF2-40B4-BE49-F238E27FC236}">
                <a16:creationId xmlns:a16="http://schemas.microsoft.com/office/drawing/2014/main" id="{5C7EA7A2-61CE-49CB-B070-4DA67205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40" y="3219708"/>
            <a:ext cx="2782410" cy="26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A30AC56-9ACE-4BCA-8B87-8E28126F5E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81" y="1638834"/>
            <a:ext cx="1371600" cy="1371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C427E-A2C3-43BA-983D-8D92DB4C01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84" y="1991207"/>
            <a:ext cx="1044225" cy="104422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D7EC42F-ACFC-42E0-9A0C-781F8C59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75" y="3255239"/>
            <a:ext cx="2819386" cy="26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4739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BEBD0F-4AB2-48A0-91DD-9F1FE92F200F}"/>
              </a:ext>
            </a:extLst>
          </p:cNvPr>
          <p:cNvSpPr/>
          <p:nvPr/>
        </p:nvSpPr>
        <p:spPr>
          <a:xfrm>
            <a:off x="1762663" y="2580670"/>
            <a:ext cx="7943201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가격과 유통비용은</a:t>
            </a:r>
            <a:endParaRPr kumimoji="0" lang="en-US" altLang="ko-KR" sz="32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564562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농산물 가격과 유통비용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DF0E822-48DD-49F3-9606-4C23B8649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CFC086D0-3E99-4E73-BDD3-FB95065C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64" y="2468246"/>
            <a:ext cx="1939843" cy="2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82645BF5-998E-4CBD-83A2-67340C39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97" y="2229812"/>
            <a:ext cx="4525702" cy="278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 도형 22">
            <a:extLst>
              <a:ext uri="{FF2B5EF4-FFF2-40B4-BE49-F238E27FC236}">
                <a16:creationId xmlns:a16="http://schemas.microsoft.com/office/drawing/2014/main" id="{954569D8-233C-40E7-A2EF-54A27FE31016}"/>
              </a:ext>
            </a:extLst>
          </p:cNvPr>
          <p:cNvSpPr/>
          <p:nvPr/>
        </p:nvSpPr>
        <p:spPr>
          <a:xfrm rot="18487904">
            <a:off x="4025529" y="2795180"/>
            <a:ext cx="559587" cy="266700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4DEC9B5-BE0D-43DF-A4FF-30770DE13E59}"/>
              </a:ext>
            </a:extLst>
          </p:cNvPr>
          <p:cNvGrpSpPr/>
          <p:nvPr/>
        </p:nvGrpSpPr>
        <p:grpSpPr>
          <a:xfrm>
            <a:off x="6581137" y="2323236"/>
            <a:ext cx="644779" cy="327962"/>
            <a:chOff x="9855200" y="2536339"/>
            <a:chExt cx="571501" cy="27678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C6ADE6B-CBFB-4AC9-9199-D208377A5185}"/>
                </a:ext>
              </a:extLst>
            </p:cNvPr>
            <p:cNvCxnSpPr/>
            <p:nvPr/>
          </p:nvCxnSpPr>
          <p:spPr>
            <a:xfrm>
              <a:off x="9855200" y="2626106"/>
              <a:ext cx="182880" cy="0"/>
            </a:xfrm>
            <a:prstGeom prst="line">
              <a:avLst/>
            </a:prstGeom>
            <a:ln w="28575">
              <a:solidFill>
                <a:srgbClr val="FF101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AB7FB96-2BB3-4000-80AD-2A68749D3E04}"/>
                </a:ext>
              </a:extLst>
            </p:cNvPr>
            <p:cNvCxnSpPr/>
            <p:nvPr/>
          </p:nvCxnSpPr>
          <p:spPr>
            <a:xfrm>
              <a:off x="9855200" y="2730881"/>
              <a:ext cx="1828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46C51-1C8A-4D22-B650-A7A141708CB3}"/>
                </a:ext>
              </a:extLst>
            </p:cNvPr>
            <p:cNvSpPr txBox="1"/>
            <p:nvPr/>
          </p:nvSpPr>
          <p:spPr>
            <a:xfrm>
              <a:off x="9989345" y="2536339"/>
              <a:ext cx="437356" cy="15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FF1010"/>
                  </a:solidFill>
                </a:rPr>
                <a:t>유통비용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6027E-C85C-412F-931E-344F3A1A5BB5}"/>
                </a:ext>
              </a:extLst>
            </p:cNvPr>
            <p:cNvSpPr txBox="1"/>
            <p:nvPr/>
          </p:nvSpPr>
          <p:spPr>
            <a:xfrm>
              <a:off x="9989345" y="2644288"/>
              <a:ext cx="437356" cy="16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rgbClr val="0070C0"/>
                  </a:solidFill>
                </a:rPr>
                <a:t>price</a:t>
              </a:r>
              <a:endParaRPr lang="ko-KR" altLang="en-US" sz="7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623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234CEEC-CB0B-49A3-AF10-4F6106EC95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F325FEA-E208-431D-B72B-5DE8C2B1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82" y="2205414"/>
            <a:ext cx="4446096" cy="27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401807-6369-4127-B6E6-390735EC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65" y="2338024"/>
            <a:ext cx="2031576" cy="26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2A0390-2B31-4B07-AC48-1F559F34CD33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E26860F-16F0-4040-BA5F-5A259FD5DECF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994708A-44CA-4580-BC5D-744CC4641FB7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FE6F8C-1B34-47E7-92F5-D07AE756DECC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농산물 가격과 유통비용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L 도형 27">
            <a:extLst>
              <a:ext uri="{FF2B5EF4-FFF2-40B4-BE49-F238E27FC236}">
                <a16:creationId xmlns:a16="http://schemas.microsoft.com/office/drawing/2014/main" id="{3445204D-CC09-46C1-8AA1-0F0F56146444}"/>
              </a:ext>
            </a:extLst>
          </p:cNvPr>
          <p:cNvSpPr/>
          <p:nvPr/>
        </p:nvSpPr>
        <p:spPr>
          <a:xfrm rot="18487904">
            <a:off x="4075353" y="2603566"/>
            <a:ext cx="522434" cy="256679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18A06A-3667-4E7A-B577-DA4B44ED4F5F}"/>
              </a:ext>
            </a:extLst>
          </p:cNvPr>
          <p:cNvGrpSpPr/>
          <p:nvPr/>
        </p:nvGrpSpPr>
        <p:grpSpPr>
          <a:xfrm>
            <a:off x="6474030" y="2283206"/>
            <a:ext cx="644779" cy="327962"/>
            <a:chOff x="9855200" y="2536339"/>
            <a:chExt cx="571501" cy="27678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CE0C5CF-D88C-46C3-BC98-03C84DF78105}"/>
                </a:ext>
              </a:extLst>
            </p:cNvPr>
            <p:cNvCxnSpPr/>
            <p:nvPr/>
          </p:nvCxnSpPr>
          <p:spPr>
            <a:xfrm>
              <a:off x="9855200" y="2626106"/>
              <a:ext cx="182880" cy="0"/>
            </a:xfrm>
            <a:prstGeom prst="line">
              <a:avLst/>
            </a:prstGeom>
            <a:ln w="28575">
              <a:solidFill>
                <a:srgbClr val="FF101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6A633C-BAB5-4FA1-9D22-0FCA6E32776F}"/>
                </a:ext>
              </a:extLst>
            </p:cNvPr>
            <p:cNvCxnSpPr/>
            <p:nvPr/>
          </p:nvCxnSpPr>
          <p:spPr>
            <a:xfrm>
              <a:off x="9855200" y="2730881"/>
              <a:ext cx="1828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434D4A-1EFD-480B-833F-DDE638DA536B}"/>
                </a:ext>
              </a:extLst>
            </p:cNvPr>
            <p:cNvSpPr txBox="1"/>
            <p:nvPr/>
          </p:nvSpPr>
          <p:spPr>
            <a:xfrm>
              <a:off x="9989345" y="2536339"/>
              <a:ext cx="437356" cy="15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rgbClr val="FF1010"/>
                  </a:solidFill>
                </a:rPr>
                <a:t>유통비용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8D4DEF-35F5-4BFD-A7D7-A3451EA72333}"/>
                </a:ext>
              </a:extLst>
            </p:cNvPr>
            <p:cNvSpPr txBox="1"/>
            <p:nvPr/>
          </p:nvSpPr>
          <p:spPr>
            <a:xfrm>
              <a:off x="9989345" y="2644288"/>
              <a:ext cx="437356" cy="16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rgbClr val="0070C0"/>
                  </a:solidFill>
                </a:rPr>
                <a:t>price</a:t>
              </a:r>
              <a:endParaRPr lang="ko-KR" altLang="en-US" sz="7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2478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3509394" y="2580670"/>
            <a:ext cx="5173211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가격과 생산량은</a:t>
            </a:r>
            <a:endParaRPr kumimoji="0" lang="en-US" altLang="ko-KR" sz="32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1617094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A9165F-1D8C-4BEC-B0B0-289C7217EDD1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464D8A-3EA0-4B2D-A474-3EDF6944B40D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8ED12D-A993-4360-9B03-6B70684270D0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EF40F8-0221-40CC-9EA3-14CC9A32C656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69284F3-EB6A-4165-A31D-9D0CA0802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8180E46-AB3E-4640-B87A-2A06899D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2236982"/>
            <a:ext cx="2123439" cy="279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57DF344C-C1CD-447E-A295-161F72C1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11" y="2383043"/>
            <a:ext cx="3771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 도형 20">
            <a:extLst>
              <a:ext uri="{FF2B5EF4-FFF2-40B4-BE49-F238E27FC236}">
                <a16:creationId xmlns:a16="http://schemas.microsoft.com/office/drawing/2014/main" id="{A0F2FDDF-C932-47DB-B42D-8D061D06C331}"/>
              </a:ext>
            </a:extLst>
          </p:cNvPr>
          <p:cNvSpPr/>
          <p:nvPr/>
        </p:nvSpPr>
        <p:spPr>
          <a:xfrm rot="18487904">
            <a:off x="4441602" y="2768879"/>
            <a:ext cx="559587" cy="266700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26562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755D3A43-FDB8-4293-901B-28E6ADC7A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D2706EF-A292-475C-B9B7-05DB4988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0" y="2309856"/>
            <a:ext cx="3790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D70D1CE-FB68-4FA2-83B8-94DE2D8D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10" y="2223229"/>
            <a:ext cx="2051555" cy="26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 도형 22">
            <a:extLst>
              <a:ext uri="{FF2B5EF4-FFF2-40B4-BE49-F238E27FC236}">
                <a16:creationId xmlns:a16="http://schemas.microsoft.com/office/drawing/2014/main" id="{AA0073E9-3BD3-46EE-976A-FAA0002C32E2}"/>
              </a:ext>
            </a:extLst>
          </p:cNvPr>
          <p:cNvSpPr/>
          <p:nvPr/>
        </p:nvSpPr>
        <p:spPr>
          <a:xfrm rot="18487904">
            <a:off x="4315521" y="2671421"/>
            <a:ext cx="559587" cy="266700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7F675B-C46D-4D80-8895-49C3F4E43C98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D1273A-6E40-4AC5-9CF6-3526F3EB27AB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AF40D9C-1CEA-417A-8C78-51C43C611843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D21FF0-3B0C-43C2-965D-6E449742EBDF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생산량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2141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3C265-F50A-4A21-8995-1502A60C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06" y="1340310"/>
            <a:ext cx="5627096" cy="375546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5150382" y="1846977"/>
            <a:ext cx="13740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3536898" y="3271646"/>
            <a:ext cx="4583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소개</a:t>
            </a:r>
            <a:endParaRPr kumimoji="0" lang="en-US" altLang="ko-KR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61147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2252641" y="2580670"/>
            <a:ext cx="7686720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가격과 수입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수출</a:t>
            </a:r>
            <a:r>
              <a:rPr lang="en-US" altLang="ko-KR" sz="32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2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중량</a:t>
            </a:r>
            <a:r>
              <a:rPr lang="en-US" altLang="ko-KR" sz="32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32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금액</a:t>
            </a: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</a:t>
            </a:r>
            <a:endParaRPr kumimoji="0" lang="en-US" altLang="ko-KR" sz="32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3011760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A9165F-1D8C-4BEC-B0B0-289C7217EDD1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464D8A-3EA0-4B2D-A474-3EDF6944B40D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8ED12D-A993-4360-9B03-6B70684270D0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EF40F8-0221-40CC-9EA3-14CC9A32C656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수입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수출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53806393-AFA4-4DF4-9CAA-4BD89930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21" y="2767749"/>
            <a:ext cx="1843282" cy="30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 도형 21">
            <a:extLst>
              <a:ext uri="{FF2B5EF4-FFF2-40B4-BE49-F238E27FC236}">
                <a16:creationId xmlns:a16="http://schemas.microsoft.com/office/drawing/2014/main" id="{C2ECE5BF-18A1-4B4F-B2F4-5AC3EB5E30EB}"/>
              </a:ext>
            </a:extLst>
          </p:cNvPr>
          <p:cNvSpPr/>
          <p:nvPr/>
        </p:nvSpPr>
        <p:spPr>
          <a:xfrm rot="18487904">
            <a:off x="7951978" y="4271843"/>
            <a:ext cx="467636" cy="209868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06BC2BD-99FD-4729-9AD0-246372DC59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4" y="1106306"/>
            <a:ext cx="1371600" cy="1371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DF56D7-5353-48BB-965D-3ED1FA49C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15" y="1406132"/>
            <a:ext cx="1044225" cy="1044225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EAE6C60-BEFF-411D-B0F8-C718B124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06" y="2820016"/>
            <a:ext cx="1843282" cy="30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1806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2906888" y="2762865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가격과 공급량은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182634" y="3510361"/>
            <a:ext cx="5173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076134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C4E0FC-C43C-40B1-8DF9-9C3BE57C4627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6F2FD-11D1-452D-943E-44D05B9B9CA8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95170A-9991-4B5C-90B3-BBF085F69418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4339AD-D578-4E99-8312-3AB18C6C9431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공급량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62578186-E52B-447C-94AC-D7B8C381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52" y="2844668"/>
            <a:ext cx="1853497" cy="24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F70F7F7-2731-4F7C-AA0F-C5B97FA438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34" y="1442268"/>
            <a:ext cx="1371600" cy="1371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A4527DE-8974-4ABC-85C0-4AF05196F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82" y="1801889"/>
            <a:ext cx="1044225" cy="104422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6BC660E4-4728-4432-B776-82F24A94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73" y="2934595"/>
            <a:ext cx="1853497" cy="23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6301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3112071" y="2762865"/>
            <a:ext cx="4576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농산물의 가격과 날씨는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182634" y="3510361"/>
            <a:ext cx="5173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상관관계를 가지고 있을까</a:t>
            </a:r>
            <a:r>
              <a:rPr kumimoji="0" lang="en-US" altLang="ko-KR" sz="32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03778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C4E0FC-C43C-40B1-8DF9-9C3BE57C4627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6F2FD-11D1-452D-943E-44D05B9B9CA8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95170A-9991-4B5C-90B3-BBF085F69418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4339AD-D578-4E99-8312-3AB18C6C9431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날씨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A5B5489-B2F4-4888-8ABD-FC628DE2F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A0D5B1B-A0A4-46F3-9A9A-A4B494BB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02" y="1098059"/>
            <a:ext cx="2126837" cy="52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 도형 20">
            <a:extLst>
              <a:ext uri="{FF2B5EF4-FFF2-40B4-BE49-F238E27FC236}">
                <a16:creationId xmlns:a16="http://schemas.microsoft.com/office/drawing/2014/main" id="{5F5C7F77-44FE-4BC2-AC89-779D074C3023}"/>
              </a:ext>
            </a:extLst>
          </p:cNvPr>
          <p:cNvSpPr/>
          <p:nvPr/>
        </p:nvSpPr>
        <p:spPr>
          <a:xfrm rot="18487904">
            <a:off x="5957697" y="1904563"/>
            <a:ext cx="467636" cy="209868"/>
          </a:xfrm>
          <a:prstGeom prst="corner">
            <a:avLst>
              <a:gd name="adj1" fmla="val 30597"/>
              <a:gd name="adj2" fmla="val 305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351468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AE1D608-96CB-4878-8E3C-13E5C17A7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F1A341-8C44-4902-9CC7-03D50C232711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B95AB-664D-4D79-A31C-72805F1D8A66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1A49E94-B988-4C5F-9D90-CC3EC950D87A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113ECD-2ED3-4D9F-8BBF-B8BFC53E5833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날씨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5C9CC0-4633-4E77-8281-C38EDE1C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15" y="1027144"/>
            <a:ext cx="2228171" cy="54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48567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AE1D608-96CB-4878-8E3C-13E5C17A7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58" y="1741868"/>
            <a:ext cx="1371600" cy="13716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F1A341-8C44-4902-9CC7-03D50C232711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B95AB-664D-4D79-A31C-72805F1D8A66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1A49E94-B988-4C5F-9D90-CC3EC950D87A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113ECD-2ED3-4D9F-8BBF-B8BFC53E5833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상관관계 </a:t>
              </a: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농산물 가격과 날씨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9A49DD5-A7FF-4E86-BF45-D36A8C08E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95" y="2069243"/>
            <a:ext cx="1044225" cy="104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3720F-A8F6-4174-A256-A2268F38E9B2}"/>
              </a:ext>
            </a:extLst>
          </p:cNvPr>
          <p:cNvSpPr txBox="1"/>
          <p:nvPr/>
        </p:nvSpPr>
        <p:spPr>
          <a:xfrm>
            <a:off x="3546737" y="3373996"/>
            <a:ext cx="142594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최저기온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평균기온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최고기온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유통비용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생산량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3360-3E64-44D6-8511-26E66431A9C7}"/>
              </a:ext>
            </a:extLst>
          </p:cNvPr>
          <p:cNvSpPr txBox="1"/>
          <p:nvPr/>
        </p:nvSpPr>
        <p:spPr>
          <a:xfrm>
            <a:off x="7032658" y="3240292"/>
            <a:ext cx="160528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유통비용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수입</a:t>
            </a:r>
            <a:r>
              <a:rPr lang="en-US" altLang="ko-KR" dirty="0"/>
              <a:t>(</a:t>
            </a:r>
            <a:r>
              <a:rPr lang="ko-KR" altLang="en-US" dirty="0"/>
              <a:t>중량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수입</a:t>
            </a:r>
            <a:r>
              <a:rPr lang="en-US" altLang="ko-KR" dirty="0"/>
              <a:t>(</a:t>
            </a:r>
            <a:r>
              <a:rPr lang="ko-KR" altLang="en-US" dirty="0"/>
              <a:t>금액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생산량</a:t>
            </a:r>
          </a:p>
        </p:txBody>
      </p:sp>
    </p:spTree>
    <p:extLst>
      <p:ext uri="{BB962C8B-B14F-4D97-AF65-F5344CB8AC3E}">
        <p14:creationId xmlns:p14="http://schemas.microsoft.com/office/powerpoint/2010/main" val="3772151294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3C265-F50A-4A21-8995-1502A60C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06" y="1340310"/>
            <a:ext cx="5627096" cy="375546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5150382" y="1846977"/>
            <a:ext cx="13740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710297" y="3271646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708043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A581E0-214F-4E48-A47D-A9FB3252FC84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39D901-3325-4F0E-9DA5-7EEF6074B425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CB3D46-A1DC-420F-8B8B-C0AB53EE3854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7C95882-3018-44EE-9C8A-18E96CD3C67F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605142B-0CBC-486A-A60F-E042FEA52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682895C-9FE6-4A6F-8BB8-C9052AF1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22" y="2273325"/>
            <a:ext cx="5412423" cy="26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31BEB9C-B626-4D2E-B4A8-22991FB0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87" y="2200620"/>
            <a:ext cx="5412423" cy="26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3555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프로젝트 소개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520FDF-3F1E-4764-93F7-E8A497C7175C}"/>
              </a:ext>
            </a:extLst>
          </p:cNvPr>
          <p:cNvGrpSpPr/>
          <p:nvPr/>
        </p:nvGrpSpPr>
        <p:grpSpPr>
          <a:xfrm>
            <a:off x="2648389" y="4358027"/>
            <a:ext cx="6895221" cy="1321240"/>
            <a:chOff x="2648389" y="4358027"/>
            <a:chExt cx="6895221" cy="132124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9EF1DD3-F8BD-42B6-B89C-3D95ED87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389" y="4358027"/>
              <a:ext cx="6895221" cy="1321240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A65CB47-ED34-41D2-8DD8-2DA1F1ACBB57}"/>
                </a:ext>
              </a:extLst>
            </p:cNvPr>
            <p:cNvSpPr/>
            <p:nvPr/>
          </p:nvSpPr>
          <p:spPr>
            <a:xfrm>
              <a:off x="2755442" y="4452702"/>
              <a:ext cx="1422725" cy="239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484AAA-09E1-4CB8-9B12-0D28E9DE7E22}"/>
              </a:ext>
            </a:extLst>
          </p:cNvPr>
          <p:cNvGrpSpPr/>
          <p:nvPr/>
        </p:nvGrpSpPr>
        <p:grpSpPr>
          <a:xfrm>
            <a:off x="923121" y="1533998"/>
            <a:ext cx="6180555" cy="1866900"/>
            <a:chOff x="923121" y="1533998"/>
            <a:chExt cx="6180555" cy="18669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86FD98F-B62C-4593-A3B7-525EEEB3D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576" y="1533998"/>
              <a:ext cx="6134100" cy="1866900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BFF84D1-3AB5-44EA-8D7F-00D902E09FD3}"/>
                </a:ext>
              </a:extLst>
            </p:cNvPr>
            <p:cNvSpPr/>
            <p:nvPr/>
          </p:nvSpPr>
          <p:spPr>
            <a:xfrm>
              <a:off x="923121" y="1542443"/>
              <a:ext cx="1422725" cy="239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0F9069-49AA-47FD-A6CE-9787B4942338}"/>
              </a:ext>
            </a:extLst>
          </p:cNvPr>
          <p:cNvGrpSpPr/>
          <p:nvPr/>
        </p:nvGrpSpPr>
        <p:grpSpPr>
          <a:xfrm>
            <a:off x="4581180" y="2538966"/>
            <a:ext cx="6315075" cy="1571625"/>
            <a:chOff x="4581180" y="2538966"/>
            <a:chExt cx="6315075" cy="157162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6566F17-A7DC-415F-9933-0118056A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1180" y="2538966"/>
              <a:ext cx="6315075" cy="1571625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646F729-6E0E-4D2A-987E-2268AB874DFA}"/>
                </a:ext>
              </a:extLst>
            </p:cNvPr>
            <p:cNvSpPr/>
            <p:nvPr/>
          </p:nvSpPr>
          <p:spPr>
            <a:xfrm>
              <a:off x="4673274" y="2620151"/>
              <a:ext cx="1422725" cy="239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24811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3C1162-7A10-4D6F-9A1A-CE517DBEF832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C3E1ED-51E4-44EF-938B-9CC26E471B44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334046-A20F-4E2B-A5DA-04FCC9150B7E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3DFAF1-A6EB-46B0-9640-863A15D63328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B9060C4-8F51-43CB-B055-C5505D622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A306F4B-2D4E-4460-81D7-51772AC8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69" y="1152307"/>
            <a:ext cx="6239062" cy="52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35183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3C1162-7A10-4D6F-9A1A-CE517DBEF832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C3E1ED-51E4-44EF-938B-9CC26E471B44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334046-A20F-4E2B-A5DA-04FCC9150B7E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3DFAF1-A6EB-46B0-9640-863A15D63328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B9060C4-8F51-43CB-B055-C5505D622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E25667-E539-47ED-A639-E793F9791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43" y="1970911"/>
            <a:ext cx="6701314" cy="32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4707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3C1162-7A10-4D6F-9A1A-CE517DBEF832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C3E1ED-51E4-44EF-938B-9CC26E471B44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334046-A20F-4E2B-A5DA-04FCC9150B7E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3DFAF1-A6EB-46B0-9640-863A15D63328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B9060C4-8F51-43CB-B055-C5505D622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A306F4B-2D4E-4460-81D7-51772AC8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69" y="1152307"/>
            <a:ext cx="6239062" cy="52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72163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9BB506E-9F16-470E-9FFF-D200B8809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615EE927-CBC9-460C-93CE-7697CE07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6" y="2121694"/>
            <a:ext cx="5341600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5DB1EBC2-B86C-4792-BD6D-65AE4B88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39" y="2141499"/>
            <a:ext cx="5078186" cy="25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784A00-1F16-4DA6-80AB-6FAD7C3EF180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D887EC-F87D-47B3-9C28-70E327547C31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4F86D-AE0C-47B1-9F84-E867CD03DC8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440D3B-B5F6-44B0-BBA0-82DFA0CE9CBC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990720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E-AB31-433D-B0DA-1C3AA222C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AC65B94-9DCA-4D91-8E0A-F1A52772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66" y="1087185"/>
            <a:ext cx="6421467" cy="53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31389-CD82-4CBA-A85F-B6FA940FF6AF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77502C-AB4E-4DC4-B707-CC86E7306BF0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5E55E2-67DD-440E-887B-420F7787E4E9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8433A1-E2B3-4BEF-9C6A-D99D93A42848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711976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E-AB31-433D-B0DA-1C3AA222C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31389-CD82-4CBA-A85F-B6FA940FF6AF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77502C-AB4E-4DC4-B707-CC86E7306BF0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5E55E2-67DD-440E-887B-420F7787E4E9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8433A1-E2B3-4BEF-9C6A-D99D93A42848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Prophet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4FF1B9-77AC-4186-AD9E-FF660AAB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15" y="1898786"/>
            <a:ext cx="7620000" cy="1790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4CB758-919E-40B8-A449-D2EDBB649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53" y="4351323"/>
            <a:ext cx="5953125" cy="14478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F7F2D84-E5DC-487E-8D81-447124974433}"/>
              </a:ext>
            </a:extLst>
          </p:cNvPr>
          <p:cNvSpPr/>
          <p:nvPr/>
        </p:nvSpPr>
        <p:spPr>
          <a:xfrm>
            <a:off x="8656408" y="2814946"/>
            <a:ext cx="963047" cy="9313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92523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64076-2FDC-4CB0-8D66-8A7E52B8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57" y="1542871"/>
            <a:ext cx="6887527" cy="44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42755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1)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데이터 정규화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7C66347-6535-4E68-B6A6-6C35B431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08" y="1125014"/>
            <a:ext cx="6753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0888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 : 2)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나누기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5416FE-D962-4F21-9CB9-CC89B5989B2A}"/>
              </a:ext>
            </a:extLst>
          </p:cNvPr>
          <p:cNvSpPr txBox="1"/>
          <p:nvPr/>
        </p:nvSpPr>
        <p:spPr>
          <a:xfrm>
            <a:off x="1280238" y="1199058"/>
            <a:ext cx="963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이제 모델링을 하기위해 한 단계씩 진행해보겠습니다</a:t>
            </a:r>
            <a:r>
              <a:rPr kumimoji="0" lang="en-US" altLang="ko-KR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먼저 전체 데이터를 </a:t>
            </a:r>
            <a:r>
              <a:rPr kumimoji="0" lang="en-US" altLang="ko-KR" sz="1800" b="1" i="1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train,valid,test</a:t>
            </a:r>
            <a:r>
              <a:rPr kumimoji="0" lang="en-US" altLang="ko-KR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세가지 세트로 나눕니다</a:t>
            </a:r>
            <a:r>
              <a:rPr kumimoji="0" lang="en-US" altLang="ko-KR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비율은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train 80%, test 20%</a:t>
            </a:r>
            <a:r>
              <a:rPr kumimoji="0" lang="ko-KR" altLang="en-US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설정했습니다</a:t>
            </a:r>
            <a:r>
              <a:rPr kumimoji="0" lang="en-US" altLang="ko-KR" sz="1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E667065-6DCE-495E-9F5D-4F7A1D468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49" y="2553878"/>
            <a:ext cx="770348" cy="7703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065BC6-A1F1-4ABF-B6DC-8EEC3D87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707" y="1919465"/>
            <a:ext cx="4346478" cy="44569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79978E-F360-445A-8E18-D967EA4D3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2" y="4425110"/>
            <a:ext cx="1111506" cy="111150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5EF434C-4AA2-4B38-85E1-BC2CD1C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17" y="4157636"/>
            <a:ext cx="3669917" cy="19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BAC6E6E-7E8C-48DD-BAD3-CE7A8B9A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17" y="2039901"/>
            <a:ext cx="3724783" cy="19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60739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3)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모델 만들기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7698BC9-EAC3-4702-8BE1-FA19A7B1B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531710-6422-4BBA-B45E-D4E6C782D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099"/>
          <a:stretch/>
        </p:blipFill>
        <p:spPr>
          <a:xfrm>
            <a:off x="2259198" y="1813214"/>
            <a:ext cx="7673603" cy="32315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1B312CF-BAA1-4C8B-B472-EF1CECCCF5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12" b="93901"/>
          <a:stretch/>
        </p:blipFill>
        <p:spPr>
          <a:xfrm>
            <a:off x="2259198" y="5214085"/>
            <a:ext cx="7642044" cy="3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16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3C265-F50A-4A21-8995-1502A60C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06" y="1340310"/>
            <a:ext cx="5627096" cy="375546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2071E-D7AF-4ABA-98DA-23E5413006B0}"/>
              </a:ext>
            </a:extLst>
          </p:cNvPr>
          <p:cNvSpPr/>
          <p:nvPr/>
        </p:nvSpPr>
        <p:spPr>
          <a:xfrm>
            <a:off x="5150382" y="1846977"/>
            <a:ext cx="13740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716708" y="3271646"/>
            <a:ext cx="22236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EDA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625162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4)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훈련하기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08CEEEF-886A-4F7E-9C48-822AC609C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5D968E-ED90-43B4-8636-F3067B67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227834"/>
            <a:ext cx="6667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1690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78AAD1DA-B167-4AE2-AB67-2810DB2F0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B94DDB9-50EE-428F-8B22-2B107EEF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85" y="1732687"/>
            <a:ext cx="5134440" cy="37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8E4EC3E-87FF-4F61-BC0F-997E4481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8" y="1914701"/>
            <a:ext cx="5097455" cy="34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6BC873-37A4-4F9A-9061-41DB6D609D91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412F1D-511B-4463-9227-02B7E021D054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452F57-0EC0-45B2-BCC9-31EB04CABD28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1D30CD3-86D0-438E-9A23-925A1E3ED7A6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4)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훈련하기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522837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5)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평가하기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78AAD1DA-B167-4AE2-AB67-2810DB2F0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D583DC-695B-41B7-9236-0A6B69607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27"/>
          <a:stretch/>
        </p:blipFill>
        <p:spPr>
          <a:xfrm>
            <a:off x="3988377" y="2764492"/>
            <a:ext cx="4215245" cy="13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1606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4EAA4A3-23C6-4B39-A992-BCAF268AB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165EBE-9544-4FEB-8EB7-39EB4D0D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67" y="2314384"/>
            <a:ext cx="8088265" cy="19274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CD56D0-3C58-4B98-AA54-AAEA29B703D2}"/>
              </a:ext>
            </a:extLst>
          </p:cNvPr>
          <p:cNvSpPr/>
          <p:nvPr/>
        </p:nvSpPr>
        <p:spPr>
          <a:xfrm>
            <a:off x="861443" y="387053"/>
            <a:ext cx="9654156" cy="5181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EDA – LSTM : 3)</a:t>
            </a:r>
            <a:r>
              <a:rPr kumimoji="0" lang="ko-KR" altLang="en-US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모델 만들기</a:t>
            </a:r>
            <a:endParaRPr kumimoji="0" lang="en-US" altLang="ko-KR" sz="24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831CC4-F35C-43AC-A80F-72FCB16EB6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76" b="90899"/>
          <a:stretch/>
        </p:blipFill>
        <p:spPr>
          <a:xfrm>
            <a:off x="2051867" y="4589029"/>
            <a:ext cx="8088265" cy="6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6986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4EAA4A3-23C6-4B39-A992-BCAF268AB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F0FF38-1672-49ED-A925-80CB61656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01" r="7776" b="8442"/>
          <a:stretch/>
        </p:blipFill>
        <p:spPr>
          <a:xfrm>
            <a:off x="3001328" y="1727200"/>
            <a:ext cx="6189343" cy="452442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371529-A080-4DF3-8EAB-F7D484C86284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DFAF51E-2952-412F-B323-A35F63A6989F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D8EA6C-1754-43E4-85BA-4A9AC21E4837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FD7A696-F5A0-49A4-A0FB-C59EA2784D83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4)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훈련하기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765163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894F6B-5FC7-4972-925D-73DF875B3F27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00DD7C-59C2-4790-A91E-80A3989F9360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1C97576-352C-49F2-9308-A135A92F6F20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10C54AB-DB4F-4820-AF3A-E43624808ECD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4)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훈련하기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92601-9946-4149-9974-1FD224EB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70" y="1415288"/>
            <a:ext cx="5468003" cy="402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4EAA4A3-23C6-4B39-A992-BCAF268AB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C2947C-3801-4756-8C0C-0B04BBDE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9" y="1662962"/>
            <a:ext cx="5231217" cy="35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396774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3901C05-9734-41A9-95F3-A5315FE7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33" y="2961986"/>
            <a:ext cx="5173933" cy="16156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862F97-1662-46C9-93B0-E44950F6C2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78" y="5067716"/>
            <a:ext cx="1371600" cy="13716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E2F4E8-BB15-48FD-94A2-872B1F084990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640205-0B3F-4673-9130-E51AD23229EA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0AFA733-5D98-4251-B41E-3F01BA9C09CA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4CC270-92AB-4DA3-A03F-C636F02E4193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LSTM : 5)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 평가하기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840979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3C265-F50A-4A21-8995-1502A60C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06" y="1340310"/>
            <a:ext cx="5627096" cy="375546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FE8B57-56E8-4E6A-876A-3EE8165FF958}"/>
              </a:ext>
            </a:extLst>
          </p:cNvPr>
          <p:cNvSpPr/>
          <p:nvPr/>
        </p:nvSpPr>
        <p:spPr>
          <a:xfrm>
            <a:off x="4330038" y="2248544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분석결과</a:t>
            </a:r>
            <a:endParaRPr kumimoji="0" lang="en-US" altLang="ko-KR" sz="6000" b="1" i="1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활용방안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727607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A50E-595D-431E-A364-020D4912EF7E}"/>
              </a:ext>
            </a:extLst>
          </p:cNvPr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B75341-E805-417D-A191-A8FE9064D77E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9D6EC2-698A-4314-97B3-CE87023B1596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5729B0-0493-4496-899B-C1B3937E09A4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분석결과 활용방안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07999D6B-FFDB-4488-B175-CE1B2DDA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18" y="1156958"/>
            <a:ext cx="8215196" cy="55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72834"/>
      </p:ext>
    </p:extLst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03748" y="2219418"/>
            <a:ext cx="1064540" cy="272534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70165" y="2603065"/>
            <a:ext cx="6651670" cy="929461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감사합니다</a:t>
              </a:r>
              <a:endParaRPr kumimoji="0" lang="en-US" altLang="ko-KR" sz="36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6992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EDA – 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사용한 데이터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9EA38FE-DB67-4A74-B552-646A7581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94" y="4147125"/>
            <a:ext cx="1250872" cy="8145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457F06-FB45-4121-A45E-93B034AB0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45" b="1"/>
          <a:stretch/>
        </p:blipFill>
        <p:spPr>
          <a:xfrm>
            <a:off x="1569215" y="4300695"/>
            <a:ext cx="2462840" cy="660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8DAB3E9-913A-4988-B8B7-D7E76AFE2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879" y="1785448"/>
            <a:ext cx="2058517" cy="8145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A0B6CCB-0B27-4B4F-8C31-4DBC71A77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184" y="1885461"/>
            <a:ext cx="2923138" cy="5462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F75DF-26F5-4FE0-AB7F-69ED3A0FDCBB}"/>
              </a:ext>
            </a:extLst>
          </p:cNvPr>
          <p:cNvSpPr txBox="1"/>
          <p:nvPr/>
        </p:nvSpPr>
        <p:spPr>
          <a:xfrm>
            <a:off x="1659588" y="2702789"/>
            <a:ext cx="228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+mj-lt"/>
              </a:rPr>
              <a:t>가격 데이터</a:t>
            </a:r>
            <a:r>
              <a:rPr lang="en-US" altLang="ko-KR" sz="1400" kern="0" dirty="0">
                <a:latin typeface="+mj-lt"/>
              </a:rPr>
              <a:t>(\)</a:t>
            </a:r>
            <a:endParaRPr lang="ko-KR" altLang="en-US" sz="1400" kern="0" dirty="0">
              <a:latin typeface="+mj-lt"/>
            </a:endParaRPr>
          </a:p>
          <a:p>
            <a:r>
              <a:rPr lang="en-US" altLang="ko-KR" sz="1400" kern="0" dirty="0">
                <a:latin typeface="+mj-lt"/>
              </a:rPr>
              <a:t>- 2010</a:t>
            </a:r>
            <a:r>
              <a:rPr lang="ko-KR" altLang="en-US" sz="1400" kern="0" dirty="0">
                <a:latin typeface="+mj-lt"/>
              </a:rPr>
              <a:t>년 </a:t>
            </a:r>
            <a:r>
              <a:rPr lang="en-US" altLang="ko-KR" sz="1400" kern="0" dirty="0">
                <a:latin typeface="+mj-lt"/>
              </a:rPr>
              <a:t>~ 2020</a:t>
            </a:r>
            <a:r>
              <a:rPr lang="ko-KR" altLang="en-US" sz="1400" kern="0" dirty="0">
                <a:latin typeface="+mj-lt"/>
              </a:rPr>
              <a:t>년</a:t>
            </a:r>
          </a:p>
          <a:p>
            <a:r>
              <a:rPr lang="en-US" altLang="ko-KR" sz="1400" kern="0" dirty="0">
                <a:latin typeface="+mj-lt"/>
              </a:rPr>
              <a:t>- </a:t>
            </a:r>
            <a:r>
              <a:rPr lang="ko-KR" altLang="en-US" sz="1400" kern="0" dirty="0">
                <a:latin typeface="+mj-lt"/>
              </a:rPr>
              <a:t>일별 가격데이터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E33FE-DE96-40BA-8273-BDC32EC17EA1}"/>
              </a:ext>
            </a:extLst>
          </p:cNvPr>
          <p:cNvSpPr txBox="1"/>
          <p:nvPr/>
        </p:nvSpPr>
        <p:spPr>
          <a:xfrm>
            <a:off x="7921092" y="2614928"/>
            <a:ext cx="2006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/>
              <a:t>날씨 데이터</a:t>
            </a:r>
          </a:p>
          <a:p>
            <a:r>
              <a:rPr lang="en-US" altLang="ko-KR" sz="1400" kern="0" dirty="0"/>
              <a:t>- 2010</a:t>
            </a:r>
            <a:r>
              <a:rPr lang="ko-KR" altLang="en-US" sz="1400" kern="0" dirty="0"/>
              <a:t>년 </a:t>
            </a:r>
            <a:r>
              <a:rPr lang="en-US" altLang="ko-KR" sz="1400" kern="0" dirty="0"/>
              <a:t>~ 2020</a:t>
            </a:r>
            <a:r>
              <a:rPr lang="ko-KR" altLang="en-US" sz="1400" kern="0" dirty="0"/>
              <a:t>년</a:t>
            </a:r>
          </a:p>
          <a:p>
            <a:r>
              <a:rPr lang="en-US" altLang="ko-KR" sz="1400" kern="0" dirty="0"/>
              <a:t>- </a:t>
            </a:r>
            <a:r>
              <a:rPr lang="ko-KR" altLang="en-US" sz="1400" kern="0" dirty="0"/>
              <a:t>일별 날씨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3D3B7-7101-4CA3-9F7E-7EC289B963AA}"/>
              </a:ext>
            </a:extLst>
          </p:cNvPr>
          <p:cNvSpPr txBox="1"/>
          <p:nvPr/>
        </p:nvSpPr>
        <p:spPr>
          <a:xfrm>
            <a:off x="1549762" y="5091863"/>
            <a:ext cx="2282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/>
              <a:t>공급량 데이터</a:t>
            </a:r>
            <a:r>
              <a:rPr lang="en-US" altLang="ko-KR" sz="1400" kern="0" dirty="0"/>
              <a:t>(kg)</a:t>
            </a:r>
            <a:endParaRPr lang="ko-KR" altLang="en-US" sz="1400" kern="0" dirty="0"/>
          </a:p>
          <a:p>
            <a:r>
              <a:rPr lang="en-US" altLang="ko-KR" sz="1400" kern="0" dirty="0"/>
              <a:t>- 2010</a:t>
            </a:r>
            <a:r>
              <a:rPr lang="ko-KR" altLang="en-US" sz="1400" kern="0" dirty="0"/>
              <a:t>년 </a:t>
            </a:r>
            <a:r>
              <a:rPr lang="en-US" altLang="ko-KR" sz="1400" kern="0" dirty="0"/>
              <a:t>~ 2020</a:t>
            </a:r>
            <a:r>
              <a:rPr lang="ko-KR" altLang="en-US" sz="1400" kern="0" dirty="0"/>
              <a:t>년</a:t>
            </a:r>
          </a:p>
          <a:p>
            <a:r>
              <a:rPr lang="en-US" altLang="ko-KR" sz="1400" kern="0" dirty="0"/>
              <a:t>- </a:t>
            </a:r>
            <a:r>
              <a:rPr lang="ko-KR" altLang="en-US" sz="1400" kern="0" dirty="0"/>
              <a:t>일별 데이터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D6BCF-379E-4292-B3FB-4403E17BE7D1}"/>
              </a:ext>
            </a:extLst>
          </p:cNvPr>
          <p:cNvSpPr txBox="1"/>
          <p:nvPr/>
        </p:nvSpPr>
        <p:spPr>
          <a:xfrm>
            <a:off x="5048415" y="5029627"/>
            <a:ext cx="2282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/>
              <a:t>수입수출 데이터</a:t>
            </a:r>
            <a:r>
              <a:rPr lang="en-US" altLang="ko-KR" sz="1400" kern="0" dirty="0"/>
              <a:t>(kg,$)</a:t>
            </a:r>
            <a:endParaRPr lang="ko-KR" altLang="en-US" sz="1400" kern="0" dirty="0"/>
          </a:p>
          <a:p>
            <a:r>
              <a:rPr lang="en-US" altLang="ko-KR" sz="1400" kern="0" dirty="0"/>
              <a:t>- 2010</a:t>
            </a:r>
            <a:r>
              <a:rPr lang="ko-KR" altLang="en-US" sz="1400" kern="0" dirty="0"/>
              <a:t>년 </a:t>
            </a:r>
            <a:r>
              <a:rPr lang="en-US" altLang="ko-KR" sz="1400" kern="0" dirty="0"/>
              <a:t>~ 2020</a:t>
            </a:r>
            <a:r>
              <a:rPr lang="ko-KR" altLang="en-US" sz="1400" kern="0" dirty="0"/>
              <a:t>년</a:t>
            </a:r>
          </a:p>
          <a:p>
            <a:r>
              <a:rPr lang="en-US" altLang="ko-KR" sz="1400" kern="0" dirty="0"/>
              <a:t>- </a:t>
            </a:r>
            <a:r>
              <a:rPr lang="ko-KR" altLang="en-US" sz="1400" kern="0" dirty="0"/>
              <a:t>월별 데이터</a:t>
            </a:r>
          </a:p>
          <a:p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FEABE4F-A537-4240-80B1-ABBCF98E9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9" y="4147125"/>
            <a:ext cx="2133600" cy="628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C48F-9782-4719-9A5E-0EF046F892DD}"/>
              </a:ext>
            </a:extLst>
          </p:cNvPr>
          <p:cNvSpPr txBox="1"/>
          <p:nvPr/>
        </p:nvSpPr>
        <p:spPr>
          <a:xfrm>
            <a:off x="8377505" y="4913810"/>
            <a:ext cx="2282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/>
              <a:t>생산량 데이터</a:t>
            </a:r>
            <a:r>
              <a:rPr lang="en-US" altLang="ko-KR" sz="1400" kern="0" dirty="0"/>
              <a:t>(t)</a:t>
            </a:r>
            <a:endParaRPr lang="ko-KR" altLang="en-US" sz="1400" kern="0" dirty="0"/>
          </a:p>
          <a:p>
            <a:r>
              <a:rPr lang="en-US" altLang="ko-KR" sz="1400" kern="0" dirty="0"/>
              <a:t>- 2010</a:t>
            </a:r>
            <a:r>
              <a:rPr lang="ko-KR" altLang="en-US" sz="1400" kern="0" dirty="0"/>
              <a:t>년 </a:t>
            </a:r>
            <a:r>
              <a:rPr lang="en-US" altLang="ko-KR" sz="1400" kern="0" dirty="0"/>
              <a:t>~ 2019</a:t>
            </a:r>
            <a:r>
              <a:rPr lang="ko-KR" altLang="en-US" sz="1400" kern="0" dirty="0"/>
              <a:t>년</a:t>
            </a:r>
          </a:p>
          <a:p>
            <a:r>
              <a:rPr lang="en-US" altLang="ko-KR" sz="1400" kern="0" dirty="0"/>
              <a:t>- </a:t>
            </a:r>
            <a:r>
              <a:rPr lang="ko-KR" altLang="en-US" sz="1400" kern="0" dirty="0"/>
              <a:t>연도별 데이터</a:t>
            </a:r>
          </a:p>
          <a:p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56E55-C8C7-44C5-996C-D59A511467D2}"/>
              </a:ext>
            </a:extLst>
          </p:cNvPr>
          <p:cNvSpPr txBox="1"/>
          <p:nvPr/>
        </p:nvSpPr>
        <p:spPr>
          <a:xfrm>
            <a:off x="3754679" y="2199598"/>
            <a:ext cx="228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+mj-lt"/>
              </a:rPr>
              <a:t>유통 데이터</a:t>
            </a:r>
            <a:r>
              <a:rPr lang="en-US" altLang="ko-KR" sz="1400" kern="0" dirty="0">
                <a:latin typeface="+mj-lt"/>
              </a:rPr>
              <a:t>(\)</a:t>
            </a:r>
            <a:endParaRPr lang="ko-KR" altLang="en-US" sz="1400" kern="0" dirty="0">
              <a:latin typeface="+mj-lt"/>
            </a:endParaRPr>
          </a:p>
          <a:p>
            <a:r>
              <a:rPr lang="en-US" altLang="ko-KR" sz="1400" kern="0" dirty="0">
                <a:latin typeface="+mj-lt"/>
              </a:rPr>
              <a:t>- 2010</a:t>
            </a:r>
            <a:r>
              <a:rPr lang="ko-KR" altLang="en-US" sz="1400" kern="0" dirty="0">
                <a:latin typeface="+mj-lt"/>
              </a:rPr>
              <a:t>년 </a:t>
            </a:r>
            <a:r>
              <a:rPr lang="en-US" altLang="ko-KR" sz="1400" kern="0" dirty="0">
                <a:latin typeface="+mj-lt"/>
              </a:rPr>
              <a:t>~ </a:t>
            </a:r>
            <a:endParaRPr lang="ko-KR" altLang="en-US" sz="1400" kern="0" dirty="0">
              <a:latin typeface="+mj-lt"/>
            </a:endParaRPr>
          </a:p>
          <a:p>
            <a:r>
              <a:rPr lang="en-US" altLang="ko-KR" sz="1400" kern="0" dirty="0">
                <a:latin typeface="+mj-lt"/>
              </a:rPr>
              <a:t>- </a:t>
            </a:r>
            <a:r>
              <a:rPr lang="ko-KR" altLang="en-US" sz="1400" kern="0" dirty="0">
                <a:latin typeface="+mj-lt"/>
              </a:rPr>
              <a:t>연도별 가격데이터</a:t>
            </a:r>
          </a:p>
        </p:txBody>
      </p: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사용한 데이터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80447-0A9D-4455-A2E3-0C8BD03F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1924050"/>
            <a:ext cx="58007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E1275-5C86-4707-AEAA-9B0C940B2A61}"/>
              </a:ext>
            </a:extLst>
          </p:cNvPr>
          <p:cNvSpPr txBox="1"/>
          <p:nvPr/>
        </p:nvSpPr>
        <p:spPr>
          <a:xfrm>
            <a:off x="3890125" y="4933950"/>
            <a:ext cx="49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2010</a:t>
            </a:r>
            <a:r>
              <a:rPr lang="ko-KR" altLang="en-US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년부터 </a:t>
            </a:r>
            <a:r>
              <a:rPr lang="en-US" altLang="ko-KR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2020</a:t>
            </a:r>
            <a:r>
              <a:rPr lang="ko-KR" altLang="en-US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년 까지의 소비자 물가지수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A5BB50-8322-4F7D-9BF8-815FA116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43" y="1335108"/>
            <a:ext cx="2133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07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사용한 데이터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BE3C59B-0DE4-4E4A-A977-6313CE6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56805"/>
            <a:ext cx="571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88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EDA – </a:t>
              </a:r>
              <a:r>
                <a:rPr kumimoji="0" lang="ko-KR" altLang="en-US" sz="2400" b="1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생산량을 이용한 주생산지 찾기</a:t>
              </a:r>
              <a:endParaRPr kumimoji="0" lang="en-US" altLang="ko-KR" sz="24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44E45A-7C0F-4F4B-9B71-F32BC376053C}"/>
              </a:ext>
            </a:extLst>
          </p:cNvPr>
          <p:cNvSpPr txBox="1"/>
          <p:nvPr/>
        </p:nvSpPr>
        <p:spPr>
          <a:xfrm>
            <a:off x="1870975" y="5179872"/>
            <a:ext cx="272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생산량이 가장 많은 년도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21AD-772A-4093-9CC3-E7B315AD4842}"/>
              </a:ext>
            </a:extLst>
          </p:cNvPr>
          <p:cNvSpPr txBox="1"/>
          <p:nvPr/>
        </p:nvSpPr>
        <p:spPr>
          <a:xfrm>
            <a:off x="7574280" y="5124775"/>
            <a:ext cx="272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latin typeface="맑은 고딕" panose="020F0502020204030204"/>
                <a:ea typeface="맑은 고딕" panose="020B0503020000020004" pitchFamily="50" charset="-127"/>
              </a:rPr>
              <a:t>생산량이 가장 많은 지역</a:t>
            </a:r>
            <a:endParaRPr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FAEEC9-7782-4350-8876-FD6162E72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75" y="5214085"/>
            <a:ext cx="1044225" cy="104422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3C3F31C-1A16-4ECD-8372-76A5DCC4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6" y="2067535"/>
            <a:ext cx="5462047" cy="29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03EC222-E57C-4104-9E84-F9CF8993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40" y="2061380"/>
            <a:ext cx="5462048" cy="31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628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2307</Words>
  <Application>Microsoft Office PowerPoint</Application>
  <PresentationFormat>와이드스크린</PresentationFormat>
  <Paragraphs>394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Apple SD Gothic Neo</vt:lpstr>
      <vt:lpstr>Helvetica Neue</vt:lpstr>
      <vt:lpstr>Nanum Square</vt:lpstr>
      <vt:lpstr>Noto Sans</vt:lpstr>
      <vt:lpstr>Spoqa Han Sans</vt:lpstr>
      <vt:lpstr>Ubuntu Condensed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yeeun</cp:lastModifiedBy>
  <cp:revision>232</cp:revision>
  <dcterms:created xsi:type="dcterms:W3CDTF">2020-11-20T02:05:44Z</dcterms:created>
  <dcterms:modified xsi:type="dcterms:W3CDTF">2020-11-25T08:29:26Z</dcterms:modified>
</cp:coreProperties>
</file>