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6E93D-EB37-6759-3EA4-2B93FA4C2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6F2D66-E8A0-7286-60EF-3DC991E2F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E8CF31-C98D-04BD-625A-8A79B7593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0074-C57B-463D-B46E-13BB5517D71E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BE685B-984A-FFE8-852F-DFB2AF56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69808B-63AC-9155-0FF6-F711111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4AF5-EC1C-4E40-A3FC-59835B7C6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0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7490D-E191-CA8E-06B3-8FF552446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C67A99-C45C-79A9-92B2-B5E83D973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63420C-7A4A-EC96-711D-DAB9A1EF9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0074-C57B-463D-B46E-13BB5517D71E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98E5D7-697D-E125-71F8-5B7446CA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A9C45F-3C7E-B2E9-81C5-1563C61F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4AF5-EC1C-4E40-A3FC-59835B7C6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21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5276AA-EADF-CB54-6646-2CAE27E29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92F58-973E-659B-6D37-39E3891EC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3B7B1D-256B-CB5C-98B4-B6CD0BF96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0074-C57B-463D-B46E-13BB5517D71E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5BCECB-C999-5A8A-8954-14D17B68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92F7F-8A28-D569-904F-1D8CEAAF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4AF5-EC1C-4E40-A3FC-59835B7C6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57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F8E73-D134-976B-530C-D9F7C86C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0BC87B-E02B-60A2-D985-3379B578E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BC3C75-5528-CF7E-6DD5-5FC0CE2B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0074-C57B-463D-B46E-13BB5517D71E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E23294-DF70-22D4-F306-D9F63155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FCD070-F790-691B-59F1-338EF2A4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4AF5-EC1C-4E40-A3FC-59835B7C6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22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74960-4C29-4A4A-099A-3F2BC39FF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5E9A30-5BF7-73B2-1310-C549DDBFB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06FE5-D18A-02DA-EDA3-1D9B0B77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0074-C57B-463D-B46E-13BB5517D71E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F80A20-B791-9E88-5C1E-FFCC8026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B6789-AD97-ED10-A682-7DD65145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4AF5-EC1C-4E40-A3FC-59835B7C6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24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066BE-9BF5-AC0A-EFC7-74A8EBF5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7FCB9E-6963-1FDC-C982-F5BF386A1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5CBBF8-6F18-BAB4-F784-70843B19A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25A024-1D17-6BA5-0CB3-CA1FBC49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0074-C57B-463D-B46E-13BB5517D71E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0C2C22-5352-6D1B-0DF1-C626EE275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52C315-CF0B-70B1-FB7B-0E2156FB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4AF5-EC1C-4E40-A3FC-59835B7C6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6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4BB3A-F65A-433D-E03D-A5DFC91F7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58A9A7-1F23-6314-173D-C32FCA2D2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68C8D7-9F2E-F9A3-47E2-0FAF53C2F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6B0185-912F-6488-AEBE-6BB478943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215E81-893A-CC0D-5E8A-636C0D761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CBBB6E-163E-AC08-B3F9-EE2939C3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0074-C57B-463D-B46E-13BB5517D71E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0DE1C3-43F6-98DE-0E16-A5349ADC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07DEFD-251B-BC04-13B0-CC1B39710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4AF5-EC1C-4E40-A3FC-59835B7C6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23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47448-BEBB-835E-B45F-AC33E2861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9B917C-2C6F-4C16-EA96-745879D24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0074-C57B-463D-B46E-13BB5517D71E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4F0FA1-D0A6-46C0-D49F-44BEEB3C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99E6C5-DDCF-0D5F-D8FC-855E03FE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4AF5-EC1C-4E40-A3FC-59835B7C6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2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B71C0F-B0EC-B4B8-99FA-90D28C458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0074-C57B-463D-B46E-13BB5517D71E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B34029-E32A-09D9-8DCD-2564EE5A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64CB75-9E79-02AD-04CF-BE0C670B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4AF5-EC1C-4E40-A3FC-59835B7C6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66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76D7A-9C74-AD1D-173B-1D31C2208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19FC2-14E2-4741-F537-869B6F38F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DB960B-D864-4ED2-DA74-5E2A875DB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B6D390-351D-9FD0-0EF2-D3CFA082E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0074-C57B-463D-B46E-13BB5517D71E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8C9A22-495C-C085-1EC8-0C47DF9D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7EF0E5-1916-C355-F198-D79B53B55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4AF5-EC1C-4E40-A3FC-59835B7C6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99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A9CD9-3A91-1173-6CCA-CA467771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D03370-688A-FF1D-1FC5-7DA780BED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325F0B-6067-C052-7AE4-55CF680BC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CA90F9-F947-C78C-C69C-760D57B2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0074-C57B-463D-B46E-13BB5517D71E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C90309-4CA1-DB37-7493-5A48CEE21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654061-2B38-463F-AEAB-9863D102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4AF5-EC1C-4E40-A3FC-59835B7C6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21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07356B-31F9-6D27-7B8E-3A491FB02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A53BE1-E85E-61DE-4849-D591FEC48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F0802-07E9-E397-1D93-02739BD3F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50074-C57B-463D-B46E-13BB5517D71E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BFE4ED-2D0B-FA84-6785-A3745F477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7CBB5-574C-C09B-29A3-113B6304E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E4AF5-EC1C-4E40-A3FC-59835B7C6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1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%E6%8A%95%E5%BD%B1%E6%A9%9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ngyaoHuang/compennet" TargetMode="External"/><Relationship Id="rId2" Type="http://schemas.openxmlformats.org/officeDocument/2006/relationships/hyperlink" Target="file:///C:\Users\22698\Desktop\now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F1DE8-ED14-E602-F729-BAC550AEA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2773"/>
            <a:ext cx="9144000" cy="2252632"/>
          </a:xfrm>
        </p:spPr>
        <p:txBody>
          <a:bodyPr>
            <a:normAutofit fontScale="90000"/>
          </a:bodyPr>
          <a:lstStyle/>
          <a:p>
            <a:br>
              <a:rPr lang="en-US" altLang="zh-CN" sz="2800" b="1" dirty="0"/>
            </a:br>
            <a:br>
              <a:rPr lang="en-US" altLang="zh-CN" sz="2800" b="1" dirty="0"/>
            </a:br>
            <a:br>
              <a:rPr lang="en-US" altLang="zh-CN" sz="2800" b="1" dirty="0"/>
            </a:br>
            <a:br>
              <a:rPr lang="en-US" altLang="zh-CN" sz="2800" b="1" dirty="0"/>
            </a:br>
            <a:br>
              <a:rPr lang="en-US" altLang="zh-CN" sz="2800" b="1" dirty="0"/>
            </a:br>
            <a:br>
              <a:rPr lang="en-US" altLang="zh-CN" sz="4000" b="1" i="0" u="none" strike="noStrike" dirty="0">
                <a:solidFill>
                  <a:srgbClr val="2A2B2E"/>
                </a:solidFill>
                <a:effectLst/>
                <a:latin typeface="Arial" panose="020B0604020202020204" pitchFamily="34" charset="0"/>
              </a:rPr>
            </a:br>
            <a:br>
              <a:rPr lang="en-US" altLang="zh-CN" sz="4000" b="1" i="0" u="none" strike="noStrike" dirty="0">
                <a:solidFill>
                  <a:srgbClr val="2A2B2E"/>
                </a:solidFill>
                <a:effectLst/>
                <a:latin typeface="Arial" panose="020B0604020202020204" pitchFamily="34" charset="0"/>
              </a:rPr>
            </a:br>
            <a:br>
              <a:rPr lang="en-US" altLang="zh-CN" sz="4000" b="1" i="0" u="none" strike="noStrike" dirty="0">
                <a:solidFill>
                  <a:srgbClr val="2A2B2E"/>
                </a:solidFill>
                <a:effectLst/>
                <a:latin typeface="Arial" panose="020B0604020202020204" pitchFamily="34" charset="0"/>
              </a:rPr>
            </a:br>
            <a:br>
              <a:rPr lang="en-US" altLang="zh-CN" sz="2800" b="1" dirty="0"/>
            </a:br>
            <a:br>
              <a:rPr lang="en-US" altLang="zh-CN" sz="2800" b="1" dirty="0"/>
            </a:br>
            <a:br>
              <a:rPr lang="en-US" altLang="zh-CN" sz="2800" b="1" dirty="0"/>
            </a:br>
            <a:r>
              <a:rPr lang="en-US" altLang="zh-CN" sz="6700" b="1" i="0" u="none" strike="noStrike" dirty="0">
                <a:solidFill>
                  <a:srgbClr val="2A2B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RESEARCH PRESENTATION</a:t>
            </a:r>
            <a:br>
              <a:rPr lang="en-US" altLang="zh-CN" sz="6700" b="1" i="0" u="none" strike="noStrike" dirty="0">
                <a:solidFill>
                  <a:srgbClr val="2A2B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zh-CN" sz="27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zh-CN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3F19E5-89D2-D8F4-AA17-1F3DBEA23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75405"/>
            <a:ext cx="9144000" cy="1655762"/>
          </a:xfrm>
        </p:spPr>
        <p:txBody>
          <a:bodyPr/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Mingyu Zhao </a:t>
            </a:r>
          </a:p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2023/4/12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72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6B04C-37BF-F596-53F5-82D957C2D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0"/>
            <a:ext cx="10989816" cy="1184661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SPAA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：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Stealthy Projector-based Adversarial Attacks on Deep Image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816CED-EB13-0133-BF5B-54A29994A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37" y="1269508"/>
            <a:ext cx="10732363" cy="5362111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Background </a:t>
            </a:r>
          </a:p>
          <a:p>
            <a:r>
              <a:rPr lang="en-US" altLang="zh-CN" b="1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Methods</a:t>
            </a:r>
          </a:p>
          <a:p>
            <a:r>
              <a:rPr lang="en-US" altLang="zh-CN" b="1" dirty="0">
                <a:latin typeface="Adobe 宋体 Std L" panose="02020300000000000000" pitchFamily="18" charset="-122"/>
                <a:ea typeface="Adobe 宋体 Std L" panose="02020300000000000000" pitchFamily="18" charset="-122"/>
                <a:cs typeface="Calibri" panose="020F0502020204030204" pitchFamily="34" charset="0"/>
              </a:rPr>
              <a:t>Experiment</a:t>
            </a:r>
          </a:p>
          <a:p>
            <a:r>
              <a:rPr lang="en-US" altLang="zh-CN" b="1" dirty="0">
                <a:latin typeface="Adobe 宋体 Std L" panose="02020300000000000000" pitchFamily="18" charset="-122"/>
                <a:ea typeface="Adobe 宋体 Std L" panose="02020300000000000000" pitchFamily="18" charset="-122"/>
                <a:cs typeface="Calibri" panose="020F0502020204030204" pitchFamily="34" charset="0"/>
              </a:rPr>
              <a:t>Think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5E5754E-E11C-E0B5-87B4-8CA680D2ED26}"/>
              </a:ext>
            </a:extLst>
          </p:cNvPr>
          <p:cNvCxnSpPr>
            <a:cxnSpLocks/>
          </p:cNvCxnSpPr>
          <p:nvPr/>
        </p:nvCxnSpPr>
        <p:spPr>
          <a:xfrm>
            <a:off x="464598" y="947437"/>
            <a:ext cx="11105965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25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6B04C-37BF-F596-53F5-82D957C2D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39" y="0"/>
            <a:ext cx="10794506" cy="1184661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816CED-EB13-0133-BF5B-54A29994A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37" y="1367161"/>
            <a:ext cx="10732363" cy="4809802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Digital attack: Altering input digital image by add small perturbations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Physical attack: Placing manufactured adversarial objects</a:t>
            </a:r>
          </a:p>
          <a:p>
            <a:r>
              <a:rPr lang="en-US" altLang="zh-CN" kern="0" dirty="0">
                <a:solidFill>
                  <a:srgbClr val="2A2B2E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Projector-based attack: </a:t>
            </a:r>
          </a:p>
          <a:p>
            <a:pPr lvl="1"/>
            <a:r>
              <a:rPr lang="en-US" altLang="zh-CN" kern="0" dirty="0">
                <a:solidFill>
                  <a:srgbClr val="2A2B2E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SAR</a:t>
            </a:r>
          </a:p>
          <a:p>
            <a:pPr lvl="1"/>
            <a:r>
              <a:rPr lang="en-US" altLang="zh-CN" kern="0" dirty="0">
                <a:solidFill>
                  <a:srgbClr val="2A2B2E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No need to p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lacing adversarial objects, </a:t>
            </a:r>
            <a:r>
              <a:rPr lang="en-US" altLang="zh-CN" dirty="0">
                <a:solidFill>
                  <a:srgbClr val="2A2B2E"/>
                </a:solidFill>
                <a:latin typeface="PingFang SC"/>
                <a:cs typeface="Calibri" panose="020F0502020204030204" pitchFamily="34" charset="0"/>
              </a:rPr>
              <a:t>b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ased on 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  <a:hlinkClick r:id="rId2"/>
              </a:rPr>
              <a:t>optics</a:t>
            </a:r>
            <a:endParaRPr lang="en-US" altLang="zh-CN" b="0" i="0" dirty="0">
              <a:solidFill>
                <a:srgbClr val="2A2B2E"/>
              </a:solidFill>
              <a:effectLst/>
              <a:latin typeface="PingFang SC"/>
            </a:endParaRPr>
          </a:p>
          <a:p>
            <a:pPr lvl="1"/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Can be performed transiently and dynamically</a:t>
            </a:r>
          </a:p>
          <a:p>
            <a:pPr lvl="1"/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Nichols and Jasper (DE, high resolution case)</a:t>
            </a:r>
          </a:p>
          <a:p>
            <a:pPr lvl="1"/>
            <a:r>
              <a:rPr lang="en-US" altLang="zh-CN" dirty="0">
                <a:solidFill>
                  <a:srgbClr val="2A2B2E"/>
                </a:solidFill>
                <a:latin typeface="PingFang SC"/>
              </a:rPr>
              <a:t>Two steps: performing digital attacks , using projector compensation techniques</a:t>
            </a:r>
          </a:p>
          <a:p>
            <a:pPr lvl="1"/>
            <a:r>
              <a:rPr lang="en-US" altLang="zh-CN" b="0" i="0" dirty="0" err="1">
                <a:solidFill>
                  <a:srgbClr val="2A2B2E"/>
                </a:solidFill>
                <a:effectLst/>
                <a:latin typeface="PingFang SC"/>
              </a:rPr>
              <a:t>Stealthiness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:</a:t>
            </a:r>
            <a:r>
              <a:rPr lang="en-US" altLang="zh-CN" dirty="0">
                <a:solidFill>
                  <a:srgbClr val="2A2B2E"/>
                </a:solidFill>
                <a:latin typeface="PingFang SC"/>
              </a:rPr>
              <a:t> </a:t>
            </a:r>
            <a:r>
              <a:rPr lang="en-US" altLang="zh-CN" dirty="0" err="1">
                <a:solidFill>
                  <a:srgbClr val="2A2B2E"/>
                </a:solidFill>
                <a:latin typeface="PingFang SC"/>
              </a:rPr>
              <a:t>Lp</a:t>
            </a:r>
            <a:r>
              <a:rPr lang="en-US" altLang="zh-CN" dirty="0">
                <a:solidFill>
                  <a:srgbClr val="2A2B2E"/>
                </a:solidFill>
                <a:latin typeface="PingFang SC"/>
              </a:rPr>
              <a:t> norm, perceptual color distance ∆E(maybe better)</a:t>
            </a:r>
            <a:endParaRPr lang="en-US" altLang="zh-CN" b="0" i="0" dirty="0">
              <a:solidFill>
                <a:srgbClr val="2A2B2E"/>
              </a:solidFill>
              <a:effectLst/>
              <a:latin typeface="PingFang SC"/>
            </a:endParaRPr>
          </a:p>
          <a:p>
            <a:pPr lvl="1"/>
            <a:endParaRPr lang="en-US" altLang="zh-CN" dirty="0">
              <a:solidFill>
                <a:srgbClr val="2A2B2E"/>
              </a:solidFill>
              <a:latin typeface="PingFang SC"/>
            </a:endParaRPr>
          </a:p>
          <a:p>
            <a:endParaRPr lang="en-US" altLang="zh-CN" kern="0" dirty="0">
              <a:solidFill>
                <a:srgbClr val="2A2B2E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5E5754E-E11C-E0B5-87B4-8CA680D2ED26}"/>
              </a:ext>
            </a:extLst>
          </p:cNvPr>
          <p:cNvCxnSpPr>
            <a:cxnSpLocks/>
          </p:cNvCxnSpPr>
          <p:nvPr/>
        </p:nvCxnSpPr>
        <p:spPr>
          <a:xfrm>
            <a:off x="461639" y="982948"/>
            <a:ext cx="11105965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05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6B04C-37BF-F596-53F5-82D957C2D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98" y="0"/>
            <a:ext cx="10791547" cy="1184661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816CED-EB13-0133-BF5B-54A29994A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37" y="1376039"/>
            <a:ext cx="10732363" cy="480980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image classifier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kern="0" dirty="0">
                <a:solidFill>
                  <a:srgbClr val="2A2B2E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hlinkClick r:id="rId2"/>
              </a:rPr>
              <a:t>Projector-based attack</a:t>
            </a:r>
            <a:r>
              <a:rPr lang="en-US" altLang="zh-CN" kern="0" dirty="0">
                <a:solidFill>
                  <a:srgbClr val="2A2B2E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projector’s projection function 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（</a:t>
            </a:r>
            <a:r>
              <a:rPr lang="en-US" altLang="zh-CN" dirty="0"/>
              <a:t> no analytical gradient 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）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hlinkClick r:id="rId3"/>
              </a:rPr>
              <a:t>CompenNet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++</a:t>
            </a:r>
          </a:p>
          <a:p>
            <a:pPr lvl="1"/>
            <a:r>
              <a:rPr lang="en-US" altLang="zh-CN" kern="0" dirty="0">
                <a:solidFill>
                  <a:srgbClr val="2A2B2E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Two steps</a:t>
            </a:r>
          </a:p>
          <a:p>
            <a:pPr lvl="1"/>
            <a:r>
              <a:rPr lang="en-US" altLang="zh-CN" kern="0" dirty="0">
                <a:solidFill>
                  <a:srgbClr val="2A2B2E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Cannot address occlusions</a:t>
            </a:r>
          </a:p>
          <a:p>
            <a:pPr lvl="1"/>
            <a:r>
              <a:rPr lang="en-US" altLang="zh-CN" kern="0" dirty="0">
                <a:solidFill>
                  <a:srgbClr val="2A2B2E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Those regions may become blurry after compensation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5E5754E-E11C-E0B5-87B4-8CA680D2ED26}"/>
              </a:ext>
            </a:extLst>
          </p:cNvPr>
          <p:cNvCxnSpPr>
            <a:cxnSpLocks/>
          </p:cNvCxnSpPr>
          <p:nvPr/>
        </p:nvCxnSpPr>
        <p:spPr>
          <a:xfrm>
            <a:off x="464598" y="1009581"/>
            <a:ext cx="11105965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95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6B04C-37BF-F596-53F5-82D957C2D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17" y="0"/>
            <a:ext cx="10865528" cy="1184661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816CED-EB13-0133-BF5B-54A29994A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37" y="1367161"/>
            <a:ext cx="10732363" cy="4809802"/>
          </a:xfrm>
        </p:spPr>
        <p:txBody>
          <a:bodyPr>
            <a:normAutofit/>
          </a:bodyPr>
          <a:lstStyle/>
          <a:p>
            <a:r>
              <a:rPr lang="en-US" altLang="zh-CN" i="0" u="none" strike="noStrike" dirty="0" err="1">
                <a:solidFill>
                  <a:srgbClr val="2A2B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PCNet</a:t>
            </a:r>
            <a:endParaRPr lang="en-US" altLang="zh-CN" i="0" u="none" strike="noStrike" dirty="0">
              <a:solidFill>
                <a:srgbClr val="2A2B2E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i="0" u="none" strike="noStrike" dirty="0">
                <a:solidFill>
                  <a:srgbClr val="2A2B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Only the projector input image x is varied</a:t>
            </a:r>
          </a:p>
          <a:p>
            <a:pPr lvl="1"/>
            <a:r>
              <a:rPr lang="en-US" altLang="zh-CN" dirty="0">
                <a:solidFill>
                  <a:srgbClr val="2A2B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zh-CN" i="0" u="none" strike="noStrike" dirty="0">
                <a:solidFill>
                  <a:srgbClr val="2A2B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plain gray image to provide some illumination</a:t>
            </a:r>
          </a:p>
          <a:p>
            <a:pPr lvl="1"/>
            <a:r>
              <a:rPr lang="en-US" altLang="zh-CN" i="0" u="none" strike="noStrike" dirty="0">
                <a:solidFill>
                  <a:srgbClr val="2A2B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projector direct light mask</a:t>
            </a:r>
          </a:p>
          <a:p>
            <a:pPr lvl="1"/>
            <a:r>
              <a:rPr lang="en-US" altLang="zh-CN" dirty="0">
                <a:solidFill>
                  <a:srgbClr val="2A2B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subnet: </a:t>
            </a:r>
            <a:r>
              <a:rPr lang="en-US" altLang="zh-CN" sz="1800" spc="75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cs typeface="Times New Roman" panose="02020603050405020304" pitchFamily="18" charset="0"/>
              </a:rPr>
              <a:t>Warping Net and Shading Net</a:t>
            </a:r>
          </a:p>
          <a:p>
            <a:pPr lvl="2"/>
            <a:r>
              <a:rPr lang="en-US" altLang="zh-CN" sz="1800" spc="75" dirty="0">
                <a:solidFill>
                  <a:srgbClr val="0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A learnable affine matrix , TPS parameters and a grid refinement network</a:t>
            </a:r>
          </a:p>
          <a:p>
            <a:pPr lvl="2"/>
            <a:r>
              <a:rPr lang="en-US" altLang="zh-CN" sz="1800" spc="75" dirty="0">
                <a:solidFill>
                  <a:srgbClr val="0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A two-branch encoder-decoder structure: middle encoder , backbone encoder </a:t>
            </a:r>
            <a:endParaRPr lang="en-US" altLang="zh-CN" sz="1800" spc="75" dirty="0">
              <a:solidFill>
                <a:srgbClr val="000000"/>
              </a:solidFill>
              <a:effectLst/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2A2B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SPAA</a:t>
            </a:r>
          </a:p>
          <a:p>
            <a:pPr lvl="1"/>
            <a:r>
              <a:rPr lang="en-US" altLang="zh-CN" dirty="0">
                <a:solidFill>
                  <a:srgbClr val="2A2B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Threshold for adversarial confidence, threshold for L2 perturbation size</a:t>
            </a:r>
          </a:p>
          <a:p>
            <a:r>
              <a:rPr lang="en-US" altLang="zh-CN" i="0" u="none" strike="noStrike" dirty="0">
                <a:solidFill>
                  <a:srgbClr val="2A2B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Stealthy</a:t>
            </a:r>
          </a:p>
          <a:p>
            <a:pPr lvl="1"/>
            <a:r>
              <a:rPr lang="en-US" altLang="zh-CN" spc="7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DDN, optimizing the weighted sum of adversarial and </a:t>
            </a:r>
            <a:r>
              <a:rPr lang="en-US" altLang="zh-CN" spc="7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stealthiness</a:t>
            </a:r>
            <a:r>
              <a:rPr lang="en-US" altLang="zh-CN" spc="7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losses</a:t>
            </a:r>
            <a:endParaRPr lang="en-US" altLang="zh-CN" kern="0" dirty="0">
              <a:solidFill>
                <a:srgbClr val="2A2B2E"/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5E5754E-E11C-E0B5-87B4-8CA680D2ED26}"/>
              </a:ext>
            </a:extLst>
          </p:cNvPr>
          <p:cNvCxnSpPr>
            <a:cxnSpLocks/>
          </p:cNvCxnSpPr>
          <p:nvPr/>
        </p:nvCxnSpPr>
        <p:spPr>
          <a:xfrm>
            <a:off x="461639" y="982948"/>
            <a:ext cx="11105965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275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6B04C-37BF-F596-53F5-82D957C2D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51" y="0"/>
            <a:ext cx="10918794" cy="1184661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Experiment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816CED-EB13-0133-BF5B-54A29994A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72" y="1331650"/>
            <a:ext cx="11105965" cy="480980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L2,  L∞,  ∆E, SSIM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One-pixel DE,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PerC-AL+CompenNet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++</a:t>
            </a:r>
          </a:p>
          <a:p>
            <a:r>
              <a:rPr lang="en-US" altLang="zh-CN" kern="0" dirty="0">
                <a:solidFill>
                  <a:srgbClr val="2A2B2E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Better efficiency than DE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PerC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AL +</a:t>
            </a:r>
            <a:r>
              <a:rPr lang="en-US" altLang="zh-CN" dirty="0">
                <a:solidFill>
                  <a:srgbClr val="2A2B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threshold for adversarial confidence +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CompenNet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++</a:t>
            </a:r>
          </a:p>
          <a:p>
            <a:r>
              <a:rPr lang="en-US" altLang="zh-CN" kern="0" dirty="0">
                <a:solidFill>
                  <a:srgbClr val="2A2B2E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Higher attack success rates and </a:t>
            </a:r>
            <a:r>
              <a:rPr lang="en-US" altLang="zh-CN" kern="0" dirty="0" err="1">
                <a:solidFill>
                  <a:srgbClr val="2A2B2E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stealthiness</a:t>
            </a:r>
            <a:endParaRPr lang="en-US" altLang="zh-CN" kern="0" dirty="0">
              <a:solidFill>
                <a:srgbClr val="2A2B2E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lvl="1"/>
            <a:r>
              <a:rPr lang="en-US" altLang="zh-CN" kern="0" dirty="0">
                <a:solidFill>
                  <a:srgbClr val="2A2B2E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low targeted attack success rates, only perturbs a 41 × 41 projector image block, such camera-captured images have strong square patterns</a:t>
            </a:r>
          </a:p>
          <a:p>
            <a:pPr lvl="1"/>
            <a:r>
              <a:rPr lang="en-US" altLang="zh-CN" kern="0" dirty="0">
                <a:solidFill>
                  <a:srgbClr val="2A2B2E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a blurry bucket-like projection pattern, strong adversarial patterns in the bucket shadow, unable to project to the occluded region</a:t>
            </a:r>
          </a:p>
          <a:p>
            <a:r>
              <a:rPr lang="en-US" altLang="zh-CN" spc="7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Perturbation size threshold :  higher attack success rates but perturbation sizes</a:t>
            </a:r>
          </a:p>
          <a:p>
            <a:r>
              <a:rPr lang="en-US" altLang="zh-CN" spc="7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7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PCNet</a:t>
            </a:r>
            <a:r>
              <a:rPr lang="en-US" altLang="zh-CN" spc="7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components: different norms, without direct light mask</a:t>
            </a:r>
          </a:p>
          <a:p>
            <a:endParaRPr lang="en-US" altLang="zh-CN" spc="75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CN" sz="4000" kern="0" dirty="0">
              <a:solidFill>
                <a:srgbClr val="2A2B2E"/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5E5754E-E11C-E0B5-87B4-8CA680D2ED26}"/>
              </a:ext>
            </a:extLst>
          </p:cNvPr>
          <p:cNvCxnSpPr>
            <a:cxnSpLocks/>
          </p:cNvCxnSpPr>
          <p:nvPr/>
        </p:nvCxnSpPr>
        <p:spPr>
          <a:xfrm>
            <a:off x="461639" y="982948"/>
            <a:ext cx="11105965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21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6B04C-37BF-F596-53F5-82D957C2D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39" y="0"/>
            <a:ext cx="10794506" cy="1184661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Think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816CED-EB13-0133-BF5B-54A29994A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37" y="1367161"/>
            <a:ext cx="10732363" cy="4809802"/>
          </a:xfrm>
        </p:spPr>
        <p:txBody>
          <a:bodyPr>
            <a:normAutofit/>
          </a:bodyPr>
          <a:lstStyle/>
          <a:p>
            <a:r>
              <a:rPr lang="en-US" altLang="zh-CN" kern="0" dirty="0">
                <a:solidFill>
                  <a:srgbClr val="2A2B2E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Di</a:t>
            </a:r>
            <a:r>
              <a:rPr lang="en-US" altLang="zh-CN" kern="0" dirty="0">
                <a:solidFill>
                  <a:srgbClr val="2A2B2E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fferent</a:t>
            </a:r>
            <a:r>
              <a:rPr lang="zh-CN" altLang="en-US" kern="0" dirty="0">
                <a:solidFill>
                  <a:srgbClr val="2A2B2E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kern="0" dirty="0">
                <a:solidFill>
                  <a:srgbClr val="2A2B2E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poses </a:t>
            </a:r>
          </a:p>
          <a:p>
            <a:pPr lvl="1"/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Can be performed transiently and dynamically</a:t>
            </a:r>
          </a:p>
          <a:p>
            <a:pPr lvl="1"/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Because </a:t>
            </a:r>
            <a:r>
              <a:rPr lang="en-US" altLang="zh-CN" b="0" i="0" dirty="0" err="1">
                <a:solidFill>
                  <a:srgbClr val="2A2B2E"/>
                </a:solidFill>
                <a:effectLst/>
                <a:latin typeface="PingFang SC"/>
              </a:rPr>
              <a:t>PCNet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 can be trained offline, it requires only one online project-and-capture process for stealthy projector-based attacks</a:t>
            </a:r>
          </a:p>
          <a:p>
            <a:pPr lvl="1"/>
            <a:r>
              <a:rPr lang="en-US" altLang="zh-CN" dirty="0">
                <a:solidFill>
                  <a:srgbClr val="2A2B2E"/>
                </a:solidFill>
                <a:latin typeface="PingFang SC"/>
              </a:rPr>
              <a:t>Maybe some tracking techniques</a:t>
            </a:r>
          </a:p>
          <a:p>
            <a:pPr lvl="1"/>
            <a:endParaRPr lang="en-US" altLang="zh-CN" b="0" i="0" dirty="0">
              <a:solidFill>
                <a:srgbClr val="2A2B2E"/>
              </a:solidFill>
              <a:effectLst/>
              <a:latin typeface="PingFang SC"/>
            </a:endParaRPr>
          </a:p>
          <a:p>
            <a:endParaRPr lang="en-US" altLang="zh-CN" kern="0" dirty="0">
              <a:solidFill>
                <a:srgbClr val="2A2B2E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5E5754E-E11C-E0B5-87B4-8CA680D2ED26}"/>
              </a:ext>
            </a:extLst>
          </p:cNvPr>
          <p:cNvCxnSpPr>
            <a:cxnSpLocks/>
          </p:cNvCxnSpPr>
          <p:nvPr/>
        </p:nvCxnSpPr>
        <p:spPr>
          <a:xfrm>
            <a:off x="461639" y="982948"/>
            <a:ext cx="11105965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511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349</Words>
  <Application>Microsoft Office PowerPoint</Application>
  <PresentationFormat>宽屏</PresentationFormat>
  <Paragraphs>53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Adobe 宋体 Std L</vt:lpstr>
      <vt:lpstr>PingFang SC</vt:lpstr>
      <vt:lpstr>等线</vt:lpstr>
      <vt:lpstr>等线 Light</vt:lpstr>
      <vt:lpstr>微软雅黑</vt:lpstr>
      <vt:lpstr>Arial</vt:lpstr>
      <vt:lpstr>Calibri</vt:lpstr>
      <vt:lpstr>Office 主题​​</vt:lpstr>
      <vt:lpstr>           RESEARCH PRESENTATION  </vt:lpstr>
      <vt:lpstr>SPAA：Stealthy Projector-based Adversarial Attacks on Deep Image</vt:lpstr>
      <vt:lpstr>Background</vt:lpstr>
      <vt:lpstr>Methods</vt:lpstr>
      <vt:lpstr>Methods</vt:lpstr>
      <vt:lpstr>Experiment</vt:lpstr>
      <vt:lpstr>Think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MingYu Zhao</dc:title>
  <dc:creator>明宇 赵</dc:creator>
  <cp:lastModifiedBy>明宇 赵</cp:lastModifiedBy>
  <cp:revision>23</cp:revision>
  <dcterms:created xsi:type="dcterms:W3CDTF">2023-03-18T08:41:27Z</dcterms:created>
  <dcterms:modified xsi:type="dcterms:W3CDTF">2023-04-12T12:17:01Z</dcterms:modified>
</cp:coreProperties>
</file>