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0" r:id="rId7"/>
    <p:sldId id="258" r:id="rId8"/>
    <p:sldId id="257" r:id="rId9"/>
    <p:sldId id="269" r:id="rId10"/>
    <p:sldId id="267" r:id="rId11"/>
    <p:sldId id="268" r:id="rId12"/>
    <p:sldId id="259" r:id="rId13"/>
    <p:sldId id="2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8C714-B388-402A-BA06-C6C22B7CCE81}" v="103" dt="2020-01-28T13:13:21.668"/>
  </p1510:revLst>
</p1510:revInfo>
</file>

<file path=ppt/tableStyles.xml><?xml version="1.0" encoding="utf-8"?>
<a:tblStyleLst xmlns:a="http://schemas.openxmlformats.org/drawingml/2006/main" def="{5C22544A-7EE6-4342-B048-85BDC9FD1C3A}">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9AC11-FCB2-4659-9180-2D46CD339DE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986459-6EF6-4F51-9204-E121ED448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57BDB9-6F7B-4051-AA0B-70956A8120C8}"/>
              </a:ext>
            </a:extLst>
          </p:cNvPr>
          <p:cNvSpPr>
            <a:spLocks noGrp="1"/>
          </p:cNvSpPr>
          <p:nvPr>
            <p:ph type="dt" sz="half" idx="10"/>
          </p:nvPr>
        </p:nvSpPr>
        <p:spPr/>
        <p:txBody>
          <a:bodyPr/>
          <a:lstStyle/>
          <a:p>
            <a:fld id="{F0EDAFC5-9697-46DA-8059-1A0C01AFBC8A}"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0CDAE862-EDE3-44D4-8FAF-4AA4C4AC82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E98D68-B100-48F0-88FC-5BBAE2333522}"/>
              </a:ext>
            </a:extLst>
          </p:cNvPr>
          <p:cNvSpPr>
            <a:spLocks noGrp="1"/>
          </p:cNvSpPr>
          <p:nvPr>
            <p:ph type="sldNum" sz="quarter" idx="12"/>
          </p:nvPr>
        </p:nvSpPr>
        <p:spPr/>
        <p:txBody>
          <a:body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1554867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7B9BC-ACE3-4657-A319-776656AB5B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750CA6-9274-472C-A090-7C961C3AD40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1F4994-CA0A-472B-8552-A3F7A87DEC54}"/>
              </a:ext>
            </a:extLst>
          </p:cNvPr>
          <p:cNvSpPr>
            <a:spLocks noGrp="1"/>
          </p:cNvSpPr>
          <p:nvPr>
            <p:ph type="dt" sz="half" idx="10"/>
          </p:nvPr>
        </p:nvSpPr>
        <p:spPr/>
        <p:txBody>
          <a:bodyPr/>
          <a:lstStyle/>
          <a:p>
            <a:fld id="{F0EDAFC5-9697-46DA-8059-1A0C01AFBC8A}"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507DEB9A-61A7-4F23-9912-5623B6BB90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251D6F-58C3-442B-89C8-14EA4C0B9162}"/>
              </a:ext>
            </a:extLst>
          </p:cNvPr>
          <p:cNvSpPr>
            <a:spLocks noGrp="1"/>
          </p:cNvSpPr>
          <p:nvPr>
            <p:ph type="sldNum" sz="quarter" idx="12"/>
          </p:nvPr>
        </p:nvSpPr>
        <p:spPr/>
        <p:txBody>
          <a:body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55891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9AEC6C-912E-41E7-95FC-394D77CC341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4F0D4AC-C3A6-4413-B051-CDCBA0039F4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97F41E-711F-4C9A-AB5F-9A88E2A08926}"/>
              </a:ext>
            </a:extLst>
          </p:cNvPr>
          <p:cNvSpPr>
            <a:spLocks noGrp="1"/>
          </p:cNvSpPr>
          <p:nvPr>
            <p:ph type="dt" sz="half" idx="10"/>
          </p:nvPr>
        </p:nvSpPr>
        <p:spPr/>
        <p:txBody>
          <a:bodyPr/>
          <a:lstStyle/>
          <a:p>
            <a:fld id="{F0EDAFC5-9697-46DA-8059-1A0C01AFBC8A}"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186CD5EB-6735-440F-BA32-B858169021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1B6DAC-3E63-420B-B8B1-F19C2E2C35CB}"/>
              </a:ext>
            </a:extLst>
          </p:cNvPr>
          <p:cNvSpPr>
            <a:spLocks noGrp="1"/>
          </p:cNvSpPr>
          <p:nvPr>
            <p:ph type="sldNum" sz="quarter" idx="12"/>
          </p:nvPr>
        </p:nvSpPr>
        <p:spPr/>
        <p:txBody>
          <a:body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47735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F304E-C564-4A57-9E50-BD108DBBD9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6D55DC-83E5-4E71-8E35-671ED70DC7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AD050-5D5B-4703-9056-FE0D22B1A9EC}"/>
              </a:ext>
            </a:extLst>
          </p:cNvPr>
          <p:cNvSpPr>
            <a:spLocks noGrp="1"/>
          </p:cNvSpPr>
          <p:nvPr>
            <p:ph type="dt" sz="half" idx="10"/>
          </p:nvPr>
        </p:nvSpPr>
        <p:spPr/>
        <p:txBody>
          <a:bodyPr/>
          <a:lstStyle/>
          <a:p>
            <a:fld id="{F0EDAFC5-9697-46DA-8059-1A0C01AFBC8A}"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D71CE148-AE45-40BE-A8EB-F133DF7061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862FEA-9D43-4AB6-AC2E-B4BED0EC1567}"/>
              </a:ext>
            </a:extLst>
          </p:cNvPr>
          <p:cNvSpPr>
            <a:spLocks noGrp="1"/>
          </p:cNvSpPr>
          <p:nvPr>
            <p:ph type="sldNum" sz="quarter" idx="12"/>
          </p:nvPr>
        </p:nvSpPr>
        <p:spPr/>
        <p:txBody>
          <a:body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389461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CBAD6-FCDD-4ACF-87DC-CB1A44C93C1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370C86-A1DA-442F-93FF-AEA4CB9C3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0B8F3C-5AE8-4B31-A5CF-CCB3F510C678}"/>
              </a:ext>
            </a:extLst>
          </p:cNvPr>
          <p:cNvSpPr>
            <a:spLocks noGrp="1"/>
          </p:cNvSpPr>
          <p:nvPr>
            <p:ph type="dt" sz="half" idx="10"/>
          </p:nvPr>
        </p:nvSpPr>
        <p:spPr/>
        <p:txBody>
          <a:bodyPr/>
          <a:lstStyle/>
          <a:p>
            <a:fld id="{F0EDAFC5-9697-46DA-8059-1A0C01AFBC8A}"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0604FDCB-A6B9-4947-B2ED-E3699F367B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7162CD-5024-4ADF-BA0D-B604C7AECFB5}"/>
              </a:ext>
            </a:extLst>
          </p:cNvPr>
          <p:cNvSpPr>
            <a:spLocks noGrp="1"/>
          </p:cNvSpPr>
          <p:nvPr>
            <p:ph type="sldNum" sz="quarter" idx="12"/>
          </p:nvPr>
        </p:nvSpPr>
        <p:spPr/>
        <p:txBody>
          <a:body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351909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85AA6-DAE8-4140-B058-C11D7E1267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2C1647-A13D-4017-BDA2-02C69B4995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39552B2-292E-418B-8F60-8379D826B8F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A972045-AE9E-47DF-99BE-17A318260B3D}"/>
              </a:ext>
            </a:extLst>
          </p:cNvPr>
          <p:cNvSpPr>
            <a:spLocks noGrp="1"/>
          </p:cNvSpPr>
          <p:nvPr>
            <p:ph type="dt" sz="half" idx="10"/>
          </p:nvPr>
        </p:nvSpPr>
        <p:spPr/>
        <p:txBody>
          <a:bodyPr/>
          <a:lstStyle/>
          <a:p>
            <a:fld id="{F0EDAFC5-9697-46DA-8059-1A0C01AFBC8A}"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6A587098-A4D6-40C8-80F8-D34FF072F3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2F3F69-5C4B-4BB7-8CC3-CF9B024F04D7}"/>
              </a:ext>
            </a:extLst>
          </p:cNvPr>
          <p:cNvSpPr>
            <a:spLocks noGrp="1"/>
          </p:cNvSpPr>
          <p:nvPr>
            <p:ph type="sldNum" sz="quarter" idx="12"/>
          </p:nvPr>
        </p:nvSpPr>
        <p:spPr/>
        <p:txBody>
          <a:body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77666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75A7F-B61F-4BA8-A07B-4385F12BEAA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AD84FD-3741-422C-B1D5-FA3198F10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BD29AC1-DE6A-4EC1-B0FF-DADE990A72F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AEA33E-F95D-4B0E-BF6C-475F7B0DB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123BAE-27D5-472D-8C13-8B2DCCC99B0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617115-32D6-4A37-A8E9-4CB094A8F448}"/>
              </a:ext>
            </a:extLst>
          </p:cNvPr>
          <p:cNvSpPr>
            <a:spLocks noGrp="1"/>
          </p:cNvSpPr>
          <p:nvPr>
            <p:ph type="dt" sz="half" idx="10"/>
          </p:nvPr>
        </p:nvSpPr>
        <p:spPr/>
        <p:txBody>
          <a:bodyPr/>
          <a:lstStyle/>
          <a:p>
            <a:fld id="{F0EDAFC5-9697-46DA-8059-1A0C01AFBC8A}" type="datetimeFigureOut">
              <a:rPr lang="zh-CN" altLang="en-US" smtClean="0"/>
              <a:t>2020/1/28</a:t>
            </a:fld>
            <a:endParaRPr lang="zh-CN" altLang="en-US"/>
          </a:p>
        </p:txBody>
      </p:sp>
      <p:sp>
        <p:nvSpPr>
          <p:cNvPr id="8" name="页脚占位符 7">
            <a:extLst>
              <a:ext uri="{FF2B5EF4-FFF2-40B4-BE49-F238E27FC236}">
                <a16:creationId xmlns:a16="http://schemas.microsoft.com/office/drawing/2014/main" id="{A275AEBB-B6A3-4B0B-92D0-E940C4202E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D65513C-F202-419F-9579-A8BD4C0EEB7C}"/>
              </a:ext>
            </a:extLst>
          </p:cNvPr>
          <p:cNvSpPr>
            <a:spLocks noGrp="1"/>
          </p:cNvSpPr>
          <p:nvPr>
            <p:ph type="sldNum" sz="quarter" idx="12"/>
          </p:nvPr>
        </p:nvSpPr>
        <p:spPr/>
        <p:txBody>
          <a:body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190812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FFE64-E340-4691-A3E1-A863A675778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C63C88-DA93-42B6-8150-160138C7D355}"/>
              </a:ext>
            </a:extLst>
          </p:cNvPr>
          <p:cNvSpPr>
            <a:spLocks noGrp="1"/>
          </p:cNvSpPr>
          <p:nvPr>
            <p:ph type="dt" sz="half" idx="10"/>
          </p:nvPr>
        </p:nvSpPr>
        <p:spPr/>
        <p:txBody>
          <a:bodyPr/>
          <a:lstStyle/>
          <a:p>
            <a:fld id="{F0EDAFC5-9697-46DA-8059-1A0C01AFBC8A}" type="datetimeFigureOut">
              <a:rPr lang="zh-CN" altLang="en-US" smtClean="0"/>
              <a:t>2020/1/28</a:t>
            </a:fld>
            <a:endParaRPr lang="zh-CN" altLang="en-US"/>
          </a:p>
        </p:txBody>
      </p:sp>
      <p:sp>
        <p:nvSpPr>
          <p:cNvPr id="4" name="页脚占位符 3">
            <a:extLst>
              <a:ext uri="{FF2B5EF4-FFF2-40B4-BE49-F238E27FC236}">
                <a16:creationId xmlns:a16="http://schemas.microsoft.com/office/drawing/2014/main" id="{F5E36FE6-7983-46C8-9EF0-9E05B9F947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48FF81-C675-496E-B6B1-C1D1734902EE}"/>
              </a:ext>
            </a:extLst>
          </p:cNvPr>
          <p:cNvSpPr>
            <a:spLocks noGrp="1"/>
          </p:cNvSpPr>
          <p:nvPr>
            <p:ph type="sldNum" sz="quarter" idx="12"/>
          </p:nvPr>
        </p:nvSpPr>
        <p:spPr/>
        <p:txBody>
          <a:body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409374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B9520F-9753-4C86-9562-EEBCA6D38D67}"/>
              </a:ext>
            </a:extLst>
          </p:cNvPr>
          <p:cNvSpPr>
            <a:spLocks noGrp="1"/>
          </p:cNvSpPr>
          <p:nvPr>
            <p:ph type="dt" sz="half" idx="10"/>
          </p:nvPr>
        </p:nvSpPr>
        <p:spPr/>
        <p:txBody>
          <a:bodyPr/>
          <a:lstStyle/>
          <a:p>
            <a:fld id="{F0EDAFC5-9697-46DA-8059-1A0C01AFBC8A}" type="datetimeFigureOut">
              <a:rPr lang="zh-CN" altLang="en-US" smtClean="0"/>
              <a:t>2020/1/28</a:t>
            </a:fld>
            <a:endParaRPr lang="zh-CN" altLang="en-US"/>
          </a:p>
        </p:txBody>
      </p:sp>
      <p:sp>
        <p:nvSpPr>
          <p:cNvPr id="3" name="页脚占位符 2">
            <a:extLst>
              <a:ext uri="{FF2B5EF4-FFF2-40B4-BE49-F238E27FC236}">
                <a16:creationId xmlns:a16="http://schemas.microsoft.com/office/drawing/2014/main" id="{CF1AD5E0-03AC-43A6-B0C7-C73559F9CA4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02CEBE-0142-41A4-A26D-B504A55DDA8C}"/>
              </a:ext>
            </a:extLst>
          </p:cNvPr>
          <p:cNvSpPr>
            <a:spLocks noGrp="1"/>
          </p:cNvSpPr>
          <p:nvPr>
            <p:ph type="sldNum" sz="quarter" idx="12"/>
          </p:nvPr>
        </p:nvSpPr>
        <p:spPr/>
        <p:txBody>
          <a:body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293173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80DB6-9617-4C0E-B74A-88BA5081EE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66E245-DA50-4DF4-8D32-7EC265860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F2DC778-442D-4F5B-BBA7-E5232CA83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483B85-CE17-42E5-A700-EBBBC0DCE154}"/>
              </a:ext>
            </a:extLst>
          </p:cNvPr>
          <p:cNvSpPr>
            <a:spLocks noGrp="1"/>
          </p:cNvSpPr>
          <p:nvPr>
            <p:ph type="dt" sz="half" idx="10"/>
          </p:nvPr>
        </p:nvSpPr>
        <p:spPr/>
        <p:txBody>
          <a:bodyPr/>
          <a:lstStyle/>
          <a:p>
            <a:fld id="{F0EDAFC5-9697-46DA-8059-1A0C01AFBC8A}"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9474DB4D-E3A2-435A-A209-43E26672B8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5EA424-6E05-4780-9798-EAD9746540DB}"/>
              </a:ext>
            </a:extLst>
          </p:cNvPr>
          <p:cNvSpPr>
            <a:spLocks noGrp="1"/>
          </p:cNvSpPr>
          <p:nvPr>
            <p:ph type="sldNum" sz="quarter" idx="12"/>
          </p:nvPr>
        </p:nvSpPr>
        <p:spPr/>
        <p:txBody>
          <a:body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305253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94F35-6BA4-4ABF-80F0-7F546060DF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3B3A36-9639-4C2F-850B-4F8A1F576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53388B6-BC5F-43D9-85DE-903DEA08A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492384-90DA-4B56-90B1-67DAAF621797}"/>
              </a:ext>
            </a:extLst>
          </p:cNvPr>
          <p:cNvSpPr>
            <a:spLocks noGrp="1"/>
          </p:cNvSpPr>
          <p:nvPr>
            <p:ph type="dt" sz="half" idx="10"/>
          </p:nvPr>
        </p:nvSpPr>
        <p:spPr/>
        <p:txBody>
          <a:bodyPr/>
          <a:lstStyle/>
          <a:p>
            <a:fld id="{F0EDAFC5-9697-46DA-8059-1A0C01AFBC8A}"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6B94BAB6-4644-4400-A9AD-3E2F258903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CFA8F9-3A9E-4159-9D6C-186ECC81D06B}"/>
              </a:ext>
            </a:extLst>
          </p:cNvPr>
          <p:cNvSpPr>
            <a:spLocks noGrp="1"/>
          </p:cNvSpPr>
          <p:nvPr>
            <p:ph type="sldNum" sz="quarter" idx="12"/>
          </p:nvPr>
        </p:nvSpPr>
        <p:spPr/>
        <p:txBody>
          <a:body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68709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4B4A523-7031-4283-A7A4-2F542D6D8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DB89C5-947F-4A50-A057-3719B261E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9D0E9F-2104-4C71-B0FB-885EA8A87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DAFC5-9697-46DA-8059-1A0C01AFBC8A}"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68E33B40-C9F9-45C7-A184-D72498A43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370951-E96C-40D0-BA54-A7A4E3898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8AD25-0F7C-4C8A-9174-03F4E807C7C2}" type="slidenum">
              <a:rPr lang="zh-CN" altLang="en-US" smtClean="0"/>
              <a:t>‹#›</a:t>
            </a:fld>
            <a:endParaRPr lang="zh-CN" altLang="en-US"/>
          </a:p>
        </p:txBody>
      </p:sp>
    </p:spTree>
    <p:extLst>
      <p:ext uri="{BB962C8B-B14F-4D97-AF65-F5344CB8AC3E}">
        <p14:creationId xmlns:p14="http://schemas.microsoft.com/office/powerpoint/2010/main" val="4062194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1D5E-DE46-4EE1-95F2-7B3556908BD2}"/>
              </a:ext>
            </a:extLst>
          </p:cNvPr>
          <p:cNvSpPr>
            <a:spLocks noGrp="1"/>
          </p:cNvSpPr>
          <p:nvPr>
            <p:ph type="ctrTitle"/>
          </p:nvPr>
        </p:nvSpPr>
        <p:spPr>
          <a:xfrm>
            <a:off x="-808384" y="1122363"/>
            <a:ext cx="9144000" cy="2387600"/>
          </a:xfrm>
        </p:spPr>
        <p:txBody>
          <a:bodyPr/>
          <a:lstStyle/>
          <a:p>
            <a:r>
              <a:rPr lang="zh-CN" altLang="en-US" dirty="0"/>
              <a:t>中国象棋的对弈算法</a:t>
            </a:r>
            <a:br>
              <a:rPr lang="en-US" altLang="zh-CN" dirty="0"/>
            </a:br>
            <a:r>
              <a:rPr lang="zh-CN" altLang="en-US" dirty="0"/>
              <a:t>以及尝试新玩法</a:t>
            </a:r>
            <a:endParaRPr lang="en-US" dirty="0"/>
          </a:p>
        </p:txBody>
      </p:sp>
      <p:sp>
        <p:nvSpPr>
          <p:cNvPr id="3" name="Subtitle 2">
            <a:extLst>
              <a:ext uri="{FF2B5EF4-FFF2-40B4-BE49-F238E27FC236}">
                <a16:creationId xmlns:a16="http://schemas.microsoft.com/office/drawing/2014/main" id="{3A6FFFFF-BB5A-4A83-9E10-2B5F5510B1F8}"/>
              </a:ext>
            </a:extLst>
          </p:cNvPr>
          <p:cNvSpPr>
            <a:spLocks noGrp="1"/>
          </p:cNvSpPr>
          <p:nvPr>
            <p:ph type="subTitle" idx="1"/>
          </p:nvPr>
        </p:nvSpPr>
        <p:spPr>
          <a:xfrm>
            <a:off x="-808384" y="3509963"/>
            <a:ext cx="9144000" cy="1655762"/>
          </a:xfrm>
        </p:spPr>
        <p:txBody>
          <a:bodyPr/>
          <a:lstStyle/>
          <a:p>
            <a:r>
              <a:rPr lang="zh-CN" altLang="en-US" dirty="0"/>
              <a:t>顺便试试把棋盘卷起来</a:t>
            </a:r>
            <a:endParaRPr lang="en-US" dirty="0"/>
          </a:p>
        </p:txBody>
      </p:sp>
      <p:pic>
        <p:nvPicPr>
          <p:cNvPr id="11" name="Picture 10">
            <a:extLst>
              <a:ext uri="{FF2B5EF4-FFF2-40B4-BE49-F238E27FC236}">
                <a16:creationId xmlns:a16="http://schemas.microsoft.com/office/drawing/2014/main" id="{730D9B2E-BEFF-4A59-BDC5-7F7C80501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521" y="1928989"/>
            <a:ext cx="2076190" cy="2838095"/>
          </a:xfrm>
          <a:prstGeom prst="rect">
            <a:avLst/>
          </a:prstGeom>
        </p:spPr>
      </p:pic>
      <p:pic>
        <p:nvPicPr>
          <p:cNvPr id="13" name="Picture 12">
            <a:extLst>
              <a:ext uri="{FF2B5EF4-FFF2-40B4-BE49-F238E27FC236}">
                <a16:creationId xmlns:a16="http://schemas.microsoft.com/office/drawing/2014/main" id="{6EC4D636-CDF5-485F-9126-E010C1235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3711" y="1928988"/>
            <a:ext cx="2076190" cy="2838095"/>
          </a:xfrm>
          <a:prstGeom prst="rect">
            <a:avLst/>
          </a:prstGeom>
        </p:spPr>
      </p:pic>
    </p:spTree>
    <p:extLst>
      <p:ext uri="{BB962C8B-B14F-4D97-AF65-F5344CB8AC3E}">
        <p14:creationId xmlns:p14="http://schemas.microsoft.com/office/powerpoint/2010/main" val="29001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8854-7A64-472F-858B-DB83700ABF9F}"/>
              </a:ext>
            </a:extLst>
          </p:cNvPr>
          <p:cNvSpPr>
            <a:spLocks noGrp="1"/>
          </p:cNvSpPr>
          <p:nvPr>
            <p:ph type="title"/>
          </p:nvPr>
        </p:nvSpPr>
        <p:spPr/>
        <p:txBody>
          <a:bodyPr/>
          <a:lstStyle/>
          <a:p>
            <a:r>
              <a:rPr lang="zh-CN" altLang="en-US" dirty="0"/>
              <a:t>方法</a:t>
            </a:r>
            <a:endParaRPr lang="en-US" dirty="0"/>
          </a:p>
        </p:txBody>
      </p:sp>
      <p:sp>
        <p:nvSpPr>
          <p:cNvPr id="3" name="Content Placeholder 2">
            <a:extLst>
              <a:ext uri="{FF2B5EF4-FFF2-40B4-BE49-F238E27FC236}">
                <a16:creationId xmlns:a16="http://schemas.microsoft.com/office/drawing/2014/main" id="{CE3FE162-0B44-44A0-9ADF-1FB13D6585DC}"/>
              </a:ext>
            </a:extLst>
          </p:cNvPr>
          <p:cNvSpPr>
            <a:spLocks noGrp="1"/>
          </p:cNvSpPr>
          <p:nvPr>
            <p:ph idx="1"/>
          </p:nvPr>
        </p:nvSpPr>
        <p:spPr/>
        <p:txBody>
          <a:bodyPr/>
          <a:lstStyle/>
          <a:p>
            <a:r>
              <a:rPr lang="zh-CN" altLang="en-US" dirty="0"/>
              <a:t>通过网络，在</a:t>
            </a:r>
            <a:r>
              <a:rPr lang="en-US" altLang="zh-CN" dirty="0" err="1"/>
              <a:t>csdn</a:t>
            </a:r>
            <a:r>
              <a:rPr lang="zh-CN" altLang="en-US" dirty="0"/>
              <a:t>、</a:t>
            </a:r>
            <a:r>
              <a:rPr lang="en-US" altLang="zh-CN" dirty="0" err="1"/>
              <a:t>github</a:t>
            </a:r>
            <a:r>
              <a:rPr lang="zh-CN" altLang="en-US" dirty="0"/>
              <a:t>等网站搜索与象棋对弈有关的算法并进行修改，使之应用于新玩法下的中国象棋</a:t>
            </a:r>
            <a:endParaRPr lang="en-US" altLang="zh-CN" dirty="0"/>
          </a:p>
          <a:p>
            <a:r>
              <a:rPr lang="zh-CN" altLang="en-US" dirty="0"/>
              <a:t>使用</a:t>
            </a:r>
            <a:r>
              <a:rPr lang="en-US" altLang="zh-CN" dirty="0" err="1"/>
              <a:t>c#</a:t>
            </a:r>
            <a:r>
              <a:rPr lang="zh-CN" altLang="en-US" dirty="0"/>
              <a:t>语言和</a:t>
            </a:r>
            <a:r>
              <a:rPr lang="en-US" altLang="zh-CN" dirty="0"/>
              <a:t>visual studio</a:t>
            </a:r>
            <a:r>
              <a:rPr lang="zh-CN" altLang="en-US" dirty="0"/>
              <a:t>软件编写中国象棋软件并使其具有联机和人机对弈功能。</a:t>
            </a:r>
            <a:endParaRPr lang="en-US" dirty="0"/>
          </a:p>
        </p:txBody>
      </p:sp>
      <p:pic>
        <p:nvPicPr>
          <p:cNvPr id="5" name="Picture 4">
            <a:extLst>
              <a:ext uri="{FF2B5EF4-FFF2-40B4-BE49-F238E27FC236}">
                <a16:creationId xmlns:a16="http://schemas.microsoft.com/office/drawing/2014/main" id="{61B880DF-0598-4F8E-9734-6386CF41D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138" y="3887443"/>
            <a:ext cx="2385391" cy="2385391"/>
          </a:xfrm>
          <a:prstGeom prst="rect">
            <a:avLst/>
          </a:prstGeom>
        </p:spPr>
      </p:pic>
      <p:pic>
        <p:nvPicPr>
          <p:cNvPr id="7" name="Picture 6">
            <a:extLst>
              <a:ext uri="{FF2B5EF4-FFF2-40B4-BE49-F238E27FC236}">
                <a16:creationId xmlns:a16="http://schemas.microsoft.com/office/drawing/2014/main" id="{A5DD9A09-23D6-4BA7-82BD-9FEA6E838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736" y="3767345"/>
            <a:ext cx="2143125" cy="2143125"/>
          </a:xfrm>
          <a:prstGeom prst="rect">
            <a:avLst/>
          </a:prstGeom>
        </p:spPr>
      </p:pic>
      <p:pic>
        <p:nvPicPr>
          <p:cNvPr id="9" name="Picture 8">
            <a:extLst>
              <a:ext uri="{FF2B5EF4-FFF2-40B4-BE49-F238E27FC236}">
                <a16:creationId xmlns:a16="http://schemas.microsoft.com/office/drawing/2014/main" id="{8135C1FC-7737-4B0A-819B-D3448CC7B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2862" y="4570552"/>
            <a:ext cx="4486275" cy="1019175"/>
          </a:xfrm>
          <a:prstGeom prst="rect">
            <a:avLst/>
          </a:prstGeom>
        </p:spPr>
      </p:pic>
    </p:spTree>
    <p:extLst>
      <p:ext uri="{BB962C8B-B14F-4D97-AF65-F5344CB8AC3E}">
        <p14:creationId xmlns:p14="http://schemas.microsoft.com/office/powerpoint/2010/main" val="363746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5911-57CC-4366-99F0-FFBDDE293022}"/>
              </a:ext>
            </a:extLst>
          </p:cNvPr>
          <p:cNvSpPr>
            <a:spLocks noGrp="1"/>
          </p:cNvSpPr>
          <p:nvPr>
            <p:ph type="title"/>
          </p:nvPr>
        </p:nvSpPr>
        <p:spPr/>
        <p:txBody>
          <a:bodyPr/>
          <a:lstStyle/>
          <a:p>
            <a:r>
              <a:rPr lang="zh-CN" altLang="en-US" dirty="0"/>
              <a:t>进度安排</a:t>
            </a:r>
            <a:endParaRPr lang="en-US" dirty="0"/>
          </a:p>
        </p:txBody>
      </p:sp>
      <p:sp>
        <p:nvSpPr>
          <p:cNvPr id="3" name="Content Placeholder 2">
            <a:extLst>
              <a:ext uri="{FF2B5EF4-FFF2-40B4-BE49-F238E27FC236}">
                <a16:creationId xmlns:a16="http://schemas.microsoft.com/office/drawing/2014/main" id="{77D7F4F2-F1D6-4FCD-A889-FBCF2C9A2EE9}"/>
              </a:ext>
            </a:extLst>
          </p:cNvPr>
          <p:cNvSpPr>
            <a:spLocks noGrp="1"/>
          </p:cNvSpPr>
          <p:nvPr>
            <p:ph idx="1"/>
          </p:nvPr>
        </p:nvSpPr>
        <p:spPr/>
        <p:txBody>
          <a:bodyPr/>
          <a:lstStyle/>
          <a:p>
            <a:r>
              <a:rPr lang="zh-CN" altLang="en-US" dirty="0"/>
              <a:t>在寒假完成象棋软件大致框架，使其具有双人联机对弈的基本功能</a:t>
            </a:r>
            <a:endParaRPr lang="en-US" altLang="zh-CN" dirty="0"/>
          </a:p>
          <a:p>
            <a:r>
              <a:rPr lang="zh-CN" altLang="en-US" dirty="0"/>
              <a:t>尽快添加人机对弈算法和功能</a:t>
            </a:r>
            <a:endParaRPr lang="en-US" altLang="zh-CN" dirty="0"/>
          </a:p>
          <a:p>
            <a:r>
              <a:rPr lang="zh-CN" altLang="en-US" dirty="0"/>
              <a:t>在寒假之后尽可能完善细节，优化算法</a:t>
            </a:r>
            <a:endParaRPr lang="en-US" altLang="zh-CN" dirty="0"/>
          </a:p>
          <a:p>
            <a:endParaRPr lang="en-US" dirty="0"/>
          </a:p>
        </p:txBody>
      </p:sp>
    </p:spTree>
    <p:extLst>
      <p:ext uri="{BB962C8B-B14F-4D97-AF65-F5344CB8AC3E}">
        <p14:creationId xmlns:p14="http://schemas.microsoft.com/office/powerpoint/2010/main" val="28976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C897F-601D-46F3-90B4-DC9617687EF4}"/>
              </a:ext>
            </a:extLst>
          </p:cNvPr>
          <p:cNvSpPr>
            <a:spLocks noGrp="1"/>
          </p:cNvSpPr>
          <p:nvPr>
            <p:ph type="title"/>
          </p:nvPr>
        </p:nvSpPr>
        <p:spPr/>
        <p:txBody>
          <a:bodyPr/>
          <a:lstStyle/>
          <a:p>
            <a:r>
              <a:rPr lang="zh-CN" altLang="en-US" dirty="0"/>
              <a:t>日前进度</a:t>
            </a:r>
          </a:p>
        </p:txBody>
      </p:sp>
      <p:sp>
        <p:nvSpPr>
          <p:cNvPr id="3" name="内容占位符 2">
            <a:extLst>
              <a:ext uri="{FF2B5EF4-FFF2-40B4-BE49-F238E27FC236}">
                <a16:creationId xmlns:a16="http://schemas.microsoft.com/office/drawing/2014/main" id="{23B77CFB-C7FA-41D6-8442-ED7F23EA2201}"/>
              </a:ext>
            </a:extLst>
          </p:cNvPr>
          <p:cNvSpPr>
            <a:spLocks noGrp="1"/>
          </p:cNvSpPr>
          <p:nvPr>
            <p:ph idx="1"/>
          </p:nvPr>
        </p:nvSpPr>
        <p:spPr/>
        <p:txBody>
          <a:bodyPr/>
          <a:lstStyle/>
          <a:p>
            <a:r>
              <a:rPr lang="zh-CN" altLang="en-US" dirty="0"/>
              <a:t>按照日前计划完成。</a:t>
            </a:r>
            <a:endParaRPr lang="en-US" altLang="zh-CN" dirty="0"/>
          </a:p>
          <a:p>
            <a:r>
              <a:rPr lang="zh-CN" altLang="en-US" dirty="0"/>
              <a:t>软件基本已经做好。</a:t>
            </a:r>
            <a:endParaRPr lang="en-US" altLang="zh-CN" dirty="0"/>
          </a:p>
          <a:p>
            <a:r>
              <a:rPr lang="zh-CN" altLang="en-US"/>
              <a:t>棋盘还尚未盘卷起</a:t>
            </a:r>
            <a:r>
              <a:rPr lang="zh-CN" altLang="en-US" dirty="0"/>
              <a:t>。</a:t>
            </a:r>
          </a:p>
        </p:txBody>
      </p:sp>
    </p:spTree>
    <p:extLst>
      <p:ext uri="{BB962C8B-B14F-4D97-AF65-F5344CB8AC3E}">
        <p14:creationId xmlns:p14="http://schemas.microsoft.com/office/powerpoint/2010/main" val="297782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343CB-C142-4B01-A0BA-BD8DB5149338}"/>
              </a:ext>
            </a:extLst>
          </p:cNvPr>
          <p:cNvSpPr>
            <a:spLocks noGrp="1"/>
          </p:cNvSpPr>
          <p:nvPr>
            <p:ph type="title"/>
          </p:nvPr>
        </p:nvSpPr>
        <p:spPr/>
        <p:txBody>
          <a:bodyPr/>
          <a:lstStyle/>
          <a:p>
            <a:r>
              <a:rPr lang="zh-CN" altLang="en-US" dirty="0"/>
              <a:t>优化方案：</a:t>
            </a:r>
          </a:p>
        </p:txBody>
      </p:sp>
      <p:sp>
        <p:nvSpPr>
          <p:cNvPr id="3" name="内容占位符 2">
            <a:extLst>
              <a:ext uri="{FF2B5EF4-FFF2-40B4-BE49-F238E27FC236}">
                <a16:creationId xmlns:a16="http://schemas.microsoft.com/office/drawing/2014/main" id="{28C94EAF-BF8D-4BD2-99C3-7267E5E297D5}"/>
              </a:ext>
            </a:extLst>
          </p:cNvPr>
          <p:cNvSpPr>
            <a:spLocks noGrp="1"/>
          </p:cNvSpPr>
          <p:nvPr>
            <p:ph idx="1"/>
          </p:nvPr>
        </p:nvSpPr>
        <p:spPr/>
        <p:txBody>
          <a:bodyPr/>
          <a:lstStyle/>
          <a:p>
            <a:r>
              <a:rPr lang="en-US" altLang="zh-CN" dirty="0"/>
              <a:t>A.</a:t>
            </a:r>
            <a:r>
              <a:rPr lang="zh-CN" altLang="en-US" dirty="0"/>
              <a:t>使用更加复杂的象棋棋子价值表。</a:t>
            </a:r>
            <a:endParaRPr lang="en-US" altLang="zh-CN" dirty="0"/>
          </a:p>
          <a:p>
            <a:r>
              <a:rPr lang="en-US" altLang="zh-CN" dirty="0"/>
              <a:t>B.</a:t>
            </a:r>
            <a:r>
              <a:rPr lang="zh-CN" altLang="en-US" dirty="0"/>
              <a:t>注意到棋盘的改变，针对改变做出新的优化。</a:t>
            </a:r>
          </a:p>
        </p:txBody>
      </p:sp>
    </p:spTree>
    <p:extLst>
      <p:ext uri="{BB962C8B-B14F-4D97-AF65-F5344CB8AC3E}">
        <p14:creationId xmlns:p14="http://schemas.microsoft.com/office/powerpoint/2010/main" val="426106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7FFD-54C3-4449-887D-4951213F995A}"/>
              </a:ext>
            </a:extLst>
          </p:cNvPr>
          <p:cNvSpPr>
            <a:spLocks noGrp="1"/>
          </p:cNvSpPr>
          <p:nvPr>
            <p:ph type="title"/>
          </p:nvPr>
        </p:nvSpPr>
        <p:spPr/>
        <p:txBody>
          <a:bodyPr/>
          <a:lstStyle/>
          <a:p>
            <a:r>
              <a:rPr lang="zh-CN" altLang="en-US" dirty="0"/>
              <a:t>游戏</a:t>
            </a:r>
            <a:r>
              <a:rPr lang="en-US" altLang="zh-CN" dirty="0"/>
              <a:t>AI</a:t>
            </a:r>
            <a:r>
              <a:rPr lang="zh-CN" altLang="en-US" dirty="0"/>
              <a:t>一直在发展</a:t>
            </a:r>
            <a:endParaRPr lang="en-US" dirty="0"/>
          </a:p>
        </p:txBody>
      </p:sp>
      <p:sp>
        <p:nvSpPr>
          <p:cNvPr id="3" name="Content Placeholder 2">
            <a:extLst>
              <a:ext uri="{FF2B5EF4-FFF2-40B4-BE49-F238E27FC236}">
                <a16:creationId xmlns:a16="http://schemas.microsoft.com/office/drawing/2014/main" id="{9E8CA70E-2B7A-43C0-B94B-C83BB36F6D4E}"/>
              </a:ext>
            </a:extLst>
          </p:cNvPr>
          <p:cNvSpPr>
            <a:spLocks noGrp="1"/>
          </p:cNvSpPr>
          <p:nvPr>
            <p:ph idx="1"/>
          </p:nvPr>
        </p:nvSpPr>
        <p:spPr/>
        <p:txBody>
          <a:bodyPr/>
          <a:lstStyle/>
          <a:p>
            <a:r>
              <a:rPr lang="zh-CN" altLang="en-US" dirty="0"/>
              <a:t>计算机科学家们一直对游戏 </a:t>
            </a:r>
            <a:r>
              <a:rPr lang="en-US" altLang="zh-CN" dirty="0"/>
              <a:t>AI </a:t>
            </a:r>
            <a:r>
              <a:rPr lang="zh-CN" altLang="en-US" dirty="0"/>
              <a:t>乐此不疲，原因并非为了精进棋艺，而是希望在此过程中不断提升人工智能的算法和处理复杂问题的能力。实际上，游戏 </a:t>
            </a:r>
            <a:r>
              <a:rPr lang="en-US" altLang="zh-CN" dirty="0"/>
              <a:t>AI </a:t>
            </a:r>
            <a:r>
              <a:rPr lang="zh-CN" altLang="en-US" dirty="0"/>
              <a:t>的历史几乎和人工智能的历史一样长，很多关于人工智能的研究，都起源于研究如何构建能够完成游戏的智能体。游戏 </a:t>
            </a:r>
            <a:r>
              <a:rPr lang="en-US" altLang="zh-CN" dirty="0"/>
              <a:t>AI </a:t>
            </a:r>
            <a:r>
              <a:rPr lang="zh-CN" altLang="en-US" dirty="0"/>
              <a:t>的进化，始终与 </a:t>
            </a:r>
            <a:r>
              <a:rPr lang="en-US" altLang="zh-CN" dirty="0"/>
              <a:t>AI </a:t>
            </a:r>
            <a:r>
              <a:rPr lang="zh-CN" altLang="en-US" dirty="0"/>
              <a:t>研究进展相生相伴。</a:t>
            </a:r>
            <a:endParaRPr lang="en-US" dirty="0"/>
          </a:p>
        </p:txBody>
      </p:sp>
      <p:pic>
        <p:nvPicPr>
          <p:cNvPr id="5" name="Picture 4">
            <a:extLst>
              <a:ext uri="{FF2B5EF4-FFF2-40B4-BE49-F238E27FC236}">
                <a16:creationId xmlns:a16="http://schemas.microsoft.com/office/drawing/2014/main" id="{7FE04100-7DEA-4952-85F8-307EC36F4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225" y="4001294"/>
            <a:ext cx="2314575" cy="1971675"/>
          </a:xfrm>
          <a:prstGeom prst="rect">
            <a:avLst/>
          </a:prstGeom>
        </p:spPr>
      </p:pic>
    </p:spTree>
    <p:extLst>
      <p:ext uri="{BB962C8B-B14F-4D97-AF65-F5344CB8AC3E}">
        <p14:creationId xmlns:p14="http://schemas.microsoft.com/office/powerpoint/2010/main" val="328830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03BD-7CF1-45A1-8408-56C4CFF08131}"/>
              </a:ext>
            </a:extLst>
          </p:cNvPr>
          <p:cNvSpPr>
            <a:spLocks noGrp="1"/>
          </p:cNvSpPr>
          <p:nvPr>
            <p:ph type="title"/>
          </p:nvPr>
        </p:nvSpPr>
        <p:spPr/>
        <p:txBody>
          <a:bodyPr/>
          <a:lstStyle/>
          <a:p>
            <a:r>
              <a:rPr lang="en-US" altLang="zh-CN" dirty="0"/>
              <a:t>20 </a:t>
            </a:r>
            <a:r>
              <a:rPr lang="zh-CN" altLang="en-US" dirty="0"/>
              <a:t>世纪 </a:t>
            </a:r>
            <a:r>
              <a:rPr lang="en-US" altLang="zh-CN" dirty="0"/>
              <a:t>90 </a:t>
            </a:r>
            <a:r>
              <a:rPr lang="zh-CN" altLang="en-US" dirty="0"/>
              <a:t>年代，国际跳棋、国际象棋 </a:t>
            </a:r>
            <a:r>
              <a:rPr lang="en-US" altLang="zh-CN" dirty="0"/>
              <a:t>AI </a:t>
            </a:r>
            <a:r>
              <a:rPr lang="zh-CN" altLang="en-US" dirty="0"/>
              <a:t>纷纷超越人类</a:t>
            </a:r>
            <a:endParaRPr lang="en-US" dirty="0"/>
          </a:p>
        </p:txBody>
      </p:sp>
      <p:sp>
        <p:nvSpPr>
          <p:cNvPr id="3" name="Content Placeholder 2">
            <a:extLst>
              <a:ext uri="{FF2B5EF4-FFF2-40B4-BE49-F238E27FC236}">
                <a16:creationId xmlns:a16="http://schemas.microsoft.com/office/drawing/2014/main" id="{EB7C4F1F-95CE-4CDB-BF2E-6CAB3212FD9C}"/>
              </a:ext>
            </a:extLst>
          </p:cNvPr>
          <p:cNvSpPr>
            <a:spLocks noGrp="1"/>
          </p:cNvSpPr>
          <p:nvPr>
            <p:ph idx="1"/>
          </p:nvPr>
        </p:nvSpPr>
        <p:spPr/>
        <p:txBody>
          <a:bodyPr>
            <a:normAutofit lnSpcReduction="10000"/>
          </a:bodyPr>
          <a:lstStyle/>
          <a:p>
            <a:r>
              <a:rPr lang="en-US" altLang="zh-CN" dirty="0"/>
              <a:t>1994 </a:t>
            </a:r>
            <a:r>
              <a:rPr lang="zh-CN" altLang="en-US" dirty="0"/>
              <a:t>年，在 </a:t>
            </a:r>
            <a:r>
              <a:rPr lang="en-US" altLang="zh-CN" dirty="0"/>
              <a:t>Chinook </a:t>
            </a:r>
            <a:r>
              <a:rPr lang="zh-CN" altLang="en-US" dirty="0"/>
              <a:t>与世界冠军 </a:t>
            </a:r>
            <a:r>
              <a:rPr lang="en-US" altLang="zh-CN" dirty="0"/>
              <a:t>Marion Tinsley </a:t>
            </a:r>
            <a:r>
              <a:rPr lang="zh-CN" altLang="en-US" dirty="0"/>
              <a:t>进行的国际跳棋决赛中，</a:t>
            </a:r>
            <a:r>
              <a:rPr lang="en-US" altLang="zh-CN" dirty="0"/>
              <a:t>Marion Tinsley </a:t>
            </a:r>
            <a:r>
              <a:rPr lang="zh-CN" altLang="en-US" dirty="0"/>
              <a:t>由于身体不适，在与 </a:t>
            </a:r>
            <a:r>
              <a:rPr lang="en-US" altLang="zh-CN" dirty="0"/>
              <a:t>Chinook </a:t>
            </a:r>
            <a:r>
              <a:rPr lang="zh-CN" altLang="en-US" dirty="0"/>
              <a:t>连续打平 </a:t>
            </a:r>
            <a:r>
              <a:rPr lang="en-US" altLang="zh-CN" dirty="0"/>
              <a:t>6 </a:t>
            </a:r>
            <a:r>
              <a:rPr lang="zh-CN" altLang="en-US" dirty="0"/>
              <a:t>次之后放弃了比赛，因此 </a:t>
            </a:r>
            <a:r>
              <a:rPr lang="en-US" altLang="zh-CN" dirty="0"/>
              <a:t>Chinook </a:t>
            </a:r>
            <a:r>
              <a:rPr lang="zh-CN" altLang="en-US" dirty="0"/>
              <a:t>成为了第一个在与人类玩家对抗中获得国际跳棋世界冠军的智能程序。</a:t>
            </a:r>
            <a:r>
              <a:rPr lang="en-US" altLang="zh-CN" dirty="0"/>
              <a:t>Jonathon Schaeffer </a:t>
            </a:r>
            <a:r>
              <a:rPr lang="zh-CN" altLang="en-US" dirty="0"/>
              <a:t>教授于 </a:t>
            </a:r>
            <a:r>
              <a:rPr lang="en-US" altLang="zh-CN" dirty="0"/>
              <a:t>2007 </a:t>
            </a:r>
            <a:r>
              <a:rPr lang="zh-CN" altLang="en-US" dirty="0"/>
              <a:t>年发表了文章，证明国际跳棋问题已经被人工智能解决。</a:t>
            </a:r>
            <a:endParaRPr lang="en-US" altLang="zh-CN" dirty="0"/>
          </a:p>
          <a:p>
            <a:r>
              <a:rPr lang="zh-CN" altLang="en-US" dirty="0"/>
              <a:t>深蓝于 </a:t>
            </a:r>
            <a:r>
              <a:rPr lang="en-US" altLang="zh-CN" dirty="0"/>
              <a:t>1997 </a:t>
            </a:r>
            <a:r>
              <a:rPr lang="zh-CN" altLang="en-US" dirty="0"/>
              <a:t>年以 </a:t>
            </a:r>
            <a:r>
              <a:rPr lang="en-US" altLang="zh-CN" dirty="0"/>
              <a:t>3.5:2.5 </a:t>
            </a:r>
            <a:r>
              <a:rPr lang="zh-CN" altLang="en-US" dirty="0"/>
              <a:t>击败国际象棋世界冠军 </a:t>
            </a:r>
            <a:r>
              <a:rPr lang="en-US" altLang="zh-CN" dirty="0"/>
              <a:t>Garry Kasparov</a:t>
            </a:r>
            <a:r>
              <a:rPr lang="zh-CN" altLang="en-US" dirty="0"/>
              <a:t>。在与 </a:t>
            </a:r>
            <a:r>
              <a:rPr lang="en-US" altLang="zh-CN" dirty="0"/>
              <a:t>Kasparov </a:t>
            </a:r>
            <a:r>
              <a:rPr lang="zh-CN" altLang="en-US" dirty="0"/>
              <a:t>的比赛中，深蓝受益于专门设计的大型机的强大运算能力，能够每秒钟运算 </a:t>
            </a:r>
            <a:r>
              <a:rPr lang="en-US" altLang="zh-CN" dirty="0"/>
              <a:t>2 </a:t>
            </a:r>
            <a:r>
              <a:rPr lang="zh-CN" altLang="en-US" dirty="0"/>
              <a:t>亿步棋，且可搜索及估计随后的 </a:t>
            </a:r>
            <a:r>
              <a:rPr lang="en-US" altLang="zh-CN" dirty="0"/>
              <a:t>12 </a:t>
            </a:r>
            <a:r>
              <a:rPr lang="zh-CN" altLang="en-US" dirty="0"/>
              <a:t>步棋（在单步延伸的情况下可搜索 </a:t>
            </a:r>
            <a:r>
              <a:rPr lang="en-US" altLang="zh-CN" dirty="0"/>
              <a:t>40 </a:t>
            </a:r>
            <a:r>
              <a:rPr lang="zh-CN" altLang="en-US" dirty="0"/>
              <a:t>步棋）。最终，深蓝计算机成为首个在标准比赛时限内击败国际象棋人类世界冠军的计算机系统。</a:t>
            </a:r>
            <a:endParaRPr lang="en-US" dirty="0"/>
          </a:p>
        </p:txBody>
      </p:sp>
    </p:spTree>
    <p:extLst>
      <p:ext uri="{BB962C8B-B14F-4D97-AF65-F5344CB8AC3E}">
        <p14:creationId xmlns:p14="http://schemas.microsoft.com/office/powerpoint/2010/main" val="162665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49F2-9E4F-4C56-95E3-2082002EEE11}"/>
              </a:ext>
            </a:extLst>
          </p:cNvPr>
          <p:cNvSpPr>
            <a:spLocks noGrp="1"/>
          </p:cNvSpPr>
          <p:nvPr>
            <p:ph type="title"/>
          </p:nvPr>
        </p:nvSpPr>
        <p:spPr/>
        <p:txBody>
          <a:bodyPr/>
          <a:lstStyle/>
          <a:p>
            <a:r>
              <a:rPr lang="zh-CN" altLang="en-US" dirty="0"/>
              <a:t>围棋 </a:t>
            </a:r>
            <a:r>
              <a:rPr lang="en-US" altLang="zh-CN" dirty="0"/>
              <a:t>AI </a:t>
            </a:r>
            <a:r>
              <a:rPr lang="zh-CN" altLang="en-US" dirty="0"/>
              <a:t>完成进化，初步实现历史使命</a:t>
            </a:r>
            <a:endParaRPr lang="en-US" dirty="0"/>
          </a:p>
        </p:txBody>
      </p:sp>
      <p:sp>
        <p:nvSpPr>
          <p:cNvPr id="3" name="Content Placeholder 2">
            <a:extLst>
              <a:ext uri="{FF2B5EF4-FFF2-40B4-BE49-F238E27FC236}">
                <a16:creationId xmlns:a16="http://schemas.microsoft.com/office/drawing/2014/main" id="{290C0E70-F472-4EB1-B2CB-33027D472ED5}"/>
              </a:ext>
            </a:extLst>
          </p:cNvPr>
          <p:cNvSpPr>
            <a:spLocks noGrp="1"/>
          </p:cNvSpPr>
          <p:nvPr>
            <p:ph idx="1"/>
          </p:nvPr>
        </p:nvSpPr>
        <p:spPr/>
        <p:txBody>
          <a:bodyPr/>
          <a:lstStyle/>
          <a:p>
            <a:r>
              <a:rPr lang="en-US" altLang="zh-CN" dirty="0"/>
              <a:t>2016</a:t>
            </a:r>
            <a:r>
              <a:rPr lang="zh-CN" altLang="en-US" dirty="0"/>
              <a:t>年</a:t>
            </a:r>
            <a:r>
              <a:rPr lang="en-US" altLang="zh-CN" dirty="0"/>
              <a:t>3</a:t>
            </a:r>
            <a:r>
              <a:rPr lang="zh-CN" altLang="en-US" dirty="0"/>
              <a:t>月，</a:t>
            </a:r>
            <a:r>
              <a:rPr lang="en-US" dirty="0"/>
              <a:t>AlphaGo</a:t>
            </a:r>
            <a:r>
              <a:rPr lang="zh-CN" altLang="en-US" dirty="0"/>
              <a:t>挑战世界冠军韩国职业棋手李世石九段。</a:t>
            </a:r>
            <a:r>
              <a:rPr lang="en-US" dirty="0"/>
              <a:t>AlphaGo</a:t>
            </a:r>
            <a:r>
              <a:rPr lang="zh-CN" altLang="en-US" dirty="0"/>
              <a:t>使用谷歌位于美国的云计算服务器，并通过光缆网络连接到韩国。</a:t>
            </a:r>
            <a:endParaRPr lang="en-US" altLang="zh-CN" dirty="0"/>
          </a:p>
          <a:p>
            <a:r>
              <a:rPr lang="en-US" altLang="zh-CN" dirty="0"/>
              <a:t>2016</a:t>
            </a:r>
            <a:r>
              <a:rPr lang="zh-CN" altLang="en-US" dirty="0"/>
              <a:t>年</a:t>
            </a:r>
            <a:r>
              <a:rPr lang="en-US" altLang="zh-CN" dirty="0"/>
              <a:t>3</a:t>
            </a:r>
            <a:r>
              <a:rPr lang="zh-CN" altLang="en-US" dirty="0"/>
              <a:t>月</a:t>
            </a:r>
            <a:r>
              <a:rPr lang="en-US" altLang="zh-CN" dirty="0"/>
              <a:t>9</a:t>
            </a:r>
            <a:r>
              <a:rPr lang="zh-CN" altLang="en-US" dirty="0"/>
              <a:t>日、</a:t>
            </a:r>
            <a:r>
              <a:rPr lang="en-US" altLang="zh-CN" dirty="0"/>
              <a:t>10</a:t>
            </a:r>
            <a:r>
              <a:rPr lang="zh-CN" altLang="en-US" dirty="0"/>
              <a:t>日和</a:t>
            </a:r>
            <a:r>
              <a:rPr lang="en-US" altLang="zh-CN" dirty="0"/>
              <a:t>12</a:t>
            </a:r>
            <a:r>
              <a:rPr lang="zh-CN" altLang="en-US" dirty="0"/>
              <a:t>日的三局对战均为</a:t>
            </a:r>
            <a:r>
              <a:rPr lang="en-US" altLang="zh-CN" dirty="0"/>
              <a:t>AlphaGo</a:t>
            </a:r>
            <a:r>
              <a:rPr lang="zh-CN" altLang="en-US" dirty="0"/>
              <a:t>获胜，而</a:t>
            </a:r>
            <a:r>
              <a:rPr lang="en-US" altLang="zh-CN" dirty="0"/>
              <a:t>13</a:t>
            </a:r>
            <a:r>
              <a:rPr lang="zh-CN" altLang="en-US" dirty="0"/>
              <a:t>日的对战则为李世石获胜，</a:t>
            </a:r>
            <a:r>
              <a:rPr lang="en-US" altLang="zh-CN" dirty="0"/>
              <a:t>15</a:t>
            </a:r>
            <a:r>
              <a:rPr lang="zh-CN" altLang="en-US" dirty="0"/>
              <a:t>日的最终局则又是</a:t>
            </a:r>
            <a:r>
              <a:rPr lang="en-US" altLang="zh-CN" dirty="0"/>
              <a:t>AlphaGo</a:t>
            </a:r>
            <a:r>
              <a:rPr lang="zh-CN" altLang="en-US" dirty="0"/>
              <a:t>获胜。因此对弈结果为</a:t>
            </a:r>
            <a:r>
              <a:rPr lang="en-US" altLang="zh-CN" dirty="0"/>
              <a:t>AlphaGo 4:1</a:t>
            </a:r>
            <a:r>
              <a:rPr lang="zh-CN" altLang="en-US" dirty="0"/>
              <a:t>战胜了李世石。这次比赛在网络上引发了人们对此次比赛和人工智能的广泛讨论。</a:t>
            </a:r>
            <a:endParaRPr lang="en-US" dirty="0"/>
          </a:p>
        </p:txBody>
      </p:sp>
    </p:spTree>
    <p:extLst>
      <p:ext uri="{BB962C8B-B14F-4D97-AF65-F5344CB8AC3E}">
        <p14:creationId xmlns:p14="http://schemas.microsoft.com/office/powerpoint/2010/main" val="287881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8031-C844-4C1B-BF43-B625BBC62198}"/>
              </a:ext>
            </a:extLst>
          </p:cNvPr>
          <p:cNvSpPr>
            <a:spLocks noGrp="1"/>
          </p:cNvSpPr>
          <p:nvPr>
            <p:ph type="title"/>
          </p:nvPr>
        </p:nvSpPr>
        <p:spPr/>
        <p:txBody>
          <a:bodyPr/>
          <a:lstStyle/>
          <a:p>
            <a:r>
              <a:rPr lang="zh-CN" altLang="en-US" dirty="0"/>
              <a:t>目的</a:t>
            </a:r>
            <a:endParaRPr lang="en-US" dirty="0"/>
          </a:p>
        </p:txBody>
      </p:sp>
      <p:sp>
        <p:nvSpPr>
          <p:cNvPr id="3" name="Content Placeholder 2">
            <a:extLst>
              <a:ext uri="{FF2B5EF4-FFF2-40B4-BE49-F238E27FC236}">
                <a16:creationId xmlns:a16="http://schemas.microsoft.com/office/drawing/2014/main" id="{E45D6F61-FDC0-45A2-8534-DD8A5EA82263}"/>
              </a:ext>
            </a:extLst>
          </p:cNvPr>
          <p:cNvSpPr>
            <a:spLocks noGrp="1"/>
          </p:cNvSpPr>
          <p:nvPr>
            <p:ph idx="1"/>
          </p:nvPr>
        </p:nvSpPr>
        <p:spPr/>
        <p:txBody>
          <a:bodyPr/>
          <a:lstStyle/>
          <a:p>
            <a:r>
              <a:rPr lang="zh-CN" altLang="en-US" dirty="0"/>
              <a:t>研究中国象棋人机对弈的算法和在新玩法下的新算法</a:t>
            </a:r>
            <a:endParaRPr lang="en-US" altLang="zh-CN" dirty="0"/>
          </a:p>
          <a:p>
            <a:r>
              <a:rPr lang="zh-CN" altLang="en-US" dirty="0"/>
              <a:t>复习本学期学过的和程序设计有关的知识点</a:t>
            </a:r>
            <a:endParaRPr lang="en-US" altLang="zh-CN" dirty="0"/>
          </a:p>
          <a:p>
            <a:r>
              <a:rPr lang="zh-CN" altLang="en-US" dirty="0"/>
              <a:t>在中国象棋已有的基础上把棋盘左右端相连接尝试新玩法</a:t>
            </a:r>
            <a:endParaRPr lang="en-US" altLang="zh-CN" dirty="0"/>
          </a:p>
          <a:p>
            <a:endParaRPr lang="en-US" altLang="zh-CN" dirty="0"/>
          </a:p>
        </p:txBody>
      </p:sp>
    </p:spTree>
    <p:extLst>
      <p:ext uri="{BB962C8B-B14F-4D97-AF65-F5344CB8AC3E}">
        <p14:creationId xmlns:p14="http://schemas.microsoft.com/office/powerpoint/2010/main" val="391956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BAE5A-E939-4DC2-834C-ADBD065B94F7}"/>
              </a:ext>
            </a:extLst>
          </p:cNvPr>
          <p:cNvSpPr>
            <a:spLocks noGrp="1"/>
          </p:cNvSpPr>
          <p:nvPr>
            <p:ph type="title"/>
          </p:nvPr>
        </p:nvSpPr>
        <p:spPr/>
        <p:txBody>
          <a:bodyPr/>
          <a:lstStyle/>
          <a:p>
            <a:r>
              <a:rPr lang="zh-CN" altLang="en-US" dirty="0"/>
              <a:t>基本原理：</a:t>
            </a:r>
          </a:p>
        </p:txBody>
      </p:sp>
      <p:sp>
        <p:nvSpPr>
          <p:cNvPr id="3" name="内容占位符 2">
            <a:extLst>
              <a:ext uri="{FF2B5EF4-FFF2-40B4-BE49-F238E27FC236}">
                <a16:creationId xmlns:a16="http://schemas.microsoft.com/office/drawing/2014/main" id="{33B281C2-FB39-48BE-8E4E-19E4232DA8FC}"/>
              </a:ext>
            </a:extLst>
          </p:cNvPr>
          <p:cNvSpPr>
            <a:spLocks noGrp="1"/>
          </p:cNvSpPr>
          <p:nvPr>
            <p:ph idx="1"/>
          </p:nvPr>
        </p:nvSpPr>
        <p:spPr/>
        <p:txBody>
          <a:bodyPr/>
          <a:lstStyle/>
          <a:p>
            <a:r>
              <a:rPr lang="zh-CN" altLang="en-US" dirty="0"/>
              <a:t>列出未来走法造成的可能局势，对这些情况剩余棋子的价值进行求和，算出己方和敌方双方的棋局分数，取分数较高的走法作为最优走法。进而通过在制作好的象棋软件上进行运行。</a:t>
            </a:r>
            <a:endParaRPr lang="en-US" altLang="zh-CN" dirty="0"/>
          </a:p>
          <a:p>
            <a:r>
              <a:rPr lang="zh-CN" altLang="en-US" dirty="0"/>
              <a:t>计算价值时考虑各个棋子是否被保护，是否即将被吃掉。</a:t>
            </a:r>
            <a:endParaRPr lang="en-US" altLang="zh-CN" dirty="0"/>
          </a:p>
        </p:txBody>
      </p:sp>
    </p:spTree>
    <p:extLst>
      <p:ext uri="{BB962C8B-B14F-4D97-AF65-F5344CB8AC3E}">
        <p14:creationId xmlns:p14="http://schemas.microsoft.com/office/powerpoint/2010/main" val="311315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1C81C55-2CF0-49BC-B518-0D3B7D41F7C0}"/>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复杂的价值估价表</a:t>
            </a:r>
          </a:p>
        </p:txBody>
      </p:sp>
      <p:sp>
        <p:nvSpPr>
          <p:cNvPr id="5" name="内容占位符 4">
            <a:extLst>
              <a:ext uri="{FF2B5EF4-FFF2-40B4-BE49-F238E27FC236}">
                <a16:creationId xmlns:a16="http://schemas.microsoft.com/office/drawing/2014/main" id="{27147261-773E-47F5-BE54-0DFC30CC3DF1}"/>
              </a:ext>
            </a:extLst>
          </p:cNvPr>
          <p:cNvSpPr>
            <a:spLocks noGrp="1"/>
          </p:cNvSpPr>
          <p:nvPr>
            <p:ph idx="1"/>
          </p:nvPr>
        </p:nvSpPr>
        <p:spPr>
          <a:xfrm>
            <a:off x="5781675" y="801866"/>
            <a:ext cx="5614983" cy="5230634"/>
          </a:xfrm>
        </p:spPr>
        <p:txBody>
          <a:bodyPr anchor="ctr">
            <a:normAutofit/>
          </a:bodyPr>
          <a:lstStyle/>
          <a:p>
            <a:r>
              <a:rPr lang="zh-CN" altLang="en-US" sz="2200" dirty="0">
                <a:solidFill>
                  <a:srgbClr val="000000"/>
                </a:solidFill>
              </a:rPr>
              <a:t>红 黑 中央 边线 角落 开局 中局 残局</a:t>
            </a:r>
            <a:endParaRPr lang="en-US" altLang="zh-CN" sz="2200" dirty="0">
              <a:solidFill>
                <a:srgbClr val="000000"/>
              </a:solidFill>
            </a:endParaRPr>
          </a:p>
          <a:p>
            <a:r>
              <a:rPr lang="zh-CN" altLang="en-US" sz="2200" dirty="0">
                <a:solidFill>
                  <a:srgbClr val="000000"/>
                </a:solidFill>
              </a:rPr>
              <a:t>帅 将    </a:t>
            </a:r>
            <a:r>
              <a:rPr lang="en-US" altLang="zh-CN" sz="2200" dirty="0">
                <a:solidFill>
                  <a:srgbClr val="000000"/>
                </a:solidFill>
              </a:rPr>
              <a:t>4     3      2      -      -    - </a:t>
            </a:r>
          </a:p>
          <a:p>
            <a:r>
              <a:rPr lang="zh-CN" altLang="en-US" sz="2200" dirty="0">
                <a:solidFill>
                  <a:srgbClr val="000000"/>
                </a:solidFill>
              </a:rPr>
              <a:t>仕 士    </a:t>
            </a:r>
            <a:r>
              <a:rPr lang="en-US" altLang="zh-CN" sz="2200" dirty="0">
                <a:solidFill>
                  <a:srgbClr val="000000"/>
                </a:solidFill>
              </a:rPr>
              <a:t>4     -      1      1      2    2</a:t>
            </a:r>
          </a:p>
          <a:p>
            <a:r>
              <a:rPr lang="zh-CN" altLang="en-US" sz="2200" dirty="0">
                <a:solidFill>
                  <a:srgbClr val="000000"/>
                </a:solidFill>
              </a:rPr>
              <a:t>相 象    </a:t>
            </a:r>
            <a:r>
              <a:rPr lang="en-US" altLang="zh-CN" sz="2200" dirty="0">
                <a:solidFill>
                  <a:srgbClr val="000000"/>
                </a:solidFill>
              </a:rPr>
              <a:t>4     2      -      2      2    3 </a:t>
            </a:r>
          </a:p>
          <a:p>
            <a:r>
              <a:rPr lang="zh-CN" altLang="en-US" sz="2200" dirty="0">
                <a:solidFill>
                  <a:srgbClr val="000000"/>
                </a:solidFill>
              </a:rPr>
              <a:t>马 马 </a:t>
            </a:r>
            <a:r>
              <a:rPr lang="en-US" altLang="zh-CN" sz="2200" dirty="0">
                <a:solidFill>
                  <a:srgbClr val="000000"/>
                </a:solidFill>
              </a:rPr>
              <a:t>8/6/4 4/3    2      4      5    5</a:t>
            </a:r>
          </a:p>
          <a:p>
            <a:r>
              <a:rPr lang="zh-CN" altLang="en-US" sz="2200" dirty="0">
                <a:solidFill>
                  <a:srgbClr val="000000"/>
                </a:solidFill>
              </a:rPr>
              <a:t>车 车   </a:t>
            </a:r>
            <a:r>
              <a:rPr lang="en-US" altLang="zh-CN" sz="2200" dirty="0">
                <a:solidFill>
                  <a:srgbClr val="000000"/>
                </a:solidFill>
              </a:rPr>
              <a:t>17   17    17    10    10   10 </a:t>
            </a:r>
          </a:p>
          <a:p>
            <a:r>
              <a:rPr lang="zh-CN" altLang="en-US" sz="2200" dirty="0">
                <a:solidFill>
                  <a:srgbClr val="000000"/>
                </a:solidFill>
              </a:rPr>
              <a:t>炮 炮 </a:t>
            </a:r>
            <a:r>
              <a:rPr lang="en-US" altLang="zh-CN" sz="2200" dirty="0">
                <a:solidFill>
                  <a:srgbClr val="000000"/>
                </a:solidFill>
              </a:rPr>
              <a:t> 17/13 17/14 17/15 5     5     6</a:t>
            </a:r>
          </a:p>
          <a:p>
            <a:r>
              <a:rPr lang="zh-CN" altLang="en-US" sz="2200" dirty="0">
                <a:solidFill>
                  <a:srgbClr val="000000"/>
                </a:solidFill>
              </a:rPr>
              <a:t>兵</a:t>
            </a:r>
            <a:r>
              <a:rPr lang="en-US" altLang="zh-CN" sz="2200" dirty="0">
                <a:solidFill>
                  <a:srgbClr val="000000"/>
                </a:solidFill>
              </a:rPr>
              <a:t> </a:t>
            </a:r>
            <a:r>
              <a:rPr lang="zh-CN" altLang="en-US" sz="2200" dirty="0">
                <a:solidFill>
                  <a:srgbClr val="000000"/>
                </a:solidFill>
              </a:rPr>
              <a:t>卒   </a:t>
            </a:r>
            <a:r>
              <a:rPr lang="en-US" altLang="zh-CN" sz="2200" dirty="0">
                <a:solidFill>
                  <a:srgbClr val="000000"/>
                </a:solidFill>
              </a:rPr>
              <a:t>1/3    1/2     1        2     1/3/5  3/2/1   </a:t>
            </a:r>
          </a:p>
        </p:txBody>
      </p:sp>
    </p:spTree>
    <p:extLst>
      <p:ext uri="{BB962C8B-B14F-4D97-AF65-F5344CB8AC3E}">
        <p14:creationId xmlns:p14="http://schemas.microsoft.com/office/powerpoint/2010/main" val="203011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7">
            <a:extLst>
              <a:ext uri="{FF2B5EF4-FFF2-40B4-BE49-F238E27FC236}">
                <a16:creationId xmlns:a16="http://schemas.microsoft.com/office/drawing/2014/main" id="{23D97D8B-CFC5-431A-AA32-93C4522A6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90264D4-C554-4EB8-8755-BB24F36F83B9}"/>
              </a:ext>
            </a:extLst>
          </p:cNvPr>
          <p:cNvSpPr>
            <a:spLocks noGrp="1"/>
          </p:cNvSpPr>
          <p:nvPr>
            <p:ph type="title"/>
          </p:nvPr>
        </p:nvSpPr>
        <p:spPr>
          <a:xfrm>
            <a:off x="430963" y="5056310"/>
            <a:ext cx="3685032" cy="1586162"/>
          </a:xfrm>
        </p:spPr>
        <p:txBody>
          <a:bodyPr anchor="t">
            <a:normAutofit/>
          </a:bodyPr>
          <a:lstStyle/>
          <a:p>
            <a:r>
              <a:rPr lang="zh-CN" altLang="en-US" sz="3400" dirty="0">
                <a:solidFill>
                  <a:schemeClr val="bg1"/>
                </a:solidFill>
              </a:rPr>
              <a:t>机算计算法原理</a:t>
            </a:r>
          </a:p>
        </p:txBody>
      </p:sp>
      <p:sp>
        <p:nvSpPr>
          <p:cNvPr id="3" name="内容占位符 2">
            <a:extLst>
              <a:ext uri="{FF2B5EF4-FFF2-40B4-BE49-F238E27FC236}">
                <a16:creationId xmlns:a16="http://schemas.microsoft.com/office/drawing/2014/main" id="{46176411-1720-4DD0-A29F-8BC7EAB4F385}"/>
              </a:ext>
            </a:extLst>
          </p:cNvPr>
          <p:cNvSpPr>
            <a:spLocks noGrp="1"/>
          </p:cNvSpPr>
          <p:nvPr>
            <p:ph idx="1"/>
          </p:nvPr>
        </p:nvSpPr>
        <p:spPr>
          <a:xfrm>
            <a:off x="4546957" y="5064092"/>
            <a:ext cx="4930626" cy="1586163"/>
          </a:xfrm>
        </p:spPr>
        <p:txBody>
          <a:bodyPr>
            <a:normAutofit/>
          </a:bodyPr>
          <a:lstStyle/>
          <a:p>
            <a:r>
              <a:rPr lang="zh-CN" altLang="en-US" sz="1700" dirty="0">
                <a:solidFill>
                  <a:schemeClr val="bg1"/>
                </a:solidFill>
              </a:rPr>
              <a:t>利用象棋价值量化表，完成对每个棋子的估价，从而对接下来每种可能的走法造成的局势进行估价，进而从中挑选最优的行棋方案。</a:t>
            </a:r>
            <a:endParaRPr lang="en-US" altLang="zh-CN" sz="1700" dirty="0">
              <a:solidFill>
                <a:schemeClr val="bg1"/>
              </a:solidFill>
            </a:endParaRPr>
          </a:p>
        </p:txBody>
      </p:sp>
      <p:grpSp>
        <p:nvGrpSpPr>
          <p:cNvPr id="20" name="Group 19">
            <a:extLst>
              <a:ext uri="{FF2B5EF4-FFF2-40B4-BE49-F238E27FC236}">
                <a16:creationId xmlns:a16="http://schemas.microsoft.com/office/drawing/2014/main" id="{F91EAA54-AC0A-4AEF-ACE5-B1DD3DC817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821439"/>
            <a:ext cx="1128382" cy="847206"/>
            <a:chOff x="8183879" y="1000124"/>
            <a:chExt cx="1562267" cy="1172973"/>
          </a:xfrm>
        </p:grpSpPr>
        <p:sp>
          <p:nvSpPr>
            <p:cNvPr id="32" name="Freeform 5">
              <a:extLst>
                <a:ext uri="{FF2B5EF4-FFF2-40B4-BE49-F238E27FC236}">
                  <a16:creationId xmlns:a16="http://schemas.microsoft.com/office/drawing/2014/main" id="{57EE6F04-B543-44E1-BA29-3DD44C5AE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D5559A4F-CFAC-4ECC-B04A-670D559B96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4" name="表格 3">
            <a:extLst>
              <a:ext uri="{FF2B5EF4-FFF2-40B4-BE49-F238E27FC236}">
                <a16:creationId xmlns:a16="http://schemas.microsoft.com/office/drawing/2014/main" id="{11973ABA-A74F-4696-AA3C-1E871FD070CF}"/>
              </a:ext>
            </a:extLst>
          </p:cNvPr>
          <p:cNvGraphicFramePr>
            <a:graphicFrameLocks noGrp="1"/>
          </p:cNvGraphicFramePr>
          <p:nvPr>
            <p:extLst>
              <p:ext uri="{D42A27DB-BD31-4B8C-83A1-F6EECF244321}">
                <p14:modId xmlns:p14="http://schemas.microsoft.com/office/powerpoint/2010/main" val="3171365705"/>
              </p:ext>
            </p:extLst>
          </p:nvPr>
        </p:nvGraphicFramePr>
        <p:xfrm>
          <a:off x="1853837" y="1598213"/>
          <a:ext cx="7763189" cy="1526032"/>
        </p:xfrm>
        <a:graphic>
          <a:graphicData uri="http://schemas.openxmlformats.org/drawingml/2006/table">
            <a:tbl>
              <a:tblPr firstRow="1" bandRow="1"/>
              <a:tblGrid>
                <a:gridCol w="1042352">
                  <a:extLst>
                    <a:ext uri="{9D8B030D-6E8A-4147-A177-3AD203B41FA5}">
                      <a16:colId xmlns:a16="http://schemas.microsoft.com/office/drawing/2014/main" val="3790695041"/>
                    </a:ext>
                  </a:extLst>
                </a:gridCol>
                <a:gridCol w="1042352">
                  <a:extLst>
                    <a:ext uri="{9D8B030D-6E8A-4147-A177-3AD203B41FA5}">
                      <a16:colId xmlns:a16="http://schemas.microsoft.com/office/drawing/2014/main" val="2536830465"/>
                    </a:ext>
                  </a:extLst>
                </a:gridCol>
                <a:gridCol w="1042352">
                  <a:extLst>
                    <a:ext uri="{9D8B030D-6E8A-4147-A177-3AD203B41FA5}">
                      <a16:colId xmlns:a16="http://schemas.microsoft.com/office/drawing/2014/main" val="1968415413"/>
                    </a:ext>
                  </a:extLst>
                </a:gridCol>
                <a:gridCol w="1042352">
                  <a:extLst>
                    <a:ext uri="{9D8B030D-6E8A-4147-A177-3AD203B41FA5}">
                      <a16:colId xmlns:a16="http://schemas.microsoft.com/office/drawing/2014/main" val="2257151622"/>
                    </a:ext>
                  </a:extLst>
                </a:gridCol>
                <a:gridCol w="1042352">
                  <a:extLst>
                    <a:ext uri="{9D8B030D-6E8A-4147-A177-3AD203B41FA5}">
                      <a16:colId xmlns:a16="http://schemas.microsoft.com/office/drawing/2014/main" val="3777139749"/>
                    </a:ext>
                  </a:extLst>
                </a:gridCol>
                <a:gridCol w="1042352">
                  <a:extLst>
                    <a:ext uri="{9D8B030D-6E8A-4147-A177-3AD203B41FA5}">
                      <a16:colId xmlns:a16="http://schemas.microsoft.com/office/drawing/2014/main" val="1529685512"/>
                    </a:ext>
                  </a:extLst>
                </a:gridCol>
                <a:gridCol w="1509077">
                  <a:extLst>
                    <a:ext uri="{9D8B030D-6E8A-4147-A177-3AD203B41FA5}">
                      <a16:colId xmlns:a16="http://schemas.microsoft.com/office/drawing/2014/main" val="3558134977"/>
                    </a:ext>
                  </a:extLst>
                </a:gridCol>
              </a:tblGrid>
              <a:tr h="763016">
                <a:tc>
                  <a:txBody>
                    <a:bodyPr/>
                    <a:lstStyle/>
                    <a:p>
                      <a:pPr algn="ctr"/>
                      <a:r>
                        <a:rPr lang="zh-CN" altLang="en-US" sz="3300">
                          <a:effectLst/>
                        </a:rPr>
                        <a:t>兵</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zh-CN" altLang="en-US" sz="3300" dirty="0">
                          <a:effectLst/>
                        </a:rPr>
                        <a:t>仕</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zh-CN" altLang="en-US" sz="3300">
                          <a:effectLst/>
                        </a:rPr>
                        <a:t>相</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zh-CN" altLang="en-US" sz="3300">
                          <a:effectLst/>
                        </a:rPr>
                        <a:t>炮</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zh-CN" altLang="en-US" sz="3300">
                          <a:effectLst/>
                        </a:rPr>
                        <a:t>马</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zh-CN" altLang="en-US" sz="3300">
                          <a:effectLst/>
                        </a:rPr>
                        <a:t>车</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zh-CN" altLang="en-US" sz="3300">
                          <a:effectLst/>
                        </a:rPr>
                        <a:t>帅</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127986874"/>
                  </a:ext>
                </a:extLst>
              </a:tr>
              <a:tr h="763016">
                <a:tc>
                  <a:txBody>
                    <a:bodyPr/>
                    <a:lstStyle/>
                    <a:p>
                      <a:pPr algn="ctr"/>
                      <a:r>
                        <a:rPr lang="en-US" altLang="zh-CN" sz="3300">
                          <a:effectLst/>
                        </a:rPr>
                        <a:t>10</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en-US" altLang="zh-CN" sz="3300" dirty="0">
                          <a:effectLst/>
                        </a:rPr>
                        <a:t>20</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en-US" altLang="zh-CN" sz="3300">
                          <a:effectLst/>
                        </a:rPr>
                        <a:t>20</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en-US" altLang="zh-CN" sz="3300">
                          <a:effectLst/>
                        </a:rPr>
                        <a:t>40</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en-US" altLang="zh-CN" sz="3300">
                          <a:effectLst/>
                        </a:rPr>
                        <a:t>45</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en-US" altLang="zh-CN" sz="3300">
                          <a:effectLst/>
                        </a:rPr>
                        <a:t>90</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ctr"/>
                      <a:r>
                        <a:rPr lang="en-US" altLang="zh-CN" sz="3300" dirty="0">
                          <a:effectLst/>
                        </a:rPr>
                        <a:t>1000</a:t>
                      </a:r>
                    </a:p>
                  </a:txBody>
                  <a:tcPr marL="195580" marR="195580" marT="111760" marB="1117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392244899"/>
                  </a:ext>
                </a:extLst>
              </a:tr>
            </a:tbl>
          </a:graphicData>
        </a:graphic>
      </p:graphicFrame>
      <p:sp>
        <p:nvSpPr>
          <p:cNvPr id="5" name="矩形 4">
            <a:extLst>
              <a:ext uri="{FF2B5EF4-FFF2-40B4-BE49-F238E27FC236}">
                <a16:creationId xmlns:a16="http://schemas.microsoft.com/office/drawing/2014/main" id="{C3150D0C-F5A6-4085-B158-7228390E2497}"/>
              </a:ext>
            </a:extLst>
          </p:cNvPr>
          <p:cNvSpPr/>
          <p:nvPr/>
        </p:nvSpPr>
        <p:spPr>
          <a:xfrm>
            <a:off x="1721861" y="1021136"/>
            <a:ext cx="3095236" cy="369332"/>
          </a:xfrm>
          <a:prstGeom prst="rect">
            <a:avLst/>
          </a:prstGeom>
        </p:spPr>
        <p:txBody>
          <a:bodyPr wrap="square">
            <a:spAutoFit/>
          </a:bodyPr>
          <a:lstStyle/>
          <a:p>
            <a:r>
              <a:rPr lang="zh-CN" altLang="en-US" dirty="0"/>
              <a:t>简单的棋子子力价值估价表：</a:t>
            </a:r>
          </a:p>
        </p:txBody>
      </p:sp>
    </p:spTree>
    <p:extLst>
      <p:ext uri="{BB962C8B-B14F-4D97-AF65-F5344CB8AC3E}">
        <p14:creationId xmlns:p14="http://schemas.microsoft.com/office/powerpoint/2010/main" val="180880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4897E-B755-410F-8BD4-CFFB4AEF3E5D}"/>
              </a:ext>
            </a:extLst>
          </p:cNvPr>
          <p:cNvSpPr>
            <a:spLocks noGrp="1"/>
          </p:cNvSpPr>
          <p:nvPr>
            <p:ph type="title"/>
          </p:nvPr>
        </p:nvSpPr>
        <p:spPr/>
        <p:txBody>
          <a:bodyPr/>
          <a:lstStyle/>
          <a:p>
            <a:r>
              <a:rPr lang="zh-CN" altLang="en-US" dirty="0"/>
              <a:t>具体算法介绍：</a:t>
            </a:r>
          </a:p>
        </p:txBody>
      </p:sp>
      <p:sp>
        <p:nvSpPr>
          <p:cNvPr id="3" name="内容占位符 2">
            <a:extLst>
              <a:ext uri="{FF2B5EF4-FFF2-40B4-BE49-F238E27FC236}">
                <a16:creationId xmlns:a16="http://schemas.microsoft.com/office/drawing/2014/main" id="{E6AC66D9-0BED-42E3-9717-5F9268510B65}"/>
              </a:ext>
            </a:extLst>
          </p:cNvPr>
          <p:cNvSpPr>
            <a:spLocks noGrp="1"/>
          </p:cNvSpPr>
          <p:nvPr>
            <p:ph idx="1"/>
          </p:nvPr>
        </p:nvSpPr>
        <p:spPr/>
        <p:txBody>
          <a:bodyPr>
            <a:normAutofit lnSpcReduction="10000"/>
          </a:bodyPr>
          <a:lstStyle/>
          <a:p>
            <a:pPr marL="0" indent="0">
              <a:buNone/>
            </a:pPr>
            <a:r>
              <a:rPr lang="zh-CN" altLang="en-US" dirty="0"/>
              <a:t>局面评估</a:t>
            </a:r>
            <a:endParaRPr lang="en-US" altLang="zh-CN" dirty="0"/>
          </a:p>
          <a:p>
            <a:pPr marL="0" indent="0">
              <a:buNone/>
            </a:pPr>
            <a:r>
              <a:rPr lang="zh-CN" altLang="en-US" dirty="0"/>
              <a:t>就是判断局面对红方（或黑方）的优势，并把优势量化。棋子价值可用上述价值表表达</a:t>
            </a:r>
          </a:p>
          <a:p>
            <a:pPr marL="0" indent="0">
              <a:buNone/>
            </a:pPr>
            <a:r>
              <a:rPr lang="zh-CN" altLang="en-US" dirty="0"/>
              <a:t>两层搜索</a:t>
            </a:r>
            <a:endParaRPr lang="en-US" altLang="zh-CN" dirty="0"/>
          </a:p>
          <a:p>
            <a:pPr marL="0" indent="0">
              <a:buNone/>
            </a:pPr>
            <a:r>
              <a:rPr lang="zh-CN" altLang="en-US" dirty="0"/>
              <a:t>将可能的</a:t>
            </a:r>
            <a:r>
              <a:rPr lang="en-US" altLang="zh-CN" dirty="0"/>
              <a:t>n</a:t>
            </a:r>
            <a:r>
              <a:rPr lang="zh-CN" altLang="en-US" dirty="0"/>
              <a:t>种机器走法以及接下来下一步红方可能的</a:t>
            </a:r>
            <a:r>
              <a:rPr lang="en-US" altLang="zh-CN" dirty="0"/>
              <a:t>n</a:t>
            </a:r>
            <a:r>
              <a:rPr lang="zh-CN" altLang="en-US" dirty="0"/>
              <a:t>种走法枚举出来，统计</a:t>
            </a:r>
            <a:r>
              <a:rPr lang="en-US" altLang="zh-CN" dirty="0"/>
              <a:t>n*n</a:t>
            </a:r>
            <a:r>
              <a:rPr lang="zh-CN" altLang="en-US" dirty="0"/>
              <a:t>种走法中的最优走法</a:t>
            </a:r>
            <a:endParaRPr lang="en-US" altLang="zh-CN" dirty="0"/>
          </a:p>
          <a:p>
            <a:pPr marL="0" indent="0">
              <a:buNone/>
            </a:pPr>
            <a:r>
              <a:rPr lang="zh-CN" altLang="en-US" dirty="0"/>
              <a:t>最优搜索</a:t>
            </a:r>
            <a:endParaRPr lang="en-US" altLang="zh-CN" dirty="0"/>
          </a:p>
          <a:p>
            <a:pPr marL="0" indent="0">
              <a:buNone/>
            </a:pPr>
            <a:r>
              <a:rPr lang="zh-CN" altLang="en-US" dirty="0"/>
              <a:t>计算最有利的情况，通过判断每种情况下可能吃子的价值以及可能对棋子造成的威胁的价值或对棋子的保护的价值的总和，选出和值最大的为下一步走法。</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7925998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889</Words>
  <Application>Microsoft Office PowerPoint</Application>
  <PresentationFormat>宽屏</PresentationFormat>
  <Paragraphs>64</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中国象棋的对弈算法 以及尝试新玩法</vt:lpstr>
      <vt:lpstr>游戏AI一直在发展</vt:lpstr>
      <vt:lpstr>20 世纪 90 年代，国际跳棋、国际象棋 AI 纷纷超越人类</vt:lpstr>
      <vt:lpstr>围棋 AI 完成进化，初步实现历史使命</vt:lpstr>
      <vt:lpstr>目的</vt:lpstr>
      <vt:lpstr>基本原理：</vt:lpstr>
      <vt:lpstr>复杂的价值估价表</vt:lpstr>
      <vt:lpstr>机算计算法原理</vt:lpstr>
      <vt:lpstr>具体算法介绍：</vt:lpstr>
      <vt:lpstr>方法</vt:lpstr>
      <vt:lpstr>进度安排</vt:lpstr>
      <vt:lpstr>日前进度</vt:lpstr>
      <vt:lpstr>优化方案：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中国象棋新下法</dc:title>
  <dc:creator>明宇 赵</dc:creator>
  <cp:lastModifiedBy>明宇 赵</cp:lastModifiedBy>
  <cp:revision>13</cp:revision>
  <dcterms:created xsi:type="dcterms:W3CDTF">2020-01-28T11:42:53Z</dcterms:created>
  <dcterms:modified xsi:type="dcterms:W3CDTF">2020-01-28T13:33:00Z</dcterms:modified>
</cp:coreProperties>
</file>